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90" r:id="rId5"/>
    <p:sldId id="292" r:id="rId6"/>
    <p:sldId id="293" r:id="rId7"/>
    <p:sldId id="294" r:id="rId8"/>
    <p:sldId id="296" r:id="rId9"/>
    <p:sldId id="331" r:id="rId10"/>
    <p:sldId id="298" r:id="rId11"/>
    <p:sldId id="299" r:id="rId12"/>
    <p:sldId id="300" r:id="rId13"/>
    <p:sldId id="301" r:id="rId14"/>
    <p:sldId id="332" r:id="rId15"/>
    <p:sldId id="303" r:id="rId16"/>
    <p:sldId id="304" r:id="rId17"/>
    <p:sldId id="305" r:id="rId18"/>
    <p:sldId id="306" r:id="rId19"/>
    <p:sldId id="307" r:id="rId20"/>
    <p:sldId id="308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8" r:id="rId29"/>
    <p:sldId id="317" r:id="rId30"/>
    <p:sldId id="319" r:id="rId31"/>
    <p:sldId id="320" r:id="rId32"/>
    <p:sldId id="261" r:id="rId33"/>
    <p:sldId id="321" r:id="rId34"/>
    <p:sldId id="323" r:id="rId35"/>
    <p:sldId id="322" r:id="rId36"/>
    <p:sldId id="325" r:id="rId37"/>
    <p:sldId id="326" r:id="rId38"/>
    <p:sldId id="327" r:id="rId39"/>
    <p:sldId id="328" r:id="rId40"/>
    <p:sldId id="329" r:id="rId41"/>
    <p:sldId id="287" r:id="rId4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659B"/>
    <a:srgbClr val="D81E04"/>
    <a:srgbClr val="C00000"/>
    <a:srgbClr val="F8DBDD"/>
    <a:srgbClr val="333434"/>
    <a:srgbClr val="363C41"/>
    <a:srgbClr val="DD1C04"/>
    <a:srgbClr val="343434"/>
    <a:srgbClr val="C8CCCF"/>
    <a:srgbClr val="2E3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76" autoAdjust="0"/>
    <p:restoredTop sz="96400" autoAdjust="0"/>
  </p:normalViewPr>
  <p:slideViewPr>
    <p:cSldViewPr snapToGrid="0" snapToObjects="1">
      <p:cViewPr varScale="1">
        <p:scale>
          <a:sx n="111" d="100"/>
          <a:sy n="111" d="100"/>
        </p:scale>
        <p:origin x="9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EE3EA-1790-445A-88A9-736BEFFB4EFB}" type="datetimeFigureOut">
              <a:rPr lang="ko-KR" altLang="en-US" smtClean="0"/>
              <a:t>2020-06-17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A1DB8-A055-45FD-B2AE-C982442874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620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ja-JP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smtClean="0"/>
              <a:t>클릭하여 마스터 부제목 스타일 편집</a:t>
            </a:r>
            <a:endParaRPr kumimoji="1" lang="ja-JP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4A31-05F7-41D2-85FC-D1A2DDF032DB}" type="datetime1">
              <a:rPr kumimoji="1" lang="ja-JP" altLang="en-US" smtClean="0"/>
              <a:t>2020/6/17</a:t>
            </a:fld>
            <a:endParaRPr kumimoji="1" lang="ja-JP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ja-JP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 smtClean="0"/>
              <a:t>마스터 텍스트 스타일 편집</a:t>
            </a:r>
          </a:p>
          <a:p>
            <a:pPr lvl="1"/>
            <a:r>
              <a:rPr kumimoji="1" lang="ko-KR" altLang="en-US" smtClean="0"/>
              <a:t>둘째 수준</a:t>
            </a:r>
          </a:p>
          <a:p>
            <a:pPr lvl="2"/>
            <a:r>
              <a:rPr kumimoji="1" lang="ko-KR" altLang="en-US" smtClean="0"/>
              <a:t>셋째 수준</a:t>
            </a:r>
          </a:p>
          <a:p>
            <a:pPr lvl="3"/>
            <a:r>
              <a:rPr kumimoji="1" lang="ko-KR" altLang="en-US" smtClean="0"/>
              <a:t>넷째 수준</a:t>
            </a:r>
          </a:p>
          <a:p>
            <a:pPr lvl="4"/>
            <a:r>
              <a:rPr kumimoji="1" lang="ko-KR" altLang="en-US" smtClean="0"/>
              <a:t>다섯째 수준</a:t>
            </a:r>
            <a:endParaRPr kumimoji="1" lang="ja-JP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DDE8-ED48-41E0-B68A-1B241AB331ED}" type="datetime1">
              <a:rPr kumimoji="1" lang="ja-JP" altLang="en-US" smtClean="0"/>
              <a:t>2020/6/17</a:t>
            </a:fld>
            <a:endParaRPr kumimoji="1" lang="ja-JP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812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 smtClean="0"/>
              <a:t>마스터 제목 스타일 편집</a:t>
            </a:r>
            <a:endParaRPr kumimoji="1" lang="ja-JP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 smtClean="0"/>
              <a:t>마스터 텍스트 스타일 편집</a:t>
            </a:r>
          </a:p>
          <a:p>
            <a:pPr lvl="1"/>
            <a:r>
              <a:rPr kumimoji="1" lang="ko-KR" altLang="en-US" smtClean="0"/>
              <a:t>둘째 수준</a:t>
            </a:r>
          </a:p>
          <a:p>
            <a:pPr lvl="2"/>
            <a:r>
              <a:rPr kumimoji="1" lang="ko-KR" altLang="en-US" smtClean="0"/>
              <a:t>셋째 수준</a:t>
            </a:r>
          </a:p>
          <a:p>
            <a:pPr lvl="3"/>
            <a:r>
              <a:rPr kumimoji="1" lang="ko-KR" altLang="en-US" smtClean="0"/>
              <a:t>넷째 수준</a:t>
            </a:r>
          </a:p>
          <a:p>
            <a:pPr lvl="4"/>
            <a:r>
              <a:rPr kumimoji="1" lang="ko-KR" altLang="en-US" smtClean="0"/>
              <a:t>다섯째 수준</a:t>
            </a:r>
            <a:endParaRPr kumimoji="1" lang="ja-JP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7B4F-3CA2-41D0-BD54-F51B58DF0F74}" type="datetime1">
              <a:rPr kumimoji="1" lang="ja-JP" altLang="en-US" smtClean="0"/>
              <a:t>2020/6/17</a:t>
            </a:fld>
            <a:endParaRPr kumimoji="1" lang="ja-JP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441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ja-JP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 smtClean="0"/>
              <a:t>마스터 텍스트 스타일 편집</a:t>
            </a:r>
          </a:p>
          <a:p>
            <a:pPr lvl="1"/>
            <a:r>
              <a:rPr kumimoji="1" lang="ko-KR" altLang="en-US" smtClean="0"/>
              <a:t>둘째 수준</a:t>
            </a:r>
          </a:p>
          <a:p>
            <a:pPr lvl="2"/>
            <a:r>
              <a:rPr kumimoji="1" lang="ko-KR" altLang="en-US" smtClean="0"/>
              <a:t>셋째 수준</a:t>
            </a:r>
          </a:p>
          <a:p>
            <a:pPr lvl="3"/>
            <a:r>
              <a:rPr kumimoji="1" lang="ko-KR" altLang="en-US" smtClean="0"/>
              <a:t>넷째 수준</a:t>
            </a:r>
          </a:p>
          <a:p>
            <a:pPr lvl="4"/>
            <a:r>
              <a:rPr kumimoji="1" lang="ko-KR" altLang="en-US" smtClean="0"/>
              <a:t>다섯째 수준</a:t>
            </a:r>
            <a:endParaRPr kumimoji="1" lang="ja-JP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A6C1-26F3-43A0-8B2B-B721DE5F5C73}" type="datetime1">
              <a:rPr kumimoji="1" lang="ja-JP" altLang="en-US" smtClean="0"/>
              <a:t>2020/6/17</a:t>
            </a:fld>
            <a:endParaRPr kumimoji="1" lang="ja-JP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00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ja-JP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8D84-9518-42DD-959C-A213AF6AC6F4}" type="datetime1">
              <a:rPr kumimoji="1" lang="ja-JP" altLang="en-US" smtClean="0"/>
              <a:t>2020/6/17</a:t>
            </a:fld>
            <a:endParaRPr kumimoji="1" lang="ja-JP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493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ja-JP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 smtClean="0"/>
              <a:t>마스터 텍스트 스타일 편집</a:t>
            </a:r>
          </a:p>
          <a:p>
            <a:pPr lvl="1"/>
            <a:r>
              <a:rPr kumimoji="1" lang="ko-KR" altLang="en-US" smtClean="0"/>
              <a:t>둘째 수준</a:t>
            </a:r>
          </a:p>
          <a:p>
            <a:pPr lvl="2"/>
            <a:r>
              <a:rPr kumimoji="1" lang="ko-KR" altLang="en-US" smtClean="0"/>
              <a:t>셋째 수준</a:t>
            </a:r>
          </a:p>
          <a:p>
            <a:pPr lvl="3"/>
            <a:r>
              <a:rPr kumimoji="1" lang="ko-KR" altLang="en-US" smtClean="0"/>
              <a:t>넷째 수준</a:t>
            </a:r>
          </a:p>
          <a:p>
            <a:pPr lvl="4"/>
            <a:r>
              <a:rPr kumimoji="1" lang="ko-KR" altLang="en-US" smtClean="0"/>
              <a:t>다섯째 수준</a:t>
            </a:r>
            <a:endParaRPr kumimoji="1" lang="ja-JP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 smtClean="0"/>
              <a:t>마스터 텍스트 스타일 편집</a:t>
            </a:r>
          </a:p>
          <a:p>
            <a:pPr lvl="1"/>
            <a:r>
              <a:rPr kumimoji="1" lang="ko-KR" altLang="en-US" smtClean="0"/>
              <a:t>둘째 수준</a:t>
            </a:r>
          </a:p>
          <a:p>
            <a:pPr lvl="2"/>
            <a:r>
              <a:rPr kumimoji="1" lang="ko-KR" altLang="en-US" smtClean="0"/>
              <a:t>셋째 수준</a:t>
            </a:r>
          </a:p>
          <a:p>
            <a:pPr lvl="3"/>
            <a:r>
              <a:rPr kumimoji="1" lang="ko-KR" altLang="en-US" smtClean="0"/>
              <a:t>넷째 수준</a:t>
            </a:r>
          </a:p>
          <a:p>
            <a:pPr lvl="4"/>
            <a:r>
              <a:rPr kumimoji="1" lang="ko-KR" altLang="en-US" smtClean="0"/>
              <a:t>다섯째 수준</a:t>
            </a:r>
            <a:endParaRPr kumimoji="1" lang="ja-JP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49C8-3865-4F71-97F0-65819FB61B39}" type="datetime1">
              <a:rPr kumimoji="1" lang="ja-JP" altLang="en-US" smtClean="0"/>
              <a:t>2020/6/17</a:t>
            </a:fld>
            <a:endParaRPr kumimoji="1" lang="ja-JP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53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ja-JP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 smtClean="0"/>
              <a:t>마스터 텍스트 스타일 편집</a:t>
            </a:r>
          </a:p>
          <a:p>
            <a:pPr lvl="1"/>
            <a:r>
              <a:rPr kumimoji="1" lang="ko-KR" altLang="en-US" smtClean="0"/>
              <a:t>둘째 수준</a:t>
            </a:r>
          </a:p>
          <a:p>
            <a:pPr lvl="2"/>
            <a:r>
              <a:rPr kumimoji="1" lang="ko-KR" altLang="en-US" smtClean="0"/>
              <a:t>셋째 수준</a:t>
            </a:r>
          </a:p>
          <a:p>
            <a:pPr lvl="3"/>
            <a:r>
              <a:rPr kumimoji="1" lang="ko-KR" altLang="en-US" smtClean="0"/>
              <a:t>넷째 수준</a:t>
            </a:r>
          </a:p>
          <a:p>
            <a:pPr lvl="4"/>
            <a:r>
              <a:rPr kumimoji="1" lang="ko-KR" altLang="en-US" smtClean="0"/>
              <a:t>다섯째 수준</a:t>
            </a:r>
            <a:endParaRPr kumimoji="1" lang="ja-JP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 smtClean="0"/>
              <a:t>마스터 텍스트 스타일 편집</a:t>
            </a:r>
          </a:p>
          <a:p>
            <a:pPr lvl="1"/>
            <a:r>
              <a:rPr kumimoji="1" lang="ko-KR" altLang="en-US" smtClean="0"/>
              <a:t>둘째 수준</a:t>
            </a:r>
          </a:p>
          <a:p>
            <a:pPr lvl="2"/>
            <a:r>
              <a:rPr kumimoji="1" lang="ko-KR" altLang="en-US" smtClean="0"/>
              <a:t>셋째 수준</a:t>
            </a:r>
          </a:p>
          <a:p>
            <a:pPr lvl="3"/>
            <a:r>
              <a:rPr kumimoji="1" lang="ko-KR" altLang="en-US" smtClean="0"/>
              <a:t>넷째 수준</a:t>
            </a:r>
          </a:p>
          <a:p>
            <a:pPr lvl="4"/>
            <a:r>
              <a:rPr kumimoji="1" lang="ko-KR" altLang="en-US" smtClean="0"/>
              <a:t>다섯째 수준</a:t>
            </a:r>
            <a:endParaRPr kumimoji="1" lang="ja-JP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FBAD-B706-4129-9684-6E6D9AD9F80D}" type="datetime1">
              <a:rPr kumimoji="1" lang="ja-JP" altLang="en-US" smtClean="0"/>
              <a:t>2020/6/17</a:t>
            </a:fld>
            <a:endParaRPr kumimoji="1" lang="ja-JP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7318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ja-JP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9824-00D6-4BF1-B449-4BE9B343EF4B}" type="datetime1">
              <a:rPr kumimoji="1" lang="ja-JP" altLang="en-US" smtClean="0"/>
              <a:t>2020/6/17</a:t>
            </a:fld>
            <a:endParaRPr kumimoji="1" lang="ja-JP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66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7DC0-D853-467C-AC18-28AE98205CCA}" type="datetime1">
              <a:rPr kumimoji="1" lang="ja-JP" altLang="en-US" smtClean="0"/>
              <a:t>2020/6/17</a:t>
            </a:fld>
            <a:endParaRPr kumimoji="1" lang="ja-JP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32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ja-JP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 smtClean="0"/>
              <a:t>마스터 텍스트 스타일 편집</a:t>
            </a:r>
          </a:p>
          <a:p>
            <a:pPr lvl="1"/>
            <a:r>
              <a:rPr kumimoji="1" lang="ko-KR" altLang="en-US" smtClean="0"/>
              <a:t>둘째 수준</a:t>
            </a:r>
          </a:p>
          <a:p>
            <a:pPr lvl="2"/>
            <a:r>
              <a:rPr kumimoji="1" lang="ko-KR" altLang="en-US" smtClean="0"/>
              <a:t>셋째 수준</a:t>
            </a:r>
          </a:p>
          <a:p>
            <a:pPr lvl="3"/>
            <a:r>
              <a:rPr kumimoji="1" lang="ko-KR" altLang="en-US" smtClean="0"/>
              <a:t>넷째 수준</a:t>
            </a:r>
          </a:p>
          <a:p>
            <a:pPr lvl="4"/>
            <a:r>
              <a:rPr kumimoji="1" lang="ko-KR" altLang="en-US" smtClean="0"/>
              <a:t>다섯째 수준</a:t>
            </a:r>
            <a:endParaRPr kumimoji="1" lang="ja-JP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4A24-55AB-4908-B4F0-0E540AC1F980}" type="datetime1">
              <a:rPr kumimoji="1" lang="ja-JP" altLang="en-US" smtClean="0"/>
              <a:t>2020/6/17</a:t>
            </a:fld>
            <a:endParaRPr kumimoji="1" lang="ja-JP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4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ja-JP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33E6-B8FE-4C8E-A6DC-6DE67CFD534E}" type="datetime1">
              <a:rPr kumimoji="1" lang="ja-JP" altLang="en-US" smtClean="0"/>
              <a:t>2020/6/17</a:t>
            </a:fld>
            <a:endParaRPr kumimoji="1" lang="ja-JP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81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 smtClean="0"/>
              <a:t>마스터 제목 스타일 편집</a:t>
            </a:r>
            <a:endParaRPr kumimoji="1" lang="ja-JP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 smtClean="0"/>
              <a:t>마스터 텍스트 스타일 편집</a:t>
            </a:r>
          </a:p>
          <a:p>
            <a:pPr lvl="1"/>
            <a:r>
              <a:rPr kumimoji="1" lang="ko-KR" altLang="en-US" smtClean="0"/>
              <a:t>둘째 수준</a:t>
            </a:r>
          </a:p>
          <a:p>
            <a:pPr lvl="2"/>
            <a:r>
              <a:rPr kumimoji="1" lang="ko-KR" altLang="en-US" smtClean="0"/>
              <a:t>셋째 수준</a:t>
            </a:r>
          </a:p>
          <a:p>
            <a:pPr lvl="3"/>
            <a:r>
              <a:rPr kumimoji="1" lang="ko-KR" altLang="en-US" smtClean="0"/>
              <a:t>넷째 수준</a:t>
            </a:r>
          </a:p>
          <a:p>
            <a:pPr lvl="4"/>
            <a:r>
              <a:rPr kumimoji="1" lang="ko-KR" altLang="en-US" smtClean="0"/>
              <a:t>다섯째 수준</a:t>
            </a:r>
            <a:endParaRPr kumimoji="1" lang="ja-JP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0E10A-246C-45B7-AAC1-A49F90489F46}" type="datetime1">
              <a:rPr kumimoji="1" lang="ja-JP" altLang="en-US" smtClean="0"/>
              <a:t>2020/6/17</a:t>
            </a:fld>
            <a:endParaRPr kumimoji="1" lang="ja-JP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05563-C437-4F5C-BEAE-882B6EA9AC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01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10" Type="http://schemas.openxmlformats.org/officeDocument/2006/relationships/image" Target="../media/image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8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5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.png"/><Relationship Id="rId4" Type="http://schemas.openxmlformats.org/officeDocument/2006/relationships/image" Target="../media/image27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microsoft.com/office/2007/relationships/hdphoto" Target="../media/hdphoto1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5.png"/><Relationship Id="rId7" Type="http://schemas.openxmlformats.org/officeDocument/2006/relationships/image" Target="../media/image3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11" Type="http://schemas.openxmlformats.org/officeDocument/2006/relationships/image" Target="../media/image5.png"/><Relationship Id="rId5" Type="http://schemas.openxmlformats.org/officeDocument/2006/relationships/image" Target="../media/image71.png"/><Relationship Id="rId10" Type="http://schemas.microsoft.com/office/2007/relationships/hdphoto" Target="../media/hdphoto2.wdp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8.png"/><Relationship Id="rId7" Type="http://schemas.openxmlformats.org/officeDocument/2006/relationships/image" Target="../media/image7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12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11" Type="http://schemas.microsoft.com/office/2007/relationships/hdphoto" Target="../media/hdphoto5.wdp"/><Relationship Id="rId5" Type="http://schemas.openxmlformats.org/officeDocument/2006/relationships/image" Target="../media/image81.png"/><Relationship Id="rId10" Type="http://schemas.openxmlformats.org/officeDocument/2006/relationships/image" Target="../media/image85.png"/><Relationship Id="rId4" Type="http://schemas.microsoft.com/office/2007/relationships/hdphoto" Target="../media/hdphoto3.wdp"/><Relationship Id="rId9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87.png"/><Relationship Id="rId7" Type="http://schemas.openxmlformats.org/officeDocument/2006/relationships/image" Target="../media/image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4.png"/><Relationship Id="rId7" Type="http://schemas.openxmlformats.org/officeDocument/2006/relationships/image" Target="../media/image96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95.png"/><Relationship Id="rId10" Type="http://schemas.openxmlformats.org/officeDocument/2006/relationships/image" Target="../media/image5.png"/><Relationship Id="rId4" Type="http://schemas.openxmlformats.org/officeDocument/2006/relationships/image" Target="../media/image67.png"/><Relationship Id="rId9" Type="http://schemas.openxmlformats.org/officeDocument/2006/relationships/image" Target="../media/image9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97.png"/><Relationship Id="rId7" Type="http://schemas.openxmlformats.org/officeDocument/2006/relationships/image" Target="../media/image5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4.png"/><Relationship Id="rId7" Type="http://schemas.openxmlformats.org/officeDocument/2006/relationships/image" Target="../media/image107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06.png"/><Relationship Id="rId4" Type="http://schemas.openxmlformats.org/officeDocument/2006/relationships/image" Target="../media/image105.png"/><Relationship Id="rId9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14.png"/><Relationship Id="rId7" Type="http://schemas.openxmlformats.org/officeDocument/2006/relationships/image" Target="../media/image10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microsoft.com/office/2007/relationships/hdphoto" Target="../media/hdphoto8.wdp"/><Relationship Id="rId9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7.jpeg"/><Relationship Id="rId18" Type="http://schemas.openxmlformats.org/officeDocument/2006/relationships/hyperlink" Target="https://www.kdn.com/home3/wm/index/index.jsp" TargetMode="External"/><Relationship Id="rId26" Type="http://schemas.openxmlformats.org/officeDocument/2006/relationships/image" Target="../media/image138.png"/><Relationship Id="rId3" Type="http://schemas.openxmlformats.org/officeDocument/2006/relationships/image" Target="../media/image118.gif"/><Relationship Id="rId21" Type="http://schemas.openxmlformats.org/officeDocument/2006/relationships/image" Target="../media/image134.png"/><Relationship Id="rId34" Type="http://schemas.openxmlformats.org/officeDocument/2006/relationships/image" Target="../media/image146.jpeg"/><Relationship Id="rId7" Type="http://schemas.openxmlformats.org/officeDocument/2006/relationships/image" Target="../media/image122.png"/><Relationship Id="rId12" Type="http://schemas.openxmlformats.org/officeDocument/2006/relationships/image" Target="../media/image126.png"/><Relationship Id="rId17" Type="http://schemas.openxmlformats.org/officeDocument/2006/relationships/image" Target="../media/image131.jpeg"/><Relationship Id="rId25" Type="http://schemas.openxmlformats.org/officeDocument/2006/relationships/image" Target="../media/image137.jpeg"/><Relationship Id="rId33" Type="http://schemas.openxmlformats.org/officeDocument/2006/relationships/image" Target="../media/image145.jpg"/><Relationship Id="rId2" Type="http://schemas.openxmlformats.org/officeDocument/2006/relationships/image" Target="../media/image117.jpeg"/><Relationship Id="rId16" Type="http://schemas.openxmlformats.org/officeDocument/2006/relationships/image" Target="../media/image130.jpeg"/><Relationship Id="rId20" Type="http://schemas.openxmlformats.org/officeDocument/2006/relationships/image" Target="../media/image133.jpeg"/><Relationship Id="rId29" Type="http://schemas.openxmlformats.org/officeDocument/2006/relationships/image" Target="../media/image1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jpeg"/><Relationship Id="rId11" Type="http://schemas.openxmlformats.org/officeDocument/2006/relationships/image" Target="../media/image125.png"/><Relationship Id="rId24" Type="http://schemas.openxmlformats.org/officeDocument/2006/relationships/image" Target="../media/image136.jpeg"/><Relationship Id="rId32" Type="http://schemas.openxmlformats.org/officeDocument/2006/relationships/image" Target="../media/image144.jpeg"/><Relationship Id="rId5" Type="http://schemas.openxmlformats.org/officeDocument/2006/relationships/image" Target="../media/image120.jpeg"/><Relationship Id="rId15" Type="http://schemas.openxmlformats.org/officeDocument/2006/relationships/image" Target="../media/image129.jpeg"/><Relationship Id="rId23" Type="http://schemas.openxmlformats.org/officeDocument/2006/relationships/image" Target="../media/image135.png"/><Relationship Id="rId28" Type="http://schemas.openxmlformats.org/officeDocument/2006/relationships/image" Target="../media/image140.jpeg"/><Relationship Id="rId10" Type="http://schemas.openxmlformats.org/officeDocument/2006/relationships/hyperlink" Target="https://www.klri.re.kr/index.jsp" TargetMode="External"/><Relationship Id="rId19" Type="http://schemas.openxmlformats.org/officeDocument/2006/relationships/image" Target="../media/image132.gif"/><Relationship Id="rId31" Type="http://schemas.openxmlformats.org/officeDocument/2006/relationships/image" Target="../media/image143.jpeg"/><Relationship Id="rId4" Type="http://schemas.openxmlformats.org/officeDocument/2006/relationships/image" Target="../media/image119.jpeg"/><Relationship Id="rId9" Type="http://schemas.openxmlformats.org/officeDocument/2006/relationships/image" Target="../media/image124.jpg"/><Relationship Id="rId14" Type="http://schemas.openxmlformats.org/officeDocument/2006/relationships/image" Target="../media/image128.jpeg"/><Relationship Id="rId22" Type="http://schemas.openxmlformats.org/officeDocument/2006/relationships/hyperlink" Target="http://www.kipa.re.kr/index.jsp" TargetMode="External"/><Relationship Id="rId27" Type="http://schemas.openxmlformats.org/officeDocument/2006/relationships/image" Target="../media/image139.jpg"/><Relationship Id="rId30" Type="http://schemas.openxmlformats.org/officeDocument/2006/relationships/image" Target="../media/image142.png"/><Relationship Id="rId35" Type="http://schemas.openxmlformats.org/officeDocument/2006/relationships/image" Target="../media/image5.png"/><Relationship Id="rId8" Type="http://schemas.openxmlformats.org/officeDocument/2006/relationships/image" Target="../media/image123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8.gif"/><Relationship Id="rId18" Type="http://schemas.openxmlformats.org/officeDocument/2006/relationships/image" Target="../media/image163.jpeg"/><Relationship Id="rId26" Type="http://schemas.openxmlformats.org/officeDocument/2006/relationships/image" Target="../media/image171.jpeg"/><Relationship Id="rId3" Type="http://schemas.openxmlformats.org/officeDocument/2006/relationships/image" Target="../media/image148.png"/><Relationship Id="rId21" Type="http://schemas.openxmlformats.org/officeDocument/2006/relationships/image" Target="../media/image166.jpeg"/><Relationship Id="rId7" Type="http://schemas.openxmlformats.org/officeDocument/2006/relationships/image" Target="../media/image152.png"/><Relationship Id="rId12" Type="http://schemas.openxmlformats.org/officeDocument/2006/relationships/image" Target="../media/image157.jpeg"/><Relationship Id="rId17" Type="http://schemas.openxmlformats.org/officeDocument/2006/relationships/image" Target="../media/image162.jpeg"/><Relationship Id="rId25" Type="http://schemas.openxmlformats.org/officeDocument/2006/relationships/image" Target="../media/image170.png"/><Relationship Id="rId2" Type="http://schemas.openxmlformats.org/officeDocument/2006/relationships/image" Target="../media/image147.gif"/><Relationship Id="rId16" Type="http://schemas.openxmlformats.org/officeDocument/2006/relationships/image" Target="../media/image161.jpeg"/><Relationship Id="rId20" Type="http://schemas.openxmlformats.org/officeDocument/2006/relationships/image" Target="../media/image165.jpeg"/><Relationship Id="rId29" Type="http://schemas.openxmlformats.org/officeDocument/2006/relationships/image" Target="../media/image17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1.gif"/><Relationship Id="rId11" Type="http://schemas.openxmlformats.org/officeDocument/2006/relationships/image" Target="../media/image156.png"/><Relationship Id="rId24" Type="http://schemas.openxmlformats.org/officeDocument/2006/relationships/image" Target="../media/image169.jpg"/><Relationship Id="rId32" Type="http://schemas.openxmlformats.org/officeDocument/2006/relationships/image" Target="../media/image5.png"/><Relationship Id="rId5" Type="http://schemas.openxmlformats.org/officeDocument/2006/relationships/image" Target="../media/image150.png"/><Relationship Id="rId15" Type="http://schemas.openxmlformats.org/officeDocument/2006/relationships/image" Target="../media/image160.png"/><Relationship Id="rId23" Type="http://schemas.openxmlformats.org/officeDocument/2006/relationships/image" Target="../media/image168.png"/><Relationship Id="rId28" Type="http://schemas.openxmlformats.org/officeDocument/2006/relationships/image" Target="../media/image173.jpeg"/><Relationship Id="rId10" Type="http://schemas.openxmlformats.org/officeDocument/2006/relationships/image" Target="../media/image155.png"/><Relationship Id="rId19" Type="http://schemas.openxmlformats.org/officeDocument/2006/relationships/image" Target="../media/image164.jpeg"/><Relationship Id="rId31" Type="http://schemas.openxmlformats.org/officeDocument/2006/relationships/image" Target="../media/image176.png"/><Relationship Id="rId4" Type="http://schemas.openxmlformats.org/officeDocument/2006/relationships/image" Target="../media/image149.jpeg"/><Relationship Id="rId9" Type="http://schemas.openxmlformats.org/officeDocument/2006/relationships/image" Target="../media/image154.jpeg"/><Relationship Id="rId14" Type="http://schemas.openxmlformats.org/officeDocument/2006/relationships/image" Target="../media/image159.jpeg"/><Relationship Id="rId22" Type="http://schemas.openxmlformats.org/officeDocument/2006/relationships/image" Target="../media/image167.jpeg"/><Relationship Id="rId27" Type="http://schemas.openxmlformats.org/officeDocument/2006/relationships/image" Target="../media/image172.jpeg"/><Relationship Id="rId30" Type="http://schemas.openxmlformats.org/officeDocument/2006/relationships/image" Target="../media/image175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gif"/><Relationship Id="rId3" Type="http://schemas.openxmlformats.org/officeDocument/2006/relationships/image" Target="../media/image177.jpeg"/><Relationship Id="rId7" Type="http://schemas.openxmlformats.org/officeDocument/2006/relationships/image" Target="../media/image148.png"/><Relationship Id="rId12" Type="http://schemas.openxmlformats.org/officeDocument/2006/relationships/image" Target="../media/image5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9.jpeg"/><Relationship Id="rId11" Type="http://schemas.openxmlformats.org/officeDocument/2006/relationships/image" Target="../media/image180.jpeg"/><Relationship Id="rId5" Type="http://schemas.openxmlformats.org/officeDocument/2006/relationships/image" Target="../media/image178.jpeg"/><Relationship Id="rId10" Type="http://schemas.openxmlformats.org/officeDocument/2006/relationships/image" Target="../media/image151.gif"/><Relationship Id="rId4" Type="http://schemas.openxmlformats.org/officeDocument/2006/relationships/image" Target="../media/image122.png"/><Relationship Id="rId9" Type="http://schemas.openxmlformats.org/officeDocument/2006/relationships/image" Target="../media/image1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85.png"/><Relationship Id="rId4" Type="http://schemas.openxmlformats.org/officeDocument/2006/relationships/hyperlink" Target="mailto:biztec@estsecurity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940" y="417641"/>
            <a:ext cx="803768" cy="14287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858963"/>
            <a:ext cx="4762500" cy="43815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088" y="3184363"/>
            <a:ext cx="1647825" cy="1743075"/>
          </a:xfrm>
          <a:prstGeom prst="rect">
            <a:avLst/>
          </a:prstGeom>
        </p:spPr>
      </p:pic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323965" y="2422914"/>
            <a:ext cx="3525408" cy="443333"/>
          </a:xfrm>
        </p:spPr>
        <p:txBody>
          <a:bodyPr/>
          <a:lstStyle/>
          <a:p>
            <a:r>
              <a:rPr lang="ko-KR" altLang="en-US" spc="-100" dirty="0" smtClean="0">
                <a:solidFill>
                  <a:schemeClr val="bg1"/>
                </a:solidFill>
              </a:rPr>
              <a:t>차세대 문서 보안의 </a:t>
            </a:r>
            <a:r>
              <a:rPr lang="ko-KR" altLang="en-US" spc="-100" dirty="0">
                <a:solidFill>
                  <a:schemeClr val="bg1"/>
                </a:solidFill>
              </a:rPr>
              <a:t>표준</a:t>
            </a:r>
            <a:endParaRPr kumimoji="1" lang="ja-JP" altLang="en-US" spc="-100" dirty="0">
              <a:solidFill>
                <a:schemeClr val="bg1"/>
              </a:solidFill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330081" y="367736"/>
            <a:ext cx="1918790" cy="363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000" spc="-100" dirty="0" smtClean="0">
                <a:solidFill>
                  <a:schemeClr val="bg1">
                    <a:lumMod val="65000"/>
                  </a:schemeClr>
                </a:solidFill>
              </a:rPr>
              <a:t>세상을 더 안전하게 만드는</a:t>
            </a:r>
            <a:endParaRPr lang="ja-JP" altLang="en-US" sz="1000" spc="-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부제목 2"/>
          <p:cNvSpPr txBox="1">
            <a:spLocks/>
          </p:cNvSpPr>
          <p:nvPr/>
        </p:nvSpPr>
        <p:spPr>
          <a:xfrm>
            <a:off x="4511497" y="6494300"/>
            <a:ext cx="3169006" cy="298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© 2017 ESTsecurity Corp. All Rights Reserved.</a:t>
            </a:r>
            <a:endParaRPr lang="ja-JP" alt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3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7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33625" cy="307657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26" y="934067"/>
            <a:ext cx="1762999" cy="162196"/>
          </a:xfrm>
          <a:prstGeom prst="rect">
            <a:avLst/>
          </a:prstGeom>
        </p:spPr>
      </p:pic>
      <p:sp>
        <p:nvSpPr>
          <p:cNvPr id="68" name="부제목 2"/>
          <p:cNvSpPr txBox="1">
            <a:spLocks/>
          </p:cNvSpPr>
          <p:nvPr/>
        </p:nvSpPr>
        <p:spPr>
          <a:xfrm>
            <a:off x="5370990" y="2477098"/>
            <a:ext cx="3882292" cy="599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4200" spc="-100" dirty="0" smtClean="0">
                <a:solidFill>
                  <a:schemeClr val="bg1"/>
                </a:solidFill>
                <a:latin typeface="+mn-ea"/>
              </a:rPr>
              <a:t>제품 소개</a:t>
            </a:r>
            <a:endParaRPr lang="ja-JP" altLang="en-US" sz="4200" spc="-1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5" y="3779142"/>
            <a:ext cx="2333625" cy="3076575"/>
          </a:xfrm>
          <a:prstGeom prst="rect">
            <a:avLst/>
          </a:prstGeom>
        </p:spPr>
      </p:pic>
      <p:sp>
        <p:nvSpPr>
          <p:cNvPr id="10" name="부제목 2"/>
          <p:cNvSpPr txBox="1">
            <a:spLocks/>
          </p:cNvSpPr>
          <p:nvPr/>
        </p:nvSpPr>
        <p:spPr>
          <a:xfrm>
            <a:off x="5370990" y="3370447"/>
            <a:ext cx="3172078" cy="817389"/>
          </a:xfrm>
          <a:prstGeom prst="rect">
            <a:avLst/>
          </a:prstGeom>
        </p:spPr>
        <p:txBody>
          <a:bodyPr vert="horz" lIns="7200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pc="-15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제품 소개</a:t>
            </a:r>
            <a:endParaRPr lang="en-US" altLang="ko-KR" spc="-15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11" name="부제목 2"/>
          <p:cNvSpPr txBox="1">
            <a:spLocks/>
          </p:cNvSpPr>
          <p:nvPr/>
        </p:nvSpPr>
        <p:spPr>
          <a:xfrm>
            <a:off x="4145871" y="2477326"/>
            <a:ext cx="1188545" cy="599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4200" spc="-100" dirty="0" smtClean="0">
                <a:solidFill>
                  <a:srgbClr val="FF0000"/>
                </a:solidFill>
                <a:latin typeface="+mn-ea"/>
              </a:rPr>
              <a:t>03</a:t>
            </a:r>
            <a:endParaRPr lang="ja-JP" altLang="en-US" sz="4200" spc="-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부제목 2"/>
          <p:cNvSpPr txBox="1">
            <a:spLocks/>
          </p:cNvSpPr>
          <p:nvPr/>
        </p:nvSpPr>
        <p:spPr>
          <a:xfrm flipH="1">
            <a:off x="2699805" y="3370447"/>
            <a:ext cx="2634611" cy="817389"/>
          </a:xfrm>
          <a:prstGeom prst="rect">
            <a:avLst/>
          </a:prstGeom>
        </p:spPr>
        <p:txBody>
          <a:bodyPr vert="horz" lIns="7200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pc="-113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01</a:t>
            </a:r>
            <a:endParaRPr lang="en-US" altLang="ko-KR" spc="-113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12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203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97150" y="1913824"/>
            <a:ext cx="11070454" cy="446922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부제목 2"/>
          <p:cNvSpPr txBox="1">
            <a:spLocks/>
          </p:cNvSpPr>
          <p:nvPr/>
        </p:nvSpPr>
        <p:spPr>
          <a:xfrm>
            <a:off x="401640" y="329475"/>
            <a:ext cx="1698630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300" spc="-100" dirty="0" smtClean="0">
                <a:solidFill>
                  <a:srgbClr val="C00000"/>
                </a:solidFill>
                <a:latin typeface="+mn-ea"/>
              </a:rPr>
              <a:t>03. </a:t>
            </a:r>
            <a:r>
              <a:rPr lang="ko-KR" altLang="en-US" sz="1300" spc="-100" dirty="0" smtClean="0">
                <a:solidFill>
                  <a:srgbClr val="C00000"/>
                </a:solidFill>
                <a:latin typeface="+mn-ea"/>
              </a:rPr>
              <a:t>제품 소개</a:t>
            </a:r>
          </a:p>
        </p:txBody>
      </p:sp>
      <p:sp>
        <p:nvSpPr>
          <p:cNvPr id="49" name="부제목 2"/>
          <p:cNvSpPr txBox="1">
            <a:spLocks/>
          </p:cNvSpPr>
          <p:nvPr/>
        </p:nvSpPr>
        <p:spPr>
          <a:xfrm>
            <a:off x="395510" y="1392331"/>
            <a:ext cx="9556358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6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문서중앙화를 통해 자료 유출</a:t>
            </a:r>
            <a:r>
              <a:rPr lang="en-US" altLang="ko-KR" sz="16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, </a:t>
            </a:r>
            <a:r>
              <a:rPr lang="ko-KR" altLang="en-US" sz="16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유실 방지 및 통합관리가 가능한 차세대 문서보안 솔루션 </a:t>
            </a:r>
            <a:endParaRPr lang="ja-JP" altLang="en-US" sz="1600" spc="-56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400000000000000" pitchFamily="34" charset="-127"/>
            </a:endParaRPr>
          </a:p>
        </p:txBody>
      </p:sp>
      <p:sp>
        <p:nvSpPr>
          <p:cNvPr id="279" name="부제목 2"/>
          <p:cNvSpPr txBox="1">
            <a:spLocks/>
          </p:cNvSpPr>
          <p:nvPr/>
        </p:nvSpPr>
        <p:spPr>
          <a:xfrm>
            <a:off x="366937" y="660362"/>
            <a:ext cx="7791642" cy="71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3200" b="1" spc="-56" dirty="0" smtClean="0">
                <a:solidFill>
                  <a:srgbClr val="111111"/>
                </a:solidFill>
                <a:latin typeface="맑은 고딕" panose="020B0503020000020004" pitchFamily="50" charset="-127"/>
              </a:rPr>
              <a:t>제품 소개</a:t>
            </a:r>
            <a:endParaRPr lang="en-US" altLang="ko-KR" sz="3200" b="1" spc="-56" dirty="0">
              <a:solidFill>
                <a:srgbClr val="94BE40"/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416485" y="2159803"/>
            <a:ext cx="9231784" cy="3858118"/>
            <a:chOff x="1381326" y="2219376"/>
            <a:chExt cx="9231784" cy="3858118"/>
          </a:xfrm>
        </p:grpSpPr>
        <p:grpSp>
          <p:nvGrpSpPr>
            <p:cNvPr id="42" name="그룹 41"/>
            <p:cNvGrpSpPr/>
            <p:nvPr/>
          </p:nvGrpSpPr>
          <p:grpSpPr>
            <a:xfrm>
              <a:off x="1381326" y="2219376"/>
              <a:ext cx="9022582" cy="3858118"/>
              <a:chOff x="971600" y="2428300"/>
              <a:chExt cx="6529686" cy="2792140"/>
            </a:xfrm>
          </p:grpSpPr>
          <p:pic>
            <p:nvPicPr>
              <p:cNvPr id="43" name="그림 42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extLst/>
              </a:blip>
              <a:srcRect l="63560" t="1" b="-5240"/>
              <a:stretch/>
            </p:blipFill>
            <p:spPr>
              <a:xfrm flipH="1">
                <a:off x="4313135" y="2428300"/>
                <a:ext cx="507528" cy="994101"/>
              </a:xfrm>
              <a:prstGeom prst="rect">
                <a:avLst/>
              </a:prstGeom>
            </p:spPr>
          </p:pic>
          <p:pic>
            <p:nvPicPr>
              <p:cNvPr id="44" name="그림 43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extLst/>
              </a:blip>
              <a:srcRect l="63560" t="1" b="-5240"/>
              <a:stretch/>
            </p:blipFill>
            <p:spPr>
              <a:xfrm flipH="1">
                <a:off x="4697490" y="2429653"/>
                <a:ext cx="507528" cy="994101"/>
              </a:xfrm>
              <a:prstGeom prst="rect">
                <a:avLst/>
              </a:prstGeom>
            </p:spPr>
          </p:pic>
          <p:grpSp>
            <p:nvGrpSpPr>
              <p:cNvPr id="45" name="그룹 44"/>
              <p:cNvGrpSpPr/>
              <p:nvPr/>
            </p:nvGrpSpPr>
            <p:grpSpPr>
              <a:xfrm>
                <a:off x="971600" y="2705659"/>
                <a:ext cx="6529686" cy="2514781"/>
                <a:chOff x="971600" y="2705659"/>
                <a:chExt cx="6529686" cy="2514781"/>
              </a:xfrm>
            </p:grpSpPr>
            <p:pic>
              <p:nvPicPr>
                <p:cNvPr id="46" name="그림 4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1600" y="3555724"/>
                  <a:ext cx="1117960" cy="872863"/>
                </a:xfrm>
                <a:prstGeom prst="rect">
                  <a:avLst/>
                </a:prstGeom>
              </p:spPr>
            </p:pic>
            <p:pic>
              <p:nvPicPr>
                <p:cNvPr id="47" name="그림 4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97381" y="2705659"/>
                  <a:ext cx="689118" cy="585218"/>
                </a:xfrm>
                <a:prstGeom prst="rect">
                  <a:avLst/>
                </a:prstGeom>
              </p:spPr>
            </p:pic>
            <p:pic>
              <p:nvPicPr>
                <p:cNvPr id="48" name="그림 47"/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E5E5E5"/>
                    </a:clrFrom>
                    <a:clrTo>
                      <a:srgbClr val="E5E5E5">
                        <a:alpha val="0"/>
                      </a:srgbClr>
                    </a:clrTo>
                  </a:clrChange>
                  <a:extLst/>
                </a:blip>
                <a:srcRect l="8844" t="23170" r="78795" b="48232"/>
                <a:stretch/>
              </p:blipFill>
              <p:spPr>
                <a:xfrm>
                  <a:off x="3148690" y="4070217"/>
                  <a:ext cx="818878" cy="696626"/>
                </a:xfrm>
                <a:prstGeom prst="rect">
                  <a:avLst/>
                </a:prstGeom>
              </p:spPr>
            </p:pic>
            <p:sp>
              <p:nvSpPr>
                <p:cNvPr id="50" name="TextBox 49"/>
                <p:cNvSpPr txBox="1"/>
                <p:nvPr/>
              </p:nvSpPr>
              <p:spPr>
                <a:xfrm>
                  <a:off x="3199116" y="3313796"/>
                  <a:ext cx="809149" cy="2004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200" b="1" dirty="0">
                      <a:latin typeface="+mn-ea"/>
                      <a:ea typeface="+mn-ea"/>
                    </a:rPr>
                    <a:t>데이터 관리</a:t>
                  </a: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4476174" y="3313796"/>
                  <a:ext cx="688977" cy="2004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200" b="1" dirty="0">
                      <a:latin typeface="+mn-ea"/>
                      <a:ea typeface="+mn-ea"/>
                    </a:rPr>
                    <a:t>협업</a:t>
                  </a:r>
                  <a:r>
                    <a:rPr lang="en-US" altLang="ko-KR" sz="1200" b="1" dirty="0">
                      <a:latin typeface="+mn-ea"/>
                      <a:ea typeface="+mn-ea"/>
                    </a:rPr>
                    <a:t>/</a:t>
                  </a:r>
                  <a:r>
                    <a:rPr lang="ko-KR" altLang="en-US" sz="1200" b="1" dirty="0">
                      <a:latin typeface="+mn-ea"/>
                      <a:ea typeface="+mn-ea"/>
                    </a:rPr>
                    <a:t>공유</a:t>
                  </a:r>
                </a:p>
              </p:txBody>
            </p:sp>
            <p:pic>
              <p:nvPicPr>
                <p:cNvPr id="52" name="그림 51"/>
                <p:cNvPicPr>
                  <a:picLocks noChangeAspect="1"/>
                </p:cNvPicPr>
                <p:nvPr/>
              </p:nvPicPr>
              <p:blipFill>
                <a:blip r:embed="rId6">
                  <a:grayscl/>
                </a:blip>
                <a:stretch>
                  <a:fillRect/>
                </a:stretch>
              </p:blipFill>
              <p:spPr>
                <a:xfrm>
                  <a:off x="4440881" y="4062974"/>
                  <a:ext cx="764137" cy="731226"/>
                </a:xfrm>
                <a:prstGeom prst="rect">
                  <a:avLst/>
                </a:prstGeom>
              </p:spPr>
            </p:pic>
            <p:sp>
              <p:nvSpPr>
                <p:cNvPr id="53" name="TextBox 52"/>
                <p:cNvSpPr txBox="1"/>
                <p:nvPr/>
              </p:nvSpPr>
              <p:spPr>
                <a:xfrm>
                  <a:off x="4476174" y="4869404"/>
                  <a:ext cx="689009" cy="2004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200" b="1" dirty="0">
                      <a:latin typeface="+mn-ea"/>
                      <a:ea typeface="+mn-ea"/>
                    </a:rPr>
                    <a:t>유실 방지</a:t>
                  </a: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3349860" y="4886331"/>
                  <a:ext cx="420202" cy="334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200" b="1" dirty="0">
                      <a:latin typeface="+mn-ea"/>
                      <a:ea typeface="+mn-ea"/>
                    </a:rPr>
                    <a:t>보안</a:t>
                  </a:r>
                  <a:endParaRPr lang="en-US" altLang="ko-KR" sz="1200" b="1" dirty="0">
                    <a:latin typeface="+mn-ea"/>
                    <a:ea typeface="+mn-ea"/>
                  </a:endParaRPr>
                </a:p>
                <a:p>
                  <a:endParaRPr lang="ko-KR" altLang="en-US" sz="1200" b="1" dirty="0">
                    <a:latin typeface="+mn-ea"/>
                    <a:ea typeface="+mn-ea"/>
                  </a:endParaRPr>
                </a:p>
              </p:txBody>
            </p:sp>
            <p:cxnSp>
              <p:nvCxnSpPr>
                <p:cNvPr id="56" name="꺾인 연결선 55"/>
                <p:cNvCxnSpPr/>
                <p:nvPr/>
              </p:nvCxnSpPr>
              <p:spPr>
                <a:xfrm flipV="1">
                  <a:off x="2089560" y="2968269"/>
                  <a:ext cx="1107821" cy="869675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꺾인 연결선 49"/>
                <p:cNvCxnSpPr/>
                <p:nvPr/>
              </p:nvCxnSpPr>
              <p:spPr>
                <a:xfrm>
                  <a:off x="3918817" y="4408279"/>
                  <a:ext cx="538689" cy="0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꺾인 연결선 49"/>
                <p:cNvCxnSpPr/>
                <p:nvPr/>
              </p:nvCxnSpPr>
              <p:spPr>
                <a:xfrm>
                  <a:off x="3886499" y="2995260"/>
                  <a:ext cx="538689" cy="0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꺾인 연결선 59"/>
                <p:cNvCxnSpPr/>
                <p:nvPr/>
              </p:nvCxnSpPr>
              <p:spPr>
                <a:xfrm>
                  <a:off x="2089560" y="3973372"/>
                  <a:ext cx="1073388" cy="446537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꺾인 연결선 60"/>
                <p:cNvCxnSpPr>
                  <a:endCxn id="64" idx="1"/>
                </p:cNvCxnSpPr>
                <p:nvPr/>
              </p:nvCxnSpPr>
              <p:spPr>
                <a:xfrm>
                  <a:off x="5147009" y="2989383"/>
                  <a:ext cx="1310972" cy="657375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2" name="그룹 61"/>
                <p:cNvGrpSpPr/>
                <p:nvPr/>
              </p:nvGrpSpPr>
              <p:grpSpPr>
                <a:xfrm>
                  <a:off x="6457981" y="3015609"/>
                  <a:ext cx="1043305" cy="1340636"/>
                  <a:chOff x="5558855" y="4256137"/>
                  <a:chExt cx="568087" cy="730505"/>
                </a:xfrm>
              </p:grpSpPr>
              <p:pic>
                <p:nvPicPr>
                  <p:cNvPr id="64" name="그림 63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58855" y="4256137"/>
                    <a:ext cx="568087" cy="687819"/>
                  </a:xfrm>
                  <a:prstGeom prst="rect">
                    <a:avLst/>
                  </a:prstGeom>
                </p:spPr>
              </p:pic>
              <p:pic>
                <p:nvPicPr>
                  <p:cNvPr id="65" name="그림 64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94100" y="4806993"/>
                    <a:ext cx="164199" cy="179649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63" name="꺾인 연결선 62"/>
                <p:cNvCxnSpPr/>
                <p:nvPr/>
              </p:nvCxnSpPr>
              <p:spPr>
                <a:xfrm flipV="1">
                  <a:off x="5058769" y="3914557"/>
                  <a:ext cx="1455173" cy="464044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67" name="Shape 66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534690" y="4059422"/>
              <a:ext cx="1078420" cy="12208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" name="그룹 28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30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00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7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33625" cy="307657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26" y="934067"/>
            <a:ext cx="1762999" cy="162196"/>
          </a:xfrm>
          <a:prstGeom prst="rect">
            <a:avLst/>
          </a:prstGeom>
        </p:spPr>
      </p:pic>
      <p:sp>
        <p:nvSpPr>
          <p:cNvPr id="68" name="부제목 2"/>
          <p:cNvSpPr txBox="1">
            <a:spLocks/>
          </p:cNvSpPr>
          <p:nvPr/>
        </p:nvSpPr>
        <p:spPr>
          <a:xfrm>
            <a:off x="5370990" y="2477098"/>
            <a:ext cx="3882292" cy="599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4200" spc="-100" dirty="0" smtClean="0">
                <a:solidFill>
                  <a:schemeClr val="bg1"/>
                </a:solidFill>
                <a:latin typeface="+mn-ea"/>
              </a:rPr>
              <a:t>제품 특징</a:t>
            </a:r>
            <a:endParaRPr lang="ja-JP" altLang="en-US" sz="4200" spc="-1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5" y="3779142"/>
            <a:ext cx="2333625" cy="3076575"/>
          </a:xfrm>
          <a:prstGeom prst="rect">
            <a:avLst/>
          </a:prstGeom>
        </p:spPr>
      </p:pic>
      <p:sp>
        <p:nvSpPr>
          <p:cNvPr id="10" name="부제목 2"/>
          <p:cNvSpPr txBox="1">
            <a:spLocks/>
          </p:cNvSpPr>
          <p:nvPr/>
        </p:nvSpPr>
        <p:spPr>
          <a:xfrm>
            <a:off x="5370990" y="3370447"/>
            <a:ext cx="3172078" cy="817389"/>
          </a:xfrm>
          <a:prstGeom prst="rect">
            <a:avLst/>
          </a:prstGeom>
        </p:spPr>
        <p:txBody>
          <a:bodyPr vert="horz" lIns="7200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pc="-15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유출 차단</a:t>
            </a:r>
            <a:endParaRPr lang="en-US" altLang="ko-KR" spc="-150" dirty="0" smtClean="0">
              <a:solidFill>
                <a:schemeClr val="bg1">
                  <a:lumMod val="50000"/>
                </a:schemeClr>
              </a:solidFill>
              <a:latin typeface="+mj-ea"/>
            </a:endParaRPr>
          </a:p>
          <a:p>
            <a:pPr algn="l"/>
            <a:r>
              <a:rPr lang="ko-KR" altLang="en-US" spc="-15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유실 방지</a:t>
            </a:r>
            <a:endParaRPr lang="en-US" altLang="ko-KR" spc="-150" dirty="0" smtClean="0">
              <a:solidFill>
                <a:schemeClr val="bg1">
                  <a:lumMod val="50000"/>
                </a:schemeClr>
              </a:solidFill>
              <a:latin typeface="+mj-ea"/>
            </a:endParaRPr>
          </a:p>
          <a:p>
            <a:pPr algn="l"/>
            <a:r>
              <a:rPr lang="ko-KR" altLang="en-US" spc="-15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협업 </a:t>
            </a:r>
            <a:r>
              <a:rPr lang="en-US" altLang="ko-KR" spc="-15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/ </a:t>
            </a:r>
            <a:r>
              <a:rPr lang="ko-KR" altLang="en-US" spc="-15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공유</a:t>
            </a:r>
            <a:endParaRPr lang="en-US" altLang="ko-KR" spc="-150" dirty="0" smtClean="0">
              <a:solidFill>
                <a:schemeClr val="bg1">
                  <a:lumMod val="50000"/>
                </a:schemeClr>
              </a:solidFill>
              <a:latin typeface="+mj-ea"/>
            </a:endParaRPr>
          </a:p>
          <a:p>
            <a:pPr algn="l"/>
            <a:r>
              <a:rPr lang="ko-KR" altLang="en-US" spc="-15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데이터 통합 관리</a:t>
            </a:r>
            <a:endParaRPr lang="en-US" altLang="ko-KR" spc="-15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11" name="부제목 2"/>
          <p:cNvSpPr txBox="1">
            <a:spLocks/>
          </p:cNvSpPr>
          <p:nvPr/>
        </p:nvSpPr>
        <p:spPr>
          <a:xfrm>
            <a:off x="4145871" y="2477326"/>
            <a:ext cx="1188545" cy="599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4200" spc="-100" dirty="0" smtClean="0">
                <a:solidFill>
                  <a:srgbClr val="FF0000"/>
                </a:solidFill>
                <a:latin typeface="+mn-ea"/>
              </a:rPr>
              <a:t>04</a:t>
            </a:r>
            <a:endParaRPr lang="ja-JP" altLang="en-US" sz="4200" spc="-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부제목 2"/>
          <p:cNvSpPr txBox="1">
            <a:spLocks/>
          </p:cNvSpPr>
          <p:nvPr/>
        </p:nvSpPr>
        <p:spPr>
          <a:xfrm flipH="1">
            <a:off x="2699805" y="3370447"/>
            <a:ext cx="2634611" cy="817389"/>
          </a:xfrm>
          <a:prstGeom prst="rect">
            <a:avLst/>
          </a:prstGeom>
        </p:spPr>
        <p:txBody>
          <a:bodyPr vert="horz" lIns="7200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pc="-113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01</a:t>
            </a:r>
          </a:p>
          <a:p>
            <a:pPr algn="r"/>
            <a:r>
              <a:rPr lang="en-US" altLang="ko-KR" spc="-113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02</a:t>
            </a:r>
          </a:p>
          <a:p>
            <a:pPr algn="r"/>
            <a:r>
              <a:rPr lang="en-US" altLang="ko-KR" spc="-113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03</a:t>
            </a:r>
          </a:p>
          <a:p>
            <a:pPr algn="r"/>
            <a:r>
              <a:rPr lang="en-US" altLang="ko-KR" spc="-113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04</a:t>
            </a:r>
            <a:endParaRPr lang="en-US" altLang="ko-KR" spc="-113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12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315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부제목 2"/>
          <p:cNvSpPr txBox="1">
            <a:spLocks/>
          </p:cNvSpPr>
          <p:nvPr/>
        </p:nvSpPr>
        <p:spPr>
          <a:xfrm>
            <a:off x="401640" y="329475"/>
            <a:ext cx="1698630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300" spc="-100" dirty="0" smtClean="0">
                <a:solidFill>
                  <a:srgbClr val="C00000"/>
                </a:solidFill>
                <a:latin typeface="+mn-ea"/>
              </a:rPr>
              <a:t>04. </a:t>
            </a:r>
            <a:r>
              <a:rPr lang="ko-KR" altLang="en-US" sz="1300" spc="-100" dirty="0" smtClean="0">
                <a:solidFill>
                  <a:srgbClr val="C00000"/>
                </a:solidFill>
                <a:latin typeface="+mn-ea"/>
              </a:rPr>
              <a:t>제품 특징</a:t>
            </a:r>
          </a:p>
        </p:txBody>
      </p:sp>
      <p:sp>
        <p:nvSpPr>
          <p:cNvPr id="49" name="부제목 2"/>
          <p:cNvSpPr txBox="1">
            <a:spLocks/>
          </p:cNvSpPr>
          <p:nvPr/>
        </p:nvSpPr>
        <p:spPr>
          <a:xfrm>
            <a:off x="395510" y="1392331"/>
            <a:ext cx="9556358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6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온라인 경로</a:t>
            </a:r>
            <a:r>
              <a:rPr lang="en-US" altLang="ko-KR" sz="16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, </a:t>
            </a:r>
            <a:r>
              <a:rPr lang="ko-KR" altLang="en-US" sz="16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오프라인 경로 및 기타 경로 유출 차단 </a:t>
            </a:r>
            <a:endParaRPr lang="ja-JP" altLang="en-US" sz="1600" spc="-56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400000000000000" pitchFamily="34" charset="-127"/>
            </a:endParaRPr>
          </a:p>
        </p:txBody>
      </p:sp>
      <p:sp>
        <p:nvSpPr>
          <p:cNvPr id="279" name="부제목 2"/>
          <p:cNvSpPr txBox="1">
            <a:spLocks/>
          </p:cNvSpPr>
          <p:nvPr/>
        </p:nvSpPr>
        <p:spPr>
          <a:xfrm>
            <a:off x="366937" y="660362"/>
            <a:ext cx="7791642" cy="71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3200" b="1" spc="-56" dirty="0" smtClean="0">
                <a:solidFill>
                  <a:srgbClr val="191D20"/>
                </a:solidFill>
                <a:latin typeface="+mj-ea"/>
                <a:ea typeface="+mj-ea"/>
              </a:rPr>
              <a:t>유출 차단</a:t>
            </a:r>
            <a:endParaRPr lang="en-US" altLang="ko-KR" sz="3200" b="1" spc="-56" dirty="0">
              <a:solidFill>
                <a:srgbClr val="191D20"/>
              </a:solidFill>
              <a:latin typeface="+mj-ea"/>
              <a:ea typeface="+mj-ea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4653963" y="2013850"/>
            <a:ext cx="2856083" cy="2874831"/>
            <a:chOff x="4686703" y="1840971"/>
            <a:chExt cx="3214421" cy="3235521"/>
          </a:xfrm>
        </p:grpSpPr>
        <p:grpSp>
          <p:nvGrpSpPr>
            <p:cNvPr id="75" name="그룹 74"/>
            <p:cNvGrpSpPr/>
            <p:nvPr/>
          </p:nvGrpSpPr>
          <p:grpSpPr>
            <a:xfrm>
              <a:off x="4686703" y="1840971"/>
              <a:ext cx="3214421" cy="3235521"/>
              <a:chOff x="-2266940" y="2237282"/>
              <a:chExt cx="3662129" cy="3686165"/>
            </a:xfrm>
          </p:grpSpPr>
          <p:sp>
            <p:nvSpPr>
              <p:cNvPr id="76" name="타원 75"/>
              <p:cNvSpPr/>
              <p:nvPr/>
            </p:nvSpPr>
            <p:spPr>
              <a:xfrm>
                <a:off x="-2233388" y="2237282"/>
                <a:ext cx="3600000" cy="3686165"/>
              </a:xfrm>
              <a:prstGeom prst="ellipse">
                <a:avLst/>
              </a:prstGeom>
              <a:noFill/>
              <a:ln>
                <a:solidFill>
                  <a:srgbClr val="49535C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 </a:t>
                </a:r>
                <a:endParaRPr kumimoji="1" lang="ja-JP" altLang="en-US" dirty="0"/>
              </a:p>
            </p:txBody>
          </p:sp>
          <p:grpSp>
            <p:nvGrpSpPr>
              <p:cNvPr id="77" name="그룹 76"/>
              <p:cNvGrpSpPr/>
              <p:nvPr/>
            </p:nvGrpSpPr>
            <p:grpSpPr>
              <a:xfrm>
                <a:off x="-2266940" y="2552471"/>
                <a:ext cx="3662129" cy="3057552"/>
                <a:chOff x="-2266940" y="2552471"/>
                <a:chExt cx="3662129" cy="3057553"/>
              </a:xfrm>
            </p:grpSpPr>
            <p:sp>
              <p:nvSpPr>
                <p:cNvPr id="78" name="육각형 77"/>
                <p:cNvSpPr/>
                <p:nvPr/>
              </p:nvSpPr>
              <p:spPr>
                <a:xfrm>
                  <a:off x="-2233387" y="2584926"/>
                  <a:ext cx="3600000" cy="3005138"/>
                </a:xfrm>
                <a:prstGeom prst="hexagon">
                  <a:avLst/>
                </a:prstGeom>
                <a:solidFill>
                  <a:srgbClr val="F8DB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79" name="육각형 78"/>
                <p:cNvSpPr>
                  <a:spLocks noChangeAspect="1"/>
                </p:cNvSpPr>
                <p:nvPr/>
              </p:nvSpPr>
              <p:spPr>
                <a:xfrm>
                  <a:off x="-2094222" y="2701096"/>
                  <a:ext cx="3321670" cy="2772799"/>
                </a:xfrm>
                <a:prstGeom prst="hexagon">
                  <a:avLst/>
                </a:prstGeom>
                <a:solidFill>
                  <a:srgbClr val="F1C3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80" name="육각형 79"/>
                <p:cNvSpPr>
                  <a:spLocks noChangeAspect="1"/>
                </p:cNvSpPr>
                <p:nvPr/>
              </p:nvSpPr>
              <p:spPr>
                <a:xfrm>
                  <a:off x="-1961355" y="2812008"/>
                  <a:ext cx="3055936" cy="2550975"/>
                </a:xfrm>
                <a:prstGeom prst="hexagon">
                  <a:avLst/>
                </a:prstGeom>
                <a:solidFill>
                  <a:srgbClr val="EEB3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81" name="직선 연결선 80"/>
                <p:cNvCxnSpPr>
                  <a:stCxn id="76" idx="2"/>
                  <a:endCxn id="78" idx="0"/>
                </p:cNvCxnSpPr>
                <p:nvPr/>
              </p:nvCxnSpPr>
              <p:spPr>
                <a:xfrm>
                  <a:off x="-2233388" y="4080365"/>
                  <a:ext cx="3600001" cy="7130"/>
                </a:xfrm>
                <a:prstGeom prst="line">
                  <a:avLst/>
                </a:prstGeom>
                <a:ln>
                  <a:solidFill>
                    <a:srgbClr val="EEB2B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직선 연결선 81"/>
                <p:cNvCxnSpPr>
                  <a:endCxn id="78" idx="2"/>
                </p:cNvCxnSpPr>
                <p:nvPr/>
              </p:nvCxnSpPr>
              <p:spPr>
                <a:xfrm flipH="1">
                  <a:off x="-1482102" y="2581946"/>
                  <a:ext cx="2094878" cy="3008117"/>
                </a:xfrm>
                <a:prstGeom prst="line">
                  <a:avLst/>
                </a:prstGeom>
                <a:ln>
                  <a:solidFill>
                    <a:srgbClr val="EEB2B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직선 연결선 82"/>
                <p:cNvCxnSpPr/>
                <p:nvPr/>
              </p:nvCxnSpPr>
              <p:spPr>
                <a:xfrm>
                  <a:off x="-1482102" y="2581946"/>
                  <a:ext cx="2094878" cy="3008117"/>
                </a:xfrm>
                <a:prstGeom prst="line">
                  <a:avLst/>
                </a:prstGeom>
                <a:ln>
                  <a:solidFill>
                    <a:srgbClr val="EEB2B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타원 83"/>
                <p:cNvSpPr/>
                <p:nvPr/>
              </p:nvSpPr>
              <p:spPr>
                <a:xfrm>
                  <a:off x="-1710185" y="2812007"/>
                  <a:ext cx="2542837" cy="25428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85" name="타원 84"/>
                <p:cNvSpPr/>
                <p:nvPr/>
              </p:nvSpPr>
              <p:spPr>
                <a:xfrm>
                  <a:off x="-1511298" y="2552476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" name="타원 85"/>
                <p:cNvSpPr/>
                <p:nvPr/>
              </p:nvSpPr>
              <p:spPr>
                <a:xfrm>
                  <a:off x="584209" y="2552471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" name="타원 86"/>
                <p:cNvSpPr/>
                <p:nvPr/>
              </p:nvSpPr>
              <p:spPr>
                <a:xfrm>
                  <a:off x="-1506540" y="5552871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" name="타원 87"/>
                <p:cNvSpPr/>
                <p:nvPr/>
              </p:nvSpPr>
              <p:spPr>
                <a:xfrm>
                  <a:off x="579441" y="5552866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" name="타원 88"/>
                <p:cNvSpPr/>
                <p:nvPr/>
              </p:nvSpPr>
              <p:spPr>
                <a:xfrm>
                  <a:off x="1338036" y="4053374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" name="타원 89"/>
                <p:cNvSpPr/>
                <p:nvPr/>
              </p:nvSpPr>
              <p:spPr>
                <a:xfrm>
                  <a:off x="-2266940" y="4053374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pic>
          <p:nvPicPr>
            <p:cNvPr id="72" name="그림 7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3085" y="2681516"/>
              <a:ext cx="1431130" cy="1431130"/>
            </a:xfrm>
            <a:prstGeom prst="rect">
              <a:avLst/>
            </a:prstGeom>
          </p:spPr>
        </p:pic>
      </p:grpSp>
      <p:grpSp>
        <p:nvGrpSpPr>
          <p:cNvPr id="7" name="그룹 6"/>
          <p:cNvGrpSpPr/>
          <p:nvPr/>
        </p:nvGrpSpPr>
        <p:grpSpPr>
          <a:xfrm>
            <a:off x="4465352" y="5193283"/>
            <a:ext cx="3229995" cy="1316176"/>
            <a:chOff x="4262758" y="5193283"/>
            <a:chExt cx="3229995" cy="1316176"/>
          </a:xfrm>
        </p:grpSpPr>
        <p:grpSp>
          <p:nvGrpSpPr>
            <p:cNvPr id="2" name="그룹 1"/>
            <p:cNvGrpSpPr/>
            <p:nvPr/>
          </p:nvGrpSpPr>
          <p:grpSpPr>
            <a:xfrm>
              <a:off x="4793163" y="5653578"/>
              <a:ext cx="2205473" cy="545585"/>
              <a:chOff x="8056658" y="3897741"/>
              <a:chExt cx="2307080" cy="570719"/>
            </a:xfrm>
          </p:grpSpPr>
          <p:pic>
            <p:nvPicPr>
              <p:cNvPr id="69" name="그림 6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56658" y="3922358"/>
                <a:ext cx="484028" cy="498476"/>
              </a:xfrm>
              <a:prstGeom prst="rect">
                <a:avLst/>
              </a:prstGeom>
            </p:spPr>
          </p:pic>
          <p:pic>
            <p:nvPicPr>
              <p:cNvPr id="70" name="그림 6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8037" y="3919895"/>
                <a:ext cx="505701" cy="505701"/>
              </a:xfrm>
              <a:prstGeom prst="rect">
                <a:avLst/>
              </a:prstGeom>
            </p:spPr>
          </p:pic>
          <p:pic>
            <p:nvPicPr>
              <p:cNvPr id="71" name="그림 7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5530" y="3897741"/>
                <a:ext cx="245626" cy="570719"/>
              </a:xfrm>
              <a:prstGeom prst="rect">
                <a:avLst/>
              </a:prstGeom>
            </p:spPr>
          </p:pic>
        </p:grpSp>
        <p:sp>
          <p:nvSpPr>
            <p:cNvPr id="92" name="직사각형 91"/>
            <p:cNvSpPr/>
            <p:nvPr/>
          </p:nvSpPr>
          <p:spPr>
            <a:xfrm>
              <a:off x="4262758" y="5193283"/>
              <a:ext cx="3229995" cy="35456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C2C6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3" name="직사각형 92"/>
            <p:cNvSpPr/>
            <p:nvPr/>
          </p:nvSpPr>
          <p:spPr>
            <a:xfrm>
              <a:off x="4262758" y="5547847"/>
              <a:ext cx="3229995" cy="961612"/>
            </a:xfrm>
            <a:prstGeom prst="rect">
              <a:avLst/>
            </a:prstGeom>
            <a:noFill/>
            <a:ln w="12700">
              <a:solidFill>
                <a:srgbClr val="C2C6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4" name="부제목 2"/>
            <p:cNvSpPr txBox="1">
              <a:spLocks/>
            </p:cNvSpPr>
            <p:nvPr/>
          </p:nvSpPr>
          <p:spPr>
            <a:xfrm>
              <a:off x="4833016" y="5249804"/>
              <a:ext cx="2089478" cy="2446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1200" b="1" dirty="0">
                  <a:solidFill>
                    <a:schemeClr val="bg1"/>
                  </a:solidFill>
                  <a:latin typeface="+mn-ea"/>
                </a:rPr>
                <a:t>오프라인 경로</a:t>
              </a:r>
            </a:p>
            <a:p>
              <a:pPr algn="l">
                <a:lnSpc>
                  <a:spcPct val="50000"/>
                </a:lnSpc>
              </a:pPr>
              <a:r>
                <a:rPr lang="ko-KR" altLang="en-US" sz="1300" b="1" spc="-200" dirty="0" smtClean="0">
                  <a:solidFill>
                    <a:srgbClr val="111111"/>
                  </a:solidFill>
                  <a:latin typeface="+mn-ea"/>
                </a:rPr>
                <a:t> </a:t>
              </a:r>
              <a:endParaRPr lang="en-US" altLang="ko-KR" sz="1300" b="1" spc="-200" dirty="0" smtClean="0">
                <a:solidFill>
                  <a:srgbClr val="111111"/>
                </a:solidFill>
                <a:latin typeface="+mn-ea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4750569" y="6207012"/>
            <a:ext cx="953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 smtClean="0">
                <a:latin typeface="+mn-ea"/>
                <a:ea typeface="+mn-ea"/>
              </a:rPr>
              <a:t>외장하드</a:t>
            </a:r>
            <a:endParaRPr lang="ko-KR" altLang="en-US" sz="1000" dirty="0">
              <a:latin typeface="+mn-ea"/>
              <a:ea typeface="+mn-ea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629734" y="6207012"/>
            <a:ext cx="953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+mn-ea"/>
              </a:rPr>
              <a:t>USB</a:t>
            </a:r>
            <a:endParaRPr lang="ko-KR" altLang="en-US" sz="1000" dirty="0">
              <a:latin typeface="+mn-ea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490302" y="6199163"/>
            <a:ext cx="953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+mn-ea"/>
                <a:ea typeface="+mn-ea"/>
              </a:rPr>
              <a:t>CD</a:t>
            </a:r>
            <a:endParaRPr lang="ko-KR" altLang="en-US" sz="1000" dirty="0">
              <a:latin typeface="+mn-ea"/>
              <a:ea typeface="+mn-ea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7891329" y="1878711"/>
            <a:ext cx="2089478" cy="3313427"/>
            <a:chOff x="7891329" y="1763066"/>
            <a:chExt cx="2089478" cy="3313427"/>
          </a:xfrm>
        </p:grpSpPr>
        <p:sp>
          <p:nvSpPr>
            <p:cNvPr id="100" name="직사각형 99"/>
            <p:cNvSpPr/>
            <p:nvPr/>
          </p:nvSpPr>
          <p:spPr>
            <a:xfrm>
              <a:off x="7898819" y="1763066"/>
              <a:ext cx="2074499" cy="35762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C2C6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1" name="직사각형 100"/>
            <p:cNvSpPr/>
            <p:nvPr/>
          </p:nvSpPr>
          <p:spPr>
            <a:xfrm>
              <a:off x="7898819" y="2117630"/>
              <a:ext cx="2074499" cy="2958863"/>
            </a:xfrm>
            <a:prstGeom prst="rect">
              <a:avLst/>
            </a:prstGeom>
            <a:noFill/>
            <a:ln w="12700">
              <a:solidFill>
                <a:srgbClr val="C2C6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2" name="부제목 2"/>
            <p:cNvSpPr txBox="1">
              <a:spLocks/>
            </p:cNvSpPr>
            <p:nvPr/>
          </p:nvSpPr>
          <p:spPr>
            <a:xfrm>
              <a:off x="7891329" y="1819587"/>
              <a:ext cx="2089478" cy="2467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1200" b="1" dirty="0" smtClean="0">
                  <a:solidFill>
                    <a:schemeClr val="bg1"/>
                  </a:solidFill>
                  <a:latin typeface="+mn-ea"/>
                </a:rPr>
                <a:t>기타 경로</a:t>
              </a:r>
              <a:r>
                <a:rPr lang="ko-KR" altLang="en-US" sz="1300" b="1" spc="-200" dirty="0" smtClean="0">
                  <a:solidFill>
                    <a:schemeClr val="bg1"/>
                  </a:solidFill>
                  <a:latin typeface="+mn-ea"/>
                </a:rPr>
                <a:t> </a:t>
              </a:r>
              <a:endParaRPr lang="en-US" altLang="ko-KR" sz="1300" b="1" spc="-200" dirty="0" smtClean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8465043" y="2434137"/>
              <a:ext cx="953090" cy="1024595"/>
              <a:chOff x="8465043" y="2317682"/>
              <a:chExt cx="953090" cy="1024595"/>
            </a:xfrm>
          </p:grpSpPr>
          <p:pic>
            <p:nvPicPr>
              <p:cNvPr id="74" name="그림 7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65043" y="2317682"/>
                <a:ext cx="927271" cy="716288"/>
              </a:xfrm>
              <a:prstGeom prst="rect">
                <a:avLst/>
              </a:prstGeom>
            </p:spPr>
          </p:pic>
          <p:sp>
            <p:nvSpPr>
              <p:cNvPr id="106" name="TextBox 105"/>
              <p:cNvSpPr txBox="1"/>
              <p:nvPr/>
            </p:nvSpPr>
            <p:spPr>
              <a:xfrm>
                <a:off x="8465043" y="3096056"/>
                <a:ext cx="95309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dirty="0" smtClean="0">
                    <a:latin typeface="+mn-ea"/>
                  </a:rPr>
                  <a:t>화면 캡처</a:t>
                </a:r>
                <a:endParaRPr lang="ko-KR" altLang="en-US" sz="1000" dirty="0">
                  <a:latin typeface="+mn-ea"/>
                </a:endParaRPr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8457047" y="3813542"/>
              <a:ext cx="1057396" cy="1062657"/>
              <a:chOff x="8457047" y="3697087"/>
              <a:chExt cx="1057396" cy="1062657"/>
            </a:xfrm>
          </p:grpSpPr>
          <p:pic>
            <p:nvPicPr>
              <p:cNvPr id="73" name="그림 7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65043" y="3697087"/>
                <a:ext cx="1049400" cy="716288"/>
              </a:xfrm>
              <a:prstGeom prst="rect">
                <a:avLst/>
              </a:prstGeom>
            </p:spPr>
          </p:pic>
          <p:sp>
            <p:nvSpPr>
              <p:cNvPr id="107" name="TextBox 106"/>
              <p:cNvSpPr txBox="1"/>
              <p:nvPr/>
            </p:nvSpPr>
            <p:spPr>
              <a:xfrm>
                <a:off x="8457047" y="4513523"/>
                <a:ext cx="95309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dirty="0" smtClean="0">
                    <a:latin typeface="+mn-ea"/>
                  </a:rPr>
                  <a:t>프린트</a:t>
                </a:r>
                <a:endParaRPr lang="ko-KR" altLang="en-US" sz="1000" dirty="0">
                  <a:latin typeface="+mn-ea"/>
                </a:endParaRPr>
              </a:p>
            </p:txBody>
          </p:sp>
        </p:grpSp>
      </p:grpSp>
      <p:grpSp>
        <p:nvGrpSpPr>
          <p:cNvPr id="15" name="그룹 14"/>
          <p:cNvGrpSpPr/>
          <p:nvPr/>
        </p:nvGrpSpPr>
        <p:grpSpPr>
          <a:xfrm>
            <a:off x="2183203" y="1869110"/>
            <a:ext cx="2089478" cy="3313427"/>
            <a:chOff x="2183203" y="2260160"/>
            <a:chExt cx="2089478" cy="3313427"/>
          </a:xfrm>
        </p:grpSpPr>
        <p:grpSp>
          <p:nvGrpSpPr>
            <p:cNvPr id="108" name="그룹 107"/>
            <p:cNvGrpSpPr/>
            <p:nvPr/>
          </p:nvGrpSpPr>
          <p:grpSpPr>
            <a:xfrm>
              <a:off x="2183203" y="2260160"/>
              <a:ext cx="2089478" cy="3313427"/>
              <a:chOff x="7891329" y="1763066"/>
              <a:chExt cx="2089478" cy="3313427"/>
            </a:xfrm>
          </p:grpSpPr>
          <p:sp>
            <p:nvSpPr>
              <p:cNvPr id="109" name="직사각형 108"/>
              <p:cNvSpPr/>
              <p:nvPr/>
            </p:nvSpPr>
            <p:spPr>
              <a:xfrm>
                <a:off x="7898819" y="1763066"/>
                <a:ext cx="2074499" cy="35762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C2C6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0" name="직사각형 109"/>
              <p:cNvSpPr/>
              <p:nvPr/>
            </p:nvSpPr>
            <p:spPr>
              <a:xfrm>
                <a:off x="7898819" y="2117630"/>
                <a:ext cx="2074499" cy="2958863"/>
              </a:xfrm>
              <a:prstGeom prst="rect">
                <a:avLst/>
              </a:prstGeom>
              <a:noFill/>
              <a:ln w="12700">
                <a:solidFill>
                  <a:srgbClr val="C2C6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1" name="부제목 2"/>
              <p:cNvSpPr txBox="1">
                <a:spLocks/>
              </p:cNvSpPr>
              <p:nvPr/>
            </p:nvSpPr>
            <p:spPr>
              <a:xfrm>
                <a:off x="7891329" y="1819587"/>
                <a:ext cx="2089478" cy="2467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sz="1200" b="1" dirty="0" smtClean="0">
                    <a:solidFill>
                      <a:schemeClr val="bg1"/>
                    </a:solidFill>
                    <a:latin typeface="+mn-ea"/>
                  </a:rPr>
                  <a:t>온라인 경로</a:t>
                </a:r>
                <a:endParaRPr lang="en-US" altLang="ko-KR" sz="1300" b="1" spc="-200" dirty="0" smtClean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8457047" y="4704641"/>
                <a:ext cx="95309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dirty="0" smtClean="0">
                    <a:latin typeface="+mn-ea"/>
                  </a:rPr>
                  <a:t>웹사이트</a:t>
                </a:r>
                <a:endParaRPr lang="ko-KR" altLang="en-US" sz="1000" dirty="0">
                  <a:latin typeface="+mn-ea"/>
                </a:endParaRPr>
              </a:p>
            </p:txBody>
          </p:sp>
        </p:grpSp>
        <p:pic>
          <p:nvPicPr>
            <p:cNvPr id="120" name="그림 1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4417" y="4683890"/>
              <a:ext cx="723900" cy="485775"/>
            </a:xfrm>
            <a:prstGeom prst="rect">
              <a:avLst/>
            </a:prstGeom>
          </p:spPr>
        </p:pic>
        <p:pic>
          <p:nvPicPr>
            <p:cNvPr id="121" name="그림 1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3467" y="3732857"/>
              <a:ext cx="685800" cy="542925"/>
            </a:xfrm>
            <a:prstGeom prst="rect">
              <a:avLst/>
            </a:prstGeom>
          </p:spPr>
        </p:pic>
        <p:pic>
          <p:nvPicPr>
            <p:cNvPr id="122" name="그림 12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4417" y="2832442"/>
              <a:ext cx="723900" cy="485775"/>
            </a:xfrm>
            <a:prstGeom prst="rect">
              <a:avLst/>
            </a:prstGeom>
          </p:spPr>
        </p:pic>
        <p:sp>
          <p:nvSpPr>
            <p:cNvPr id="123" name="TextBox 122"/>
            <p:cNvSpPr txBox="1"/>
            <p:nvPr/>
          </p:nvSpPr>
          <p:spPr>
            <a:xfrm>
              <a:off x="2741609" y="4307852"/>
              <a:ext cx="9530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dirty="0" smtClean="0">
                  <a:latin typeface="+mn-ea"/>
                </a:rPr>
                <a:t>메신저</a:t>
              </a:r>
              <a:endParaRPr lang="ko-KR" altLang="en-US" sz="1000" dirty="0">
                <a:latin typeface="+mn-ea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738163" y="3339709"/>
              <a:ext cx="9530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dirty="0" smtClean="0">
                  <a:latin typeface="+mn-ea"/>
                </a:rPr>
                <a:t>이메일</a:t>
              </a:r>
              <a:endParaRPr lang="ko-KR" altLang="en-US" sz="1000" dirty="0">
                <a:latin typeface="+mn-ea"/>
              </a:endParaRPr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57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58" name="그림 5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61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부제목 2"/>
          <p:cNvSpPr txBox="1">
            <a:spLocks/>
          </p:cNvSpPr>
          <p:nvPr/>
        </p:nvSpPr>
        <p:spPr>
          <a:xfrm>
            <a:off x="401640" y="329475"/>
            <a:ext cx="1698630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300" spc="-100" dirty="0" smtClean="0">
                <a:solidFill>
                  <a:srgbClr val="C00000"/>
                </a:solidFill>
                <a:latin typeface="+mn-ea"/>
              </a:rPr>
              <a:t>04. </a:t>
            </a:r>
            <a:r>
              <a:rPr lang="ko-KR" altLang="en-US" sz="1300" spc="-100" dirty="0" smtClean="0">
                <a:solidFill>
                  <a:srgbClr val="C00000"/>
                </a:solidFill>
                <a:latin typeface="+mn-ea"/>
              </a:rPr>
              <a:t>제품 특징</a:t>
            </a:r>
          </a:p>
        </p:txBody>
      </p:sp>
      <p:sp>
        <p:nvSpPr>
          <p:cNvPr id="49" name="부제목 2"/>
          <p:cNvSpPr txBox="1">
            <a:spLocks/>
          </p:cNvSpPr>
          <p:nvPr/>
        </p:nvSpPr>
        <p:spPr>
          <a:xfrm>
            <a:off x="395510" y="1392331"/>
            <a:ext cx="9556358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6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고의 또는 실수로 문서가 삭제 되거나</a:t>
            </a:r>
            <a:r>
              <a:rPr lang="en-US" altLang="ko-KR" sz="16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, </a:t>
            </a:r>
            <a:r>
              <a:rPr lang="ko-KR" altLang="en-US" sz="1600" spc="-56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퇴사자에</a:t>
            </a:r>
            <a:r>
              <a:rPr lang="ko-KR" altLang="en-US" sz="16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 의해 파일이 유실 되더라도 쉽게 복구 가능</a:t>
            </a:r>
            <a:endParaRPr lang="ja-JP" altLang="en-US" sz="1600" spc="-56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400000000000000" pitchFamily="34" charset="-127"/>
            </a:endParaRPr>
          </a:p>
        </p:txBody>
      </p:sp>
      <p:sp>
        <p:nvSpPr>
          <p:cNvPr id="279" name="부제목 2"/>
          <p:cNvSpPr txBox="1">
            <a:spLocks/>
          </p:cNvSpPr>
          <p:nvPr/>
        </p:nvSpPr>
        <p:spPr>
          <a:xfrm>
            <a:off x="366937" y="660362"/>
            <a:ext cx="7791642" cy="71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3200" b="1" spc="-56" dirty="0" smtClean="0">
                <a:solidFill>
                  <a:srgbClr val="191D20"/>
                </a:solidFill>
                <a:latin typeface="+mj-ea"/>
                <a:ea typeface="+mj-ea"/>
              </a:rPr>
              <a:t>유실 방지</a:t>
            </a:r>
            <a:endParaRPr lang="en-US" altLang="ko-KR" sz="3200" b="1" spc="-56" dirty="0">
              <a:solidFill>
                <a:srgbClr val="191D20"/>
              </a:solidFill>
              <a:latin typeface="+mj-ea"/>
              <a:ea typeface="+mj-ea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16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074881" y="5771363"/>
            <a:ext cx="3747081" cy="38581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altLang="ko-KR" sz="800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Windows</a:t>
            </a:r>
            <a:r>
              <a:rPr lang="ko-KR" altLang="en-US" sz="800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휴지통 개념과 일부 동일하지만 </a:t>
            </a:r>
            <a:r>
              <a:rPr lang="ko-KR" altLang="en-US" sz="800" spc="-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버전관리</a:t>
            </a:r>
            <a:r>
              <a:rPr lang="en-US" altLang="ko-KR" sz="800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800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완전 삭제 기능 설정 등</a:t>
            </a:r>
            <a:endParaRPr lang="en-US" altLang="ko-KR" sz="800" spc="-100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8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800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800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파일 관리에 최적화된 기능을 제공합니다</a:t>
            </a:r>
            <a:r>
              <a:rPr lang="en-US" altLang="ko-KR" sz="800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811783" y="2032784"/>
            <a:ext cx="5504176" cy="1619250"/>
            <a:chOff x="808676" y="2235674"/>
            <a:chExt cx="5504176" cy="1619250"/>
          </a:xfrm>
        </p:grpSpPr>
        <p:grpSp>
          <p:nvGrpSpPr>
            <p:cNvPr id="5" name="그룹 4"/>
            <p:cNvGrpSpPr/>
            <p:nvPr/>
          </p:nvGrpSpPr>
          <p:grpSpPr>
            <a:xfrm>
              <a:off x="808676" y="2235674"/>
              <a:ext cx="1472468" cy="1619250"/>
              <a:chOff x="2936997" y="1072928"/>
              <a:chExt cx="1472468" cy="1619250"/>
            </a:xfrm>
          </p:grpSpPr>
          <p:pic>
            <p:nvPicPr>
              <p:cNvPr id="45" name="그림 44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E5E8EC"/>
                  </a:clrFrom>
                  <a:clrTo>
                    <a:srgbClr val="E5E8E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98" t="15903" r="14230" b="-1069"/>
              <a:stretch/>
            </p:blipFill>
            <p:spPr>
              <a:xfrm>
                <a:off x="3029424" y="1072928"/>
                <a:ext cx="1298575" cy="1619250"/>
              </a:xfrm>
              <a:prstGeom prst="rect">
                <a:avLst/>
              </a:prstGeom>
            </p:spPr>
          </p:pic>
          <p:sp>
            <p:nvSpPr>
              <p:cNvPr id="4" name="타원 3"/>
              <p:cNvSpPr/>
              <p:nvPr/>
            </p:nvSpPr>
            <p:spPr>
              <a:xfrm>
                <a:off x="4282465" y="2282156"/>
                <a:ext cx="127000" cy="1199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타원 57"/>
              <p:cNvSpPr/>
              <p:nvPr/>
            </p:nvSpPr>
            <p:spPr>
              <a:xfrm>
                <a:off x="2936997" y="2256528"/>
                <a:ext cx="127000" cy="1199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" name="그룹 5"/>
            <p:cNvGrpSpPr/>
            <p:nvPr/>
          </p:nvGrpSpPr>
          <p:grpSpPr>
            <a:xfrm>
              <a:off x="2321800" y="2463053"/>
              <a:ext cx="3991052" cy="1009735"/>
              <a:chOff x="2154144" y="2352452"/>
              <a:chExt cx="3991052" cy="1009735"/>
            </a:xfrm>
          </p:grpSpPr>
          <p:sp>
            <p:nvSpPr>
              <p:cNvPr id="59" name="모서리가 둥근 사각형 설명선 58"/>
              <p:cNvSpPr/>
              <p:nvPr/>
            </p:nvSpPr>
            <p:spPr>
              <a:xfrm>
                <a:off x="2154144" y="2352452"/>
                <a:ext cx="3399348" cy="1009735"/>
              </a:xfrm>
              <a:prstGeom prst="wedgeRoundRectCallout">
                <a:avLst>
                  <a:gd name="adj1" fmla="val -56186"/>
                  <a:gd name="adj2" fmla="val -31113"/>
                  <a:gd name="adj3" fmla="val 16667"/>
                </a:avLst>
              </a:prstGeom>
              <a:solidFill>
                <a:schemeClr val="bg1">
                  <a:lumMod val="95000"/>
                </a:schemeClr>
              </a:solidFill>
              <a:ln w="127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uFillTx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510650" y="2578730"/>
                <a:ext cx="3634546" cy="52322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spc="-15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고의</a:t>
                </a:r>
                <a:r>
                  <a:rPr lang="en-US" altLang="ko-KR" sz="1400" spc="-15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:r>
                  <a:rPr lang="ko-KR" altLang="en-US" sz="1400" spc="-15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실수 </a:t>
                </a:r>
                <a:r>
                  <a:rPr lang="ko-KR" altLang="en-US" sz="1400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등으로 </a:t>
                </a:r>
                <a:r>
                  <a:rPr lang="ko-KR" altLang="en-US" sz="1400" b="1" spc="-150" dirty="0" smtClean="0">
                    <a:solidFill>
                      <a:srgbClr val="C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유실된 </a:t>
                </a:r>
                <a:r>
                  <a:rPr lang="ko-KR" altLang="en-US" sz="1400" b="1" spc="-150" dirty="0">
                    <a:solidFill>
                      <a:srgbClr val="C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문서</a:t>
                </a:r>
                <a:r>
                  <a:rPr lang="ko-KR" altLang="en-US" sz="1400" spc="-15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에 대해서</a:t>
                </a:r>
                <a:endParaRPr lang="en-US" altLang="ko-KR" sz="1400" spc="-150" dirty="0" smtClean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r>
                  <a:rPr lang="ko-KR" altLang="en-US" sz="1400" u="sng" spc="-15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복원이 가능</a:t>
                </a:r>
                <a:r>
                  <a:rPr lang="ko-KR" altLang="en-US" sz="1400" spc="-15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할까 </a:t>
                </a:r>
                <a:r>
                  <a:rPr lang="en-US" altLang="ko-KR" sz="1400" spc="-15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?</a:t>
                </a:r>
                <a:endParaRPr lang="en-US" altLang="ko-KR" sz="1400" spc="-15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113" name="그룹 112"/>
          <p:cNvGrpSpPr/>
          <p:nvPr/>
        </p:nvGrpSpPr>
        <p:grpSpPr>
          <a:xfrm>
            <a:off x="3732278" y="3487507"/>
            <a:ext cx="7578273" cy="2211103"/>
            <a:chOff x="3732118" y="3395407"/>
            <a:chExt cx="7578273" cy="2211103"/>
          </a:xfrm>
        </p:grpSpPr>
        <p:pic>
          <p:nvPicPr>
            <p:cNvPr id="62" name="그림 6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2263" y="3414155"/>
              <a:ext cx="1298128" cy="1404688"/>
            </a:xfrm>
            <a:prstGeom prst="rect">
              <a:avLst/>
            </a:prstGeom>
          </p:spPr>
        </p:pic>
        <p:grpSp>
          <p:nvGrpSpPr>
            <p:cNvPr id="112" name="그룹 111"/>
            <p:cNvGrpSpPr/>
            <p:nvPr/>
          </p:nvGrpSpPr>
          <p:grpSpPr>
            <a:xfrm>
              <a:off x="3732118" y="3395407"/>
              <a:ext cx="6096000" cy="2211103"/>
              <a:chOff x="3732118" y="3395407"/>
              <a:chExt cx="6096000" cy="2211103"/>
            </a:xfrm>
          </p:grpSpPr>
          <p:sp>
            <p:nvSpPr>
              <p:cNvPr id="64" name="모서리가 둥근 사각형 설명선 63"/>
              <p:cNvSpPr/>
              <p:nvPr/>
            </p:nvSpPr>
            <p:spPr>
              <a:xfrm flipH="1">
                <a:off x="3897915" y="3395407"/>
                <a:ext cx="5773840" cy="2211103"/>
              </a:xfrm>
              <a:prstGeom prst="wedgeRoundRectCallout">
                <a:avLst>
                  <a:gd name="adj1" fmla="val -56186"/>
                  <a:gd name="adj2" fmla="val -31113"/>
                  <a:gd name="adj3" fmla="val 16667"/>
                </a:avLst>
              </a:prstGeom>
              <a:solidFill>
                <a:srgbClr val="F8DBDD"/>
              </a:solidFill>
              <a:ln w="127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uFillTx/>
                </a:endParaRPr>
              </a:p>
            </p:txBody>
          </p:sp>
          <p:grpSp>
            <p:nvGrpSpPr>
              <p:cNvPr id="111" name="그룹 110"/>
              <p:cNvGrpSpPr/>
              <p:nvPr/>
            </p:nvGrpSpPr>
            <p:grpSpPr>
              <a:xfrm>
                <a:off x="4818179" y="3624479"/>
                <a:ext cx="3924021" cy="773322"/>
                <a:chOff x="5354045" y="3561892"/>
                <a:chExt cx="3924021" cy="773322"/>
              </a:xfrm>
            </p:grpSpPr>
            <p:grpSp>
              <p:nvGrpSpPr>
                <p:cNvPr id="76" name="그룹 75"/>
                <p:cNvGrpSpPr/>
                <p:nvPr/>
              </p:nvGrpSpPr>
              <p:grpSpPr>
                <a:xfrm>
                  <a:off x="5931535" y="3870279"/>
                  <a:ext cx="591818" cy="65373"/>
                  <a:chOff x="2097526" y="3869118"/>
                  <a:chExt cx="1269677" cy="84400"/>
                </a:xfrm>
              </p:grpSpPr>
              <p:cxnSp>
                <p:nvCxnSpPr>
                  <p:cNvPr id="77" name="직선 연결선 76"/>
                  <p:cNvCxnSpPr/>
                  <p:nvPr/>
                </p:nvCxnSpPr>
                <p:spPr>
                  <a:xfrm>
                    <a:off x="2097526" y="3911316"/>
                    <a:ext cx="1208592" cy="0"/>
                  </a:xfrm>
                  <a:prstGeom prst="line">
                    <a:avLst/>
                  </a:prstGeom>
                  <a:ln>
                    <a:solidFill>
                      <a:srgbClr val="D81E0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" name="이등변 삼각형 77"/>
                  <p:cNvSpPr/>
                  <p:nvPr/>
                </p:nvSpPr>
                <p:spPr>
                  <a:xfrm rot="5400000">
                    <a:off x="3288624" y="3874938"/>
                    <a:ext cx="84400" cy="72759"/>
                  </a:xfrm>
                  <a:prstGeom prst="triangle">
                    <a:avLst/>
                  </a:prstGeom>
                  <a:solidFill>
                    <a:srgbClr val="D81E04"/>
                  </a:solidFill>
                  <a:ln>
                    <a:solidFill>
                      <a:srgbClr val="D81E0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14" name="그룹 13"/>
                <p:cNvGrpSpPr/>
                <p:nvPr/>
              </p:nvGrpSpPr>
              <p:grpSpPr>
                <a:xfrm>
                  <a:off x="6538010" y="3561892"/>
                  <a:ext cx="1519271" cy="695410"/>
                  <a:chOff x="6999675" y="3370816"/>
                  <a:chExt cx="1961446" cy="897805"/>
                </a:xfrm>
              </p:grpSpPr>
              <p:sp>
                <p:nvSpPr>
                  <p:cNvPr id="79" name="모서리가 둥근 직사각형 78"/>
                  <p:cNvSpPr>
                    <a:spLocks/>
                  </p:cNvSpPr>
                  <p:nvPr/>
                </p:nvSpPr>
                <p:spPr>
                  <a:xfrm>
                    <a:off x="7051469" y="3459127"/>
                    <a:ext cx="1909652" cy="809494"/>
                  </a:xfrm>
                  <a:prstGeom prst="roundRect">
                    <a:avLst>
                      <a:gd name="adj" fmla="val 7404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FillTx/>
                    </a:endParaRPr>
                  </a:p>
                </p:txBody>
              </p:sp>
              <p:pic>
                <p:nvPicPr>
                  <p:cNvPr id="75" name="그림 74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999675" y="3370816"/>
                    <a:ext cx="258097" cy="256377"/>
                  </a:xfrm>
                  <a:prstGeom prst="rect">
                    <a:avLst/>
                  </a:prstGeom>
                </p:spPr>
              </p:pic>
              <p:grpSp>
                <p:nvGrpSpPr>
                  <p:cNvPr id="80" name="그룹 79"/>
                  <p:cNvGrpSpPr/>
                  <p:nvPr/>
                </p:nvGrpSpPr>
                <p:grpSpPr>
                  <a:xfrm>
                    <a:off x="7153866" y="3560360"/>
                    <a:ext cx="468020" cy="708260"/>
                    <a:chOff x="6766219" y="4906745"/>
                    <a:chExt cx="410690" cy="621501"/>
                  </a:xfrm>
                </p:grpSpPr>
                <p:sp>
                  <p:nvSpPr>
                    <p:cNvPr id="81" name="TextBox 80"/>
                    <p:cNvSpPr txBox="1"/>
                    <p:nvPr/>
                  </p:nvSpPr>
                  <p:spPr>
                    <a:xfrm>
                      <a:off x="6766219" y="5282025"/>
                      <a:ext cx="410690" cy="246221"/>
                    </a:xfrm>
                    <a:prstGeom prst="rect">
                      <a:avLst/>
                    </a:prstGeom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altLang="ko-KR" sz="1000" spc="-5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V1.0</a:t>
                      </a:r>
                      <a:endParaRPr lang="ko-KR" altLang="en-US" sz="1000" spc="-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p:txBody>
                </p:sp>
                <p:pic>
                  <p:nvPicPr>
                    <p:cNvPr id="82" name="그림 81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792288" y="4906745"/>
                      <a:ext cx="374438" cy="374438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84" name="그림 83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05547" y="3560360"/>
                    <a:ext cx="426707" cy="426708"/>
                  </a:xfrm>
                  <a:prstGeom prst="rect">
                    <a:avLst/>
                  </a:prstGeom>
                </p:spPr>
              </p:pic>
              <p:grpSp>
                <p:nvGrpSpPr>
                  <p:cNvPr id="85" name="그룹 84"/>
                  <p:cNvGrpSpPr/>
                  <p:nvPr/>
                </p:nvGrpSpPr>
                <p:grpSpPr>
                  <a:xfrm>
                    <a:off x="8004074" y="3570285"/>
                    <a:ext cx="427750" cy="673889"/>
                    <a:chOff x="6791373" y="4906745"/>
                    <a:chExt cx="375353" cy="591340"/>
                  </a:xfrm>
                </p:grpSpPr>
                <p:sp>
                  <p:nvSpPr>
                    <p:cNvPr id="86" name="TextBox 85"/>
                    <p:cNvSpPr txBox="1"/>
                    <p:nvPr/>
                  </p:nvSpPr>
                  <p:spPr>
                    <a:xfrm>
                      <a:off x="6791373" y="5282025"/>
                      <a:ext cx="360383" cy="216060"/>
                    </a:xfrm>
                    <a:prstGeom prst="rect">
                      <a:avLst/>
                    </a:prstGeom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altLang="ko-KR" sz="1000" spc="-5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V3.0</a:t>
                      </a:r>
                      <a:endParaRPr lang="ko-KR" altLang="en-US" sz="1000" spc="-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p:txBody>
                </p:sp>
                <p:pic>
                  <p:nvPicPr>
                    <p:cNvPr id="87" name="그림 86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792288" y="4906745"/>
                      <a:ext cx="374438" cy="374438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8426050" y="3997950"/>
                    <a:ext cx="410690" cy="246221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altLang="ko-KR" sz="1000" spc="-5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rPr>
                      <a:t>V4.0</a:t>
                    </a:r>
                    <a:endParaRPr lang="ko-KR" altLang="en-US" sz="1000" spc="-5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pic>
                <p:nvPicPr>
                  <p:cNvPr id="89" name="그림 88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427093" y="3570282"/>
                    <a:ext cx="426707" cy="426708"/>
                  </a:xfrm>
                  <a:prstGeom prst="rect">
                    <a:avLst/>
                  </a:prstGeom>
                </p:spPr>
              </p:pic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7599473" y="3990858"/>
                    <a:ext cx="410690" cy="246221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altLang="ko-KR" sz="1000" spc="-5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rPr>
                      <a:t>V2.0</a:t>
                    </a:r>
                    <a:endParaRPr lang="ko-KR" altLang="en-US" sz="1000" spc="-5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</p:grpSp>
            <p:grpSp>
              <p:nvGrpSpPr>
                <p:cNvPr id="18" name="그룹 17"/>
                <p:cNvGrpSpPr/>
                <p:nvPr/>
              </p:nvGrpSpPr>
              <p:grpSpPr>
                <a:xfrm>
                  <a:off x="5354045" y="3630294"/>
                  <a:ext cx="593749" cy="704920"/>
                  <a:chOff x="5075544" y="3065289"/>
                  <a:chExt cx="766557" cy="910083"/>
                </a:xfrm>
              </p:grpSpPr>
              <p:sp>
                <p:nvSpPr>
                  <p:cNvPr id="53" name="타원 52"/>
                  <p:cNvSpPr/>
                  <p:nvPr/>
                </p:nvSpPr>
                <p:spPr>
                  <a:xfrm>
                    <a:off x="5128534" y="3065289"/>
                    <a:ext cx="622971" cy="582685"/>
                  </a:xfrm>
                  <a:prstGeom prst="ellipse">
                    <a:avLst/>
                  </a:prstGeom>
                  <a:noFill/>
                  <a:ln w="12700">
                    <a:solidFill>
                      <a:srgbClr val="C0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uFillTx/>
                    </a:endParaRP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075544" y="3713762"/>
                    <a:ext cx="766557" cy="261610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ko-KR" altLang="en-US" sz="1050" spc="-50" dirty="0" smtClean="0">
                        <a:solidFill>
                          <a:srgbClr val="C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rPr>
                      <a:t>파일 삭제</a:t>
                    </a:r>
                    <a:endParaRPr lang="en-US" altLang="ko-KR" sz="1050" spc="-50" dirty="0" smtClean="0">
                      <a:solidFill>
                        <a:srgbClr val="C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pic>
                <p:nvPicPr>
                  <p:cNvPr id="93" name="그림 92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66872" y="3170687"/>
                    <a:ext cx="371888" cy="37188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2" name="그룹 101"/>
                <p:cNvGrpSpPr/>
                <p:nvPr/>
              </p:nvGrpSpPr>
              <p:grpSpPr>
                <a:xfrm>
                  <a:off x="8118093" y="3867763"/>
                  <a:ext cx="591818" cy="65373"/>
                  <a:chOff x="2097526" y="3869118"/>
                  <a:chExt cx="1269677" cy="84400"/>
                </a:xfrm>
              </p:grpSpPr>
              <p:cxnSp>
                <p:nvCxnSpPr>
                  <p:cNvPr id="103" name="직선 연결선 102"/>
                  <p:cNvCxnSpPr/>
                  <p:nvPr/>
                </p:nvCxnSpPr>
                <p:spPr>
                  <a:xfrm flipH="1">
                    <a:off x="2097526" y="3911316"/>
                    <a:ext cx="1208591" cy="0"/>
                  </a:xfrm>
                  <a:prstGeom prst="line">
                    <a:avLst/>
                  </a:prstGeom>
                  <a:ln>
                    <a:solidFill>
                      <a:srgbClr val="38659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4" name="이등변 삼각형 103"/>
                  <p:cNvSpPr/>
                  <p:nvPr/>
                </p:nvSpPr>
                <p:spPr>
                  <a:xfrm rot="5400000">
                    <a:off x="3288624" y="3874938"/>
                    <a:ext cx="84400" cy="72759"/>
                  </a:xfrm>
                  <a:prstGeom prst="triangle">
                    <a:avLst/>
                  </a:prstGeom>
                  <a:solidFill>
                    <a:srgbClr val="38659B"/>
                  </a:solidFill>
                  <a:ln>
                    <a:solidFill>
                      <a:srgbClr val="38659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07" name="TextBox 106"/>
                <p:cNvSpPr txBox="1"/>
                <p:nvPr/>
              </p:nvSpPr>
              <p:spPr>
                <a:xfrm flipH="1">
                  <a:off x="8705425" y="4076769"/>
                  <a:ext cx="572641" cy="196675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ko-KR" altLang="en-US" sz="1050" spc="-50" dirty="0" smtClean="0">
                      <a:solidFill>
                        <a:srgbClr val="38659B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파일 복원</a:t>
                  </a:r>
                  <a:endParaRPr lang="en-US" altLang="ko-KR" sz="1050" spc="-50" dirty="0" smtClean="0">
                    <a:solidFill>
                      <a:srgbClr val="38659B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pic>
              <p:nvPicPr>
                <p:cNvPr id="110" name="그림 109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25269" y="3656843"/>
                  <a:ext cx="330513" cy="330514"/>
                </a:xfrm>
                <a:prstGeom prst="rect">
                  <a:avLst/>
                </a:prstGeom>
              </p:spPr>
            </p:pic>
          </p:grpSp>
          <p:sp>
            <p:nvSpPr>
              <p:cNvPr id="57" name="직사각형 56"/>
              <p:cNvSpPr/>
              <p:nvPr/>
            </p:nvSpPr>
            <p:spPr>
              <a:xfrm>
                <a:off x="3732118" y="4608448"/>
                <a:ext cx="6096000" cy="7386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14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고의 또는 실수 등으로 파일이 삭제되더라도</a:t>
                </a:r>
                <a:endParaRPr lang="en-US" altLang="ko-KR" sz="1400" dirty="0" smtClean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algn="ctr"/>
                <a:r>
                  <a:rPr lang="ko-KR" altLang="en-US" sz="1400" dirty="0" err="1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시큐어디스크</a:t>
                </a:r>
                <a:r>
                  <a:rPr lang="ko-KR" altLang="en-US" sz="14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서버 내 삭제된 문서 복구 기능을 통해</a:t>
                </a:r>
                <a:endParaRPr lang="en-US" altLang="ko-KR" sz="1400" dirty="0" smtClean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algn="ctr"/>
                <a:r>
                  <a:rPr lang="ko-KR" altLang="en-US" sz="14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복원이 가능</a:t>
                </a:r>
                <a:r>
                  <a:rPr lang="ko-KR" altLang="en-US" sz="14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합니다</a:t>
                </a:r>
                <a:r>
                  <a:rPr lang="en-US" altLang="ko-KR" sz="14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. </a:t>
                </a:r>
                <a:endParaRPr lang="en-US" altLang="ko-KR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82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부제목 2"/>
          <p:cNvSpPr txBox="1">
            <a:spLocks/>
          </p:cNvSpPr>
          <p:nvPr/>
        </p:nvSpPr>
        <p:spPr>
          <a:xfrm>
            <a:off x="401640" y="329475"/>
            <a:ext cx="1698630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300" spc="-100" dirty="0" smtClean="0">
                <a:solidFill>
                  <a:srgbClr val="C00000"/>
                </a:solidFill>
                <a:latin typeface="+mn-ea"/>
              </a:rPr>
              <a:t>04. </a:t>
            </a:r>
            <a:r>
              <a:rPr lang="ko-KR" altLang="en-US" sz="1300" spc="-100" dirty="0" smtClean="0">
                <a:solidFill>
                  <a:srgbClr val="C00000"/>
                </a:solidFill>
                <a:latin typeface="+mn-ea"/>
              </a:rPr>
              <a:t>제품 특징</a:t>
            </a:r>
          </a:p>
        </p:txBody>
      </p:sp>
      <p:sp>
        <p:nvSpPr>
          <p:cNvPr id="49" name="부제목 2"/>
          <p:cNvSpPr txBox="1">
            <a:spLocks/>
          </p:cNvSpPr>
          <p:nvPr/>
        </p:nvSpPr>
        <p:spPr>
          <a:xfrm>
            <a:off x="395510" y="1392331"/>
            <a:ext cx="11101073" cy="667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16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목적 별 디스크 생성이 가능하여</a:t>
            </a:r>
            <a:r>
              <a:rPr lang="en-US" altLang="ko-KR" sz="16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, </a:t>
            </a:r>
            <a:r>
              <a:rPr lang="ko-KR" altLang="en-US" sz="16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기업 내부 프로젝트 또는 외주 업체간 협업 시 원활한 문서 작업 및 공유 환경 구축</a:t>
            </a:r>
            <a:endParaRPr lang="ja-JP" altLang="en-US" sz="1600" spc="-56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400000000000000" pitchFamily="34" charset="-127"/>
            </a:endParaRPr>
          </a:p>
          <a:p>
            <a:pPr algn="l">
              <a:lnSpc>
                <a:spcPct val="100000"/>
              </a:lnSpc>
            </a:pPr>
            <a:endParaRPr lang="ja-JP" altLang="en-US" sz="1600" spc="-56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400000000000000" pitchFamily="34" charset="-127"/>
            </a:endParaRPr>
          </a:p>
        </p:txBody>
      </p:sp>
      <p:sp>
        <p:nvSpPr>
          <p:cNvPr id="279" name="부제목 2"/>
          <p:cNvSpPr txBox="1">
            <a:spLocks/>
          </p:cNvSpPr>
          <p:nvPr/>
        </p:nvSpPr>
        <p:spPr>
          <a:xfrm>
            <a:off x="366937" y="660362"/>
            <a:ext cx="7791642" cy="71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3200" b="1" spc="-56" dirty="0" smtClean="0">
                <a:solidFill>
                  <a:srgbClr val="191D20"/>
                </a:solidFill>
                <a:latin typeface="+mj-ea"/>
                <a:ea typeface="+mj-ea"/>
              </a:rPr>
              <a:t>협업 </a:t>
            </a:r>
            <a:r>
              <a:rPr lang="en-US" altLang="ko-KR" sz="3200" b="1" spc="-56" dirty="0" smtClean="0">
                <a:solidFill>
                  <a:srgbClr val="191D20"/>
                </a:solidFill>
                <a:latin typeface="+mj-ea"/>
                <a:ea typeface="+mj-ea"/>
              </a:rPr>
              <a:t>/ </a:t>
            </a:r>
            <a:r>
              <a:rPr lang="ko-KR" altLang="en-US" sz="3200" b="1" spc="-56" dirty="0" smtClean="0">
                <a:solidFill>
                  <a:srgbClr val="191D20"/>
                </a:solidFill>
                <a:latin typeface="+mj-ea"/>
                <a:ea typeface="+mj-ea"/>
              </a:rPr>
              <a:t>공유</a:t>
            </a:r>
            <a:endParaRPr lang="en-US" altLang="ko-KR" sz="3200" b="1" spc="-56" dirty="0">
              <a:solidFill>
                <a:srgbClr val="191D20"/>
              </a:solidFill>
              <a:latin typeface="+mj-ea"/>
              <a:ea typeface="+mj-ea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762229" y="2250729"/>
            <a:ext cx="8700152" cy="3452770"/>
            <a:chOff x="1574764" y="3091379"/>
            <a:chExt cx="5606535" cy="2225027"/>
          </a:xfrm>
        </p:grpSpPr>
        <p:grpSp>
          <p:nvGrpSpPr>
            <p:cNvPr id="42" name="그룹 41"/>
            <p:cNvGrpSpPr/>
            <p:nvPr/>
          </p:nvGrpSpPr>
          <p:grpSpPr>
            <a:xfrm>
              <a:off x="1574764" y="4279135"/>
              <a:ext cx="5606535" cy="1037271"/>
              <a:chOff x="197866" y="4473605"/>
              <a:chExt cx="11506906" cy="2267060"/>
            </a:xfrm>
          </p:grpSpPr>
          <p:grpSp>
            <p:nvGrpSpPr>
              <p:cNvPr id="43" name="그룹 42"/>
              <p:cNvGrpSpPr/>
              <p:nvPr/>
            </p:nvGrpSpPr>
            <p:grpSpPr>
              <a:xfrm>
                <a:off x="6129683" y="4647049"/>
                <a:ext cx="3915675" cy="1815578"/>
                <a:chOff x="6129683" y="3168229"/>
                <a:chExt cx="3915675" cy="1815578"/>
              </a:xfrm>
            </p:grpSpPr>
            <p:grpSp>
              <p:nvGrpSpPr>
                <p:cNvPr id="62" name="그룹 61"/>
                <p:cNvGrpSpPr/>
                <p:nvPr/>
              </p:nvGrpSpPr>
              <p:grpSpPr>
                <a:xfrm>
                  <a:off x="6129683" y="3168229"/>
                  <a:ext cx="3915675" cy="1815578"/>
                  <a:chOff x="1874282" y="3167252"/>
                  <a:chExt cx="3915675" cy="1815578"/>
                </a:xfrm>
              </p:grpSpPr>
              <p:grpSp>
                <p:nvGrpSpPr>
                  <p:cNvPr id="64" name="그룹 63"/>
                  <p:cNvGrpSpPr/>
                  <p:nvPr/>
                </p:nvGrpSpPr>
                <p:grpSpPr>
                  <a:xfrm>
                    <a:off x="1874282" y="3167252"/>
                    <a:ext cx="3915675" cy="1815578"/>
                    <a:chOff x="6434595" y="111386"/>
                    <a:chExt cx="3915675" cy="1815578"/>
                  </a:xfrm>
                </p:grpSpPr>
                <p:sp>
                  <p:nvSpPr>
                    <p:cNvPr id="69" name="타원 68"/>
                    <p:cNvSpPr/>
                    <p:nvPr/>
                  </p:nvSpPr>
                  <p:spPr>
                    <a:xfrm>
                      <a:off x="7614476" y="239948"/>
                      <a:ext cx="1558453" cy="1558453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rgbClr val="E2E2E2"/>
                      </a:solidFill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70" name="자유형 69"/>
                    <p:cNvSpPr/>
                    <p:nvPr/>
                  </p:nvSpPr>
                  <p:spPr>
                    <a:xfrm>
                      <a:off x="6434595" y="111386"/>
                      <a:ext cx="3915675" cy="1815578"/>
                    </a:xfrm>
                    <a:custGeom>
                      <a:avLst/>
                      <a:gdLst>
                        <a:gd name="connsiteX0" fmla="*/ 3572008 w 7144015"/>
                        <a:gd name="connsiteY0" fmla="*/ 0 h 1815578"/>
                        <a:gd name="connsiteX1" fmla="*/ 4324761 w 7144015"/>
                        <a:gd name="connsiteY1" fmla="*/ 400236 h 1815578"/>
                        <a:gd name="connsiteX2" fmla="*/ 4405515 w 7144015"/>
                        <a:gd name="connsiteY2" fmla="*/ 549013 h 1815578"/>
                        <a:gd name="connsiteX3" fmla="*/ 7144015 w 7144015"/>
                        <a:gd name="connsiteY3" fmla="*/ 549013 h 1815578"/>
                        <a:gd name="connsiteX4" fmla="*/ 7144015 w 7144015"/>
                        <a:gd name="connsiteY4" fmla="*/ 1266563 h 1815578"/>
                        <a:gd name="connsiteX5" fmla="*/ 4405516 w 7144015"/>
                        <a:gd name="connsiteY5" fmla="*/ 1266563 h 1815578"/>
                        <a:gd name="connsiteX6" fmla="*/ 4324761 w 7144015"/>
                        <a:gd name="connsiteY6" fmla="*/ 1415343 h 1815578"/>
                        <a:gd name="connsiteX7" fmla="*/ 3572008 w 7144015"/>
                        <a:gd name="connsiteY7" fmla="*/ 1815578 h 1815578"/>
                        <a:gd name="connsiteX8" fmla="*/ 2819255 w 7144015"/>
                        <a:gd name="connsiteY8" fmla="*/ 1415343 h 1815578"/>
                        <a:gd name="connsiteX9" fmla="*/ 2738500 w 7144015"/>
                        <a:gd name="connsiteY9" fmla="*/ 1266563 h 1815578"/>
                        <a:gd name="connsiteX10" fmla="*/ 0 w 7144015"/>
                        <a:gd name="connsiteY10" fmla="*/ 1266563 h 1815578"/>
                        <a:gd name="connsiteX11" fmla="*/ 0 w 7144015"/>
                        <a:gd name="connsiteY11" fmla="*/ 549013 h 1815578"/>
                        <a:gd name="connsiteX12" fmla="*/ 2738501 w 7144015"/>
                        <a:gd name="connsiteY12" fmla="*/ 549013 h 1815578"/>
                        <a:gd name="connsiteX13" fmla="*/ 2819255 w 7144015"/>
                        <a:gd name="connsiteY13" fmla="*/ 400236 h 1815578"/>
                        <a:gd name="connsiteX14" fmla="*/ 3572008 w 7144015"/>
                        <a:gd name="connsiteY14" fmla="*/ 0 h 1815578"/>
                        <a:gd name="connsiteX0" fmla="*/ 3572008 w 7144015"/>
                        <a:gd name="connsiteY0" fmla="*/ 0 h 1815578"/>
                        <a:gd name="connsiteX1" fmla="*/ 4324761 w 7144015"/>
                        <a:gd name="connsiteY1" fmla="*/ 400236 h 1815578"/>
                        <a:gd name="connsiteX2" fmla="*/ 4405515 w 7144015"/>
                        <a:gd name="connsiteY2" fmla="*/ 549013 h 1815578"/>
                        <a:gd name="connsiteX3" fmla="*/ 7144015 w 7144015"/>
                        <a:gd name="connsiteY3" fmla="*/ 549013 h 1815578"/>
                        <a:gd name="connsiteX4" fmla="*/ 5520955 w 7144015"/>
                        <a:gd name="connsiteY4" fmla="*/ 1274183 h 1815578"/>
                        <a:gd name="connsiteX5" fmla="*/ 4405516 w 7144015"/>
                        <a:gd name="connsiteY5" fmla="*/ 1266563 h 1815578"/>
                        <a:gd name="connsiteX6" fmla="*/ 4324761 w 7144015"/>
                        <a:gd name="connsiteY6" fmla="*/ 1415343 h 1815578"/>
                        <a:gd name="connsiteX7" fmla="*/ 3572008 w 7144015"/>
                        <a:gd name="connsiteY7" fmla="*/ 1815578 h 1815578"/>
                        <a:gd name="connsiteX8" fmla="*/ 2819255 w 7144015"/>
                        <a:gd name="connsiteY8" fmla="*/ 1415343 h 1815578"/>
                        <a:gd name="connsiteX9" fmla="*/ 2738500 w 7144015"/>
                        <a:gd name="connsiteY9" fmla="*/ 1266563 h 1815578"/>
                        <a:gd name="connsiteX10" fmla="*/ 0 w 7144015"/>
                        <a:gd name="connsiteY10" fmla="*/ 1266563 h 1815578"/>
                        <a:gd name="connsiteX11" fmla="*/ 0 w 7144015"/>
                        <a:gd name="connsiteY11" fmla="*/ 549013 h 1815578"/>
                        <a:gd name="connsiteX12" fmla="*/ 2738501 w 7144015"/>
                        <a:gd name="connsiteY12" fmla="*/ 549013 h 1815578"/>
                        <a:gd name="connsiteX13" fmla="*/ 2819255 w 7144015"/>
                        <a:gd name="connsiteY13" fmla="*/ 400236 h 1815578"/>
                        <a:gd name="connsiteX14" fmla="*/ 3572008 w 7144015"/>
                        <a:gd name="connsiteY14" fmla="*/ 0 h 1815578"/>
                        <a:gd name="connsiteX0" fmla="*/ 3572008 w 5528575"/>
                        <a:gd name="connsiteY0" fmla="*/ 0 h 1815578"/>
                        <a:gd name="connsiteX1" fmla="*/ 4324761 w 5528575"/>
                        <a:gd name="connsiteY1" fmla="*/ 400236 h 1815578"/>
                        <a:gd name="connsiteX2" fmla="*/ 4405515 w 5528575"/>
                        <a:gd name="connsiteY2" fmla="*/ 549013 h 1815578"/>
                        <a:gd name="connsiteX3" fmla="*/ 5528575 w 5528575"/>
                        <a:gd name="connsiteY3" fmla="*/ 556633 h 1815578"/>
                        <a:gd name="connsiteX4" fmla="*/ 5520955 w 5528575"/>
                        <a:gd name="connsiteY4" fmla="*/ 1274183 h 1815578"/>
                        <a:gd name="connsiteX5" fmla="*/ 4405516 w 5528575"/>
                        <a:gd name="connsiteY5" fmla="*/ 1266563 h 1815578"/>
                        <a:gd name="connsiteX6" fmla="*/ 4324761 w 5528575"/>
                        <a:gd name="connsiteY6" fmla="*/ 1415343 h 1815578"/>
                        <a:gd name="connsiteX7" fmla="*/ 3572008 w 5528575"/>
                        <a:gd name="connsiteY7" fmla="*/ 1815578 h 1815578"/>
                        <a:gd name="connsiteX8" fmla="*/ 2819255 w 5528575"/>
                        <a:gd name="connsiteY8" fmla="*/ 1415343 h 1815578"/>
                        <a:gd name="connsiteX9" fmla="*/ 2738500 w 5528575"/>
                        <a:gd name="connsiteY9" fmla="*/ 1266563 h 1815578"/>
                        <a:gd name="connsiteX10" fmla="*/ 0 w 5528575"/>
                        <a:gd name="connsiteY10" fmla="*/ 1266563 h 1815578"/>
                        <a:gd name="connsiteX11" fmla="*/ 0 w 5528575"/>
                        <a:gd name="connsiteY11" fmla="*/ 549013 h 1815578"/>
                        <a:gd name="connsiteX12" fmla="*/ 2738501 w 5528575"/>
                        <a:gd name="connsiteY12" fmla="*/ 549013 h 1815578"/>
                        <a:gd name="connsiteX13" fmla="*/ 2819255 w 5528575"/>
                        <a:gd name="connsiteY13" fmla="*/ 400236 h 1815578"/>
                        <a:gd name="connsiteX14" fmla="*/ 3572008 w 5528575"/>
                        <a:gd name="connsiteY14" fmla="*/ 0 h 1815578"/>
                        <a:gd name="connsiteX0" fmla="*/ 3572008 w 5528575"/>
                        <a:gd name="connsiteY0" fmla="*/ 0 h 1815578"/>
                        <a:gd name="connsiteX1" fmla="*/ 4324761 w 5528575"/>
                        <a:gd name="connsiteY1" fmla="*/ 400236 h 1815578"/>
                        <a:gd name="connsiteX2" fmla="*/ 4405515 w 5528575"/>
                        <a:gd name="connsiteY2" fmla="*/ 549013 h 1815578"/>
                        <a:gd name="connsiteX3" fmla="*/ 5528575 w 5528575"/>
                        <a:gd name="connsiteY3" fmla="*/ 556633 h 1815578"/>
                        <a:gd name="connsiteX4" fmla="*/ 5520955 w 5528575"/>
                        <a:gd name="connsiteY4" fmla="*/ 1274183 h 1815578"/>
                        <a:gd name="connsiteX5" fmla="*/ 4405516 w 5528575"/>
                        <a:gd name="connsiteY5" fmla="*/ 1266563 h 1815578"/>
                        <a:gd name="connsiteX6" fmla="*/ 4324761 w 5528575"/>
                        <a:gd name="connsiteY6" fmla="*/ 1415343 h 1815578"/>
                        <a:gd name="connsiteX7" fmla="*/ 3572008 w 5528575"/>
                        <a:gd name="connsiteY7" fmla="*/ 1815578 h 1815578"/>
                        <a:gd name="connsiteX8" fmla="*/ 2819255 w 5528575"/>
                        <a:gd name="connsiteY8" fmla="*/ 1415343 h 1815578"/>
                        <a:gd name="connsiteX9" fmla="*/ 2738500 w 5528575"/>
                        <a:gd name="connsiteY9" fmla="*/ 1266563 h 1815578"/>
                        <a:gd name="connsiteX10" fmla="*/ 0 w 5528575"/>
                        <a:gd name="connsiteY10" fmla="*/ 1266563 h 1815578"/>
                        <a:gd name="connsiteX11" fmla="*/ 1612900 w 5528575"/>
                        <a:gd name="connsiteY11" fmla="*/ 545838 h 1815578"/>
                        <a:gd name="connsiteX12" fmla="*/ 2738501 w 5528575"/>
                        <a:gd name="connsiteY12" fmla="*/ 549013 h 1815578"/>
                        <a:gd name="connsiteX13" fmla="*/ 2819255 w 5528575"/>
                        <a:gd name="connsiteY13" fmla="*/ 400236 h 1815578"/>
                        <a:gd name="connsiteX14" fmla="*/ 3572008 w 5528575"/>
                        <a:gd name="connsiteY14" fmla="*/ 0 h 1815578"/>
                        <a:gd name="connsiteX0" fmla="*/ 1959108 w 3915675"/>
                        <a:gd name="connsiteY0" fmla="*/ 0 h 1815578"/>
                        <a:gd name="connsiteX1" fmla="*/ 2711861 w 3915675"/>
                        <a:gd name="connsiteY1" fmla="*/ 400236 h 1815578"/>
                        <a:gd name="connsiteX2" fmla="*/ 2792615 w 3915675"/>
                        <a:gd name="connsiteY2" fmla="*/ 549013 h 1815578"/>
                        <a:gd name="connsiteX3" fmla="*/ 3915675 w 3915675"/>
                        <a:gd name="connsiteY3" fmla="*/ 556633 h 1815578"/>
                        <a:gd name="connsiteX4" fmla="*/ 3908055 w 3915675"/>
                        <a:gd name="connsiteY4" fmla="*/ 1274183 h 1815578"/>
                        <a:gd name="connsiteX5" fmla="*/ 2792616 w 3915675"/>
                        <a:gd name="connsiteY5" fmla="*/ 1266563 h 1815578"/>
                        <a:gd name="connsiteX6" fmla="*/ 2711861 w 3915675"/>
                        <a:gd name="connsiteY6" fmla="*/ 1415343 h 1815578"/>
                        <a:gd name="connsiteX7" fmla="*/ 1959108 w 3915675"/>
                        <a:gd name="connsiteY7" fmla="*/ 1815578 h 1815578"/>
                        <a:gd name="connsiteX8" fmla="*/ 1206355 w 3915675"/>
                        <a:gd name="connsiteY8" fmla="*/ 1415343 h 1815578"/>
                        <a:gd name="connsiteX9" fmla="*/ 1125600 w 3915675"/>
                        <a:gd name="connsiteY9" fmla="*/ 1266563 h 1815578"/>
                        <a:gd name="connsiteX10" fmla="*/ 6350 w 3915675"/>
                        <a:gd name="connsiteY10" fmla="*/ 1266563 h 1815578"/>
                        <a:gd name="connsiteX11" fmla="*/ 0 w 3915675"/>
                        <a:gd name="connsiteY11" fmla="*/ 545838 h 1815578"/>
                        <a:gd name="connsiteX12" fmla="*/ 1125601 w 3915675"/>
                        <a:gd name="connsiteY12" fmla="*/ 549013 h 1815578"/>
                        <a:gd name="connsiteX13" fmla="*/ 1206355 w 3915675"/>
                        <a:gd name="connsiteY13" fmla="*/ 400236 h 1815578"/>
                        <a:gd name="connsiteX14" fmla="*/ 1959108 w 3915675"/>
                        <a:gd name="connsiteY14" fmla="*/ 0 h 1815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915675" h="1815578">
                          <a:moveTo>
                            <a:pt x="1959108" y="0"/>
                          </a:moveTo>
                          <a:cubicBezTo>
                            <a:pt x="2272457" y="0"/>
                            <a:pt x="2548725" y="158762"/>
                            <a:pt x="2711861" y="400236"/>
                          </a:cubicBezTo>
                          <a:lnTo>
                            <a:pt x="2792615" y="549013"/>
                          </a:lnTo>
                          <a:lnTo>
                            <a:pt x="3915675" y="556633"/>
                          </a:lnTo>
                          <a:lnTo>
                            <a:pt x="3908055" y="1274183"/>
                          </a:lnTo>
                          <a:lnTo>
                            <a:pt x="2792616" y="1266563"/>
                          </a:lnTo>
                          <a:lnTo>
                            <a:pt x="2711861" y="1415343"/>
                          </a:lnTo>
                          <a:cubicBezTo>
                            <a:pt x="2548725" y="1656816"/>
                            <a:pt x="2272457" y="1815578"/>
                            <a:pt x="1959108" y="1815578"/>
                          </a:cubicBezTo>
                          <a:cubicBezTo>
                            <a:pt x="1645759" y="1815578"/>
                            <a:pt x="1369491" y="1656816"/>
                            <a:pt x="1206355" y="1415343"/>
                          </a:cubicBezTo>
                          <a:lnTo>
                            <a:pt x="1125600" y="1266563"/>
                          </a:lnTo>
                          <a:lnTo>
                            <a:pt x="6350" y="1266563"/>
                          </a:lnTo>
                          <a:cubicBezTo>
                            <a:pt x="4233" y="1026321"/>
                            <a:pt x="2117" y="786080"/>
                            <a:pt x="0" y="545838"/>
                          </a:cubicBezTo>
                          <a:lnTo>
                            <a:pt x="1125601" y="549013"/>
                          </a:lnTo>
                          <a:lnTo>
                            <a:pt x="1206355" y="400236"/>
                          </a:lnTo>
                          <a:cubicBezTo>
                            <a:pt x="1369491" y="158762"/>
                            <a:pt x="1645759" y="0"/>
                            <a:pt x="1959108" y="0"/>
                          </a:cubicBezTo>
                          <a:close/>
                        </a:path>
                      </a:pathLst>
                    </a:custGeom>
                    <a:noFill/>
                    <a:ln w="25400">
                      <a:solidFill>
                        <a:srgbClr val="989898"/>
                      </a:solidFill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65" name="타원 64"/>
                  <p:cNvSpPr/>
                  <p:nvPr/>
                </p:nvSpPr>
                <p:spPr>
                  <a:xfrm>
                    <a:off x="3181162" y="3419638"/>
                    <a:ext cx="1310803" cy="1310803"/>
                  </a:xfrm>
                  <a:prstGeom prst="ellipse">
                    <a:avLst/>
                  </a:prstGeom>
                  <a:solidFill>
                    <a:srgbClr val="2B2C31"/>
                  </a:solidFill>
                  <a:ln w="25400">
                    <a:noFill/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  <p:pic>
              <p:nvPicPr>
                <p:cNvPr id="63" name="그림 6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5751" y="3486519"/>
                  <a:ext cx="1114425" cy="1133475"/>
                </a:xfrm>
                <a:prstGeom prst="rect">
                  <a:avLst/>
                </a:prstGeom>
              </p:spPr>
            </p:pic>
          </p:grpSp>
          <p:sp>
            <p:nvSpPr>
              <p:cNvPr id="44" name="부제목 2"/>
              <p:cNvSpPr txBox="1">
                <a:spLocks/>
              </p:cNvSpPr>
              <p:nvPr/>
            </p:nvSpPr>
            <p:spPr>
              <a:xfrm>
                <a:off x="197866" y="6461650"/>
                <a:ext cx="1802521" cy="279015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US" altLang="ko-KR" sz="900" spc="-75" dirty="0" smtClean="0">
                    <a:solidFill>
                      <a:srgbClr val="111111"/>
                    </a:solidFill>
                    <a:latin typeface="+mn-ea"/>
                  </a:rPr>
                  <a:t>A </a:t>
                </a:r>
                <a:r>
                  <a:rPr lang="ko-KR" altLang="en-US" sz="900" spc="-75" dirty="0" smtClean="0">
                    <a:solidFill>
                      <a:srgbClr val="111111"/>
                    </a:solidFill>
                    <a:latin typeface="+mn-ea"/>
                  </a:rPr>
                  <a:t>사용자 </a:t>
                </a:r>
                <a:endParaRPr lang="ko-KR" altLang="en-US" sz="900" spc="-75" dirty="0">
                  <a:solidFill>
                    <a:srgbClr val="111111"/>
                  </a:solidFill>
                  <a:latin typeface="+mn-ea"/>
                </a:endParaRPr>
              </a:p>
            </p:txBody>
          </p:sp>
          <p:sp>
            <p:nvSpPr>
              <p:cNvPr id="45" name="부제목 2"/>
              <p:cNvSpPr txBox="1">
                <a:spLocks/>
              </p:cNvSpPr>
              <p:nvPr/>
            </p:nvSpPr>
            <p:spPr>
              <a:xfrm>
                <a:off x="9902251" y="6333088"/>
                <a:ext cx="1802521" cy="279015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US" altLang="ko-KR" sz="900" spc="-75" dirty="0" smtClean="0">
                    <a:solidFill>
                      <a:srgbClr val="111111"/>
                    </a:solidFill>
                    <a:latin typeface="+mn-ea"/>
                  </a:rPr>
                  <a:t>B </a:t>
                </a:r>
                <a:r>
                  <a:rPr lang="ko-KR" altLang="en-US" sz="900" spc="-75" dirty="0" smtClean="0">
                    <a:solidFill>
                      <a:srgbClr val="111111"/>
                    </a:solidFill>
                    <a:latin typeface="+mn-ea"/>
                  </a:rPr>
                  <a:t>사용자</a:t>
                </a:r>
                <a:endParaRPr lang="ko-KR" altLang="en-US" sz="900" spc="-75" dirty="0">
                  <a:solidFill>
                    <a:srgbClr val="111111"/>
                  </a:solidFill>
                  <a:latin typeface="+mn-ea"/>
                </a:endParaRPr>
              </a:p>
            </p:txBody>
          </p:sp>
          <p:grpSp>
            <p:nvGrpSpPr>
              <p:cNvPr id="46" name="그룹 45"/>
              <p:cNvGrpSpPr/>
              <p:nvPr/>
            </p:nvGrpSpPr>
            <p:grpSpPr>
              <a:xfrm>
                <a:off x="1874282" y="4646072"/>
                <a:ext cx="3915675" cy="1815578"/>
                <a:chOff x="1874282" y="3167252"/>
                <a:chExt cx="3915675" cy="1815578"/>
              </a:xfrm>
            </p:grpSpPr>
            <p:grpSp>
              <p:nvGrpSpPr>
                <p:cNvPr id="56" name="그룹 55"/>
                <p:cNvGrpSpPr/>
                <p:nvPr/>
              </p:nvGrpSpPr>
              <p:grpSpPr>
                <a:xfrm>
                  <a:off x="1874282" y="3167252"/>
                  <a:ext cx="3915675" cy="1815578"/>
                  <a:chOff x="6434595" y="111386"/>
                  <a:chExt cx="3915675" cy="1815578"/>
                </a:xfrm>
              </p:grpSpPr>
              <p:sp>
                <p:nvSpPr>
                  <p:cNvPr id="60" name="타원 59"/>
                  <p:cNvSpPr/>
                  <p:nvPr/>
                </p:nvSpPr>
                <p:spPr>
                  <a:xfrm>
                    <a:off x="7614476" y="239948"/>
                    <a:ext cx="1558453" cy="1558453"/>
                  </a:xfrm>
                  <a:prstGeom prst="ellipse">
                    <a:avLst/>
                  </a:prstGeom>
                  <a:noFill/>
                  <a:ln w="25400">
                    <a:solidFill>
                      <a:srgbClr val="E2E2E2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61" name="자유형 60"/>
                  <p:cNvSpPr/>
                  <p:nvPr/>
                </p:nvSpPr>
                <p:spPr>
                  <a:xfrm>
                    <a:off x="6434595" y="111386"/>
                    <a:ext cx="3915675" cy="1815578"/>
                  </a:xfrm>
                  <a:custGeom>
                    <a:avLst/>
                    <a:gdLst>
                      <a:gd name="connsiteX0" fmla="*/ 3572008 w 7144015"/>
                      <a:gd name="connsiteY0" fmla="*/ 0 h 1815578"/>
                      <a:gd name="connsiteX1" fmla="*/ 4324761 w 7144015"/>
                      <a:gd name="connsiteY1" fmla="*/ 400236 h 1815578"/>
                      <a:gd name="connsiteX2" fmla="*/ 4405515 w 7144015"/>
                      <a:gd name="connsiteY2" fmla="*/ 549013 h 1815578"/>
                      <a:gd name="connsiteX3" fmla="*/ 7144015 w 7144015"/>
                      <a:gd name="connsiteY3" fmla="*/ 549013 h 1815578"/>
                      <a:gd name="connsiteX4" fmla="*/ 7144015 w 7144015"/>
                      <a:gd name="connsiteY4" fmla="*/ 1266563 h 1815578"/>
                      <a:gd name="connsiteX5" fmla="*/ 4405516 w 7144015"/>
                      <a:gd name="connsiteY5" fmla="*/ 1266563 h 1815578"/>
                      <a:gd name="connsiteX6" fmla="*/ 4324761 w 7144015"/>
                      <a:gd name="connsiteY6" fmla="*/ 1415343 h 1815578"/>
                      <a:gd name="connsiteX7" fmla="*/ 3572008 w 7144015"/>
                      <a:gd name="connsiteY7" fmla="*/ 1815578 h 1815578"/>
                      <a:gd name="connsiteX8" fmla="*/ 2819255 w 7144015"/>
                      <a:gd name="connsiteY8" fmla="*/ 1415343 h 1815578"/>
                      <a:gd name="connsiteX9" fmla="*/ 2738500 w 7144015"/>
                      <a:gd name="connsiteY9" fmla="*/ 1266563 h 1815578"/>
                      <a:gd name="connsiteX10" fmla="*/ 0 w 7144015"/>
                      <a:gd name="connsiteY10" fmla="*/ 1266563 h 1815578"/>
                      <a:gd name="connsiteX11" fmla="*/ 0 w 7144015"/>
                      <a:gd name="connsiteY11" fmla="*/ 549013 h 1815578"/>
                      <a:gd name="connsiteX12" fmla="*/ 2738501 w 7144015"/>
                      <a:gd name="connsiteY12" fmla="*/ 549013 h 1815578"/>
                      <a:gd name="connsiteX13" fmla="*/ 2819255 w 7144015"/>
                      <a:gd name="connsiteY13" fmla="*/ 400236 h 1815578"/>
                      <a:gd name="connsiteX14" fmla="*/ 3572008 w 7144015"/>
                      <a:gd name="connsiteY14" fmla="*/ 0 h 1815578"/>
                      <a:gd name="connsiteX0" fmla="*/ 3572008 w 7144015"/>
                      <a:gd name="connsiteY0" fmla="*/ 0 h 1815578"/>
                      <a:gd name="connsiteX1" fmla="*/ 4324761 w 7144015"/>
                      <a:gd name="connsiteY1" fmla="*/ 400236 h 1815578"/>
                      <a:gd name="connsiteX2" fmla="*/ 4405515 w 7144015"/>
                      <a:gd name="connsiteY2" fmla="*/ 549013 h 1815578"/>
                      <a:gd name="connsiteX3" fmla="*/ 7144015 w 7144015"/>
                      <a:gd name="connsiteY3" fmla="*/ 549013 h 1815578"/>
                      <a:gd name="connsiteX4" fmla="*/ 5520955 w 7144015"/>
                      <a:gd name="connsiteY4" fmla="*/ 1274183 h 1815578"/>
                      <a:gd name="connsiteX5" fmla="*/ 4405516 w 7144015"/>
                      <a:gd name="connsiteY5" fmla="*/ 1266563 h 1815578"/>
                      <a:gd name="connsiteX6" fmla="*/ 4324761 w 7144015"/>
                      <a:gd name="connsiteY6" fmla="*/ 1415343 h 1815578"/>
                      <a:gd name="connsiteX7" fmla="*/ 3572008 w 7144015"/>
                      <a:gd name="connsiteY7" fmla="*/ 1815578 h 1815578"/>
                      <a:gd name="connsiteX8" fmla="*/ 2819255 w 7144015"/>
                      <a:gd name="connsiteY8" fmla="*/ 1415343 h 1815578"/>
                      <a:gd name="connsiteX9" fmla="*/ 2738500 w 7144015"/>
                      <a:gd name="connsiteY9" fmla="*/ 1266563 h 1815578"/>
                      <a:gd name="connsiteX10" fmla="*/ 0 w 7144015"/>
                      <a:gd name="connsiteY10" fmla="*/ 1266563 h 1815578"/>
                      <a:gd name="connsiteX11" fmla="*/ 0 w 7144015"/>
                      <a:gd name="connsiteY11" fmla="*/ 549013 h 1815578"/>
                      <a:gd name="connsiteX12" fmla="*/ 2738501 w 7144015"/>
                      <a:gd name="connsiteY12" fmla="*/ 549013 h 1815578"/>
                      <a:gd name="connsiteX13" fmla="*/ 2819255 w 7144015"/>
                      <a:gd name="connsiteY13" fmla="*/ 400236 h 1815578"/>
                      <a:gd name="connsiteX14" fmla="*/ 3572008 w 7144015"/>
                      <a:gd name="connsiteY14" fmla="*/ 0 h 1815578"/>
                      <a:gd name="connsiteX0" fmla="*/ 3572008 w 5528575"/>
                      <a:gd name="connsiteY0" fmla="*/ 0 h 1815578"/>
                      <a:gd name="connsiteX1" fmla="*/ 4324761 w 5528575"/>
                      <a:gd name="connsiteY1" fmla="*/ 400236 h 1815578"/>
                      <a:gd name="connsiteX2" fmla="*/ 4405515 w 5528575"/>
                      <a:gd name="connsiteY2" fmla="*/ 549013 h 1815578"/>
                      <a:gd name="connsiteX3" fmla="*/ 5528575 w 5528575"/>
                      <a:gd name="connsiteY3" fmla="*/ 556633 h 1815578"/>
                      <a:gd name="connsiteX4" fmla="*/ 5520955 w 5528575"/>
                      <a:gd name="connsiteY4" fmla="*/ 1274183 h 1815578"/>
                      <a:gd name="connsiteX5" fmla="*/ 4405516 w 5528575"/>
                      <a:gd name="connsiteY5" fmla="*/ 1266563 h 1815578"/>
                      <a:gd name="connsiteX6" fmla="*/ 4324761 w 5528575"/>
                      <a:gd name="connsiteY6" fmla="*/ 1415343 h 1815578"/>
                      <a:gd name="connsiteX7" fmla="*/ 3572008 w 5528575"/>
                      <a:gd name="connsiteY7" fmla="*/ 1815578 h 1815578"/>
                      <a:gd name="connsiteX8" fmla="*/ 2819255 w 5528575"/>
                      <a:gd name="connsiteY8" fmla="*/ 1415343 h 1815578"/>
                      <a:gd name="connsiteX9" fmla="*/ 2738500 w 5528575"/>
                      <a:gd name="connsiteY9" fmla="*/ 1266563 h 1815578"/>
                      <a:gd name="connsiteX10" fmla="*/ 0 w 5528575"/>
                      <a:gd name="connsiteY10" fmla="*/ 1266563 h 1815578"/>
                      <a:gd name="connsiteX11" fmla="*/ 0 w 5528575"/>
                      <a:gd name="connsiteY11" fmla="*/ 549013 h 1815578"/>
                      <a:gd name="connsiteX12" fmla="*/ 2738501 w 5528575"/>
                      <a:gd name="connsiteY12" fmla="*/ 549013 h 1815578"/>
                      <a:gd name="connsiteX13" fmla="*/ 2819255 w 5528575"/>
                      <a:gd name="connsiteY13" fmla="*/ 400236 h 1815578"/>
                      <a:gd name="connsiteX14" fmla="*/ 3572008 w 5528575"/>
                      <a:gd name="connsiteY14" fmla="*/ 0 h 1815578"/>
                      <a:gd name="connsiteX0" fmla="*/ 3572008 w 5528575"/>
                      <a:gd name="connsiteY0" fmla="*/ 0 h 1815578"/>
                      <a:gd name="connsiteX1" fmla="*/ 4324761 w 5528575"/>
                      <a:gd name="connsiteY1" fmla="*/ 400236 h 1815578"/>
                      <a:gd name="connsiteX2" fmla="*/ 4405515 w 5528575"/>
                      <a:gd name="connsiteY2" fmla="*/ 549013 h 1815578"/>
                      <a:gd name="connsiteX3" fmla="*/ 5528575 w 5528575"/>
                      <a:gd name="connsiteY3" fmla="*/ 556633 h 1815578"/>
                      <a:gd name="connsiteX4" fmla="*/ 5520955 w 5528575"/>
                      <a:gd name="connsiteY4" fmla="*/ 1274183 h 1815578"/>
                      <a:gd name="connsiteX5" fmla="*/ 4405516 w 5528575"/>
                      <a:gd name="connsiteY5" fmla="*/ 1266563 h 1815578"/>
                      <a:gd name="connsiteX6" fmla="*/ 4324761 w 5528575"/>
                      <a:gd name="connsiteY6" fmla="*/ 1415343 h 1815578"/>
                      <a:gd name="connsiteX7" fmla="*/ 3572008 w 5528575"/>
                      <a:gd name="connsiteY7" fmla="*/ 1815578 h 1815578"/>
                      <a:gd name="connsiteX8" fmla="*/ 2819255 w 5528575"/>
                      <a:gd name="connsiteY8" fmla="*/ 1415343 h 1815578"/>
                      <a:gd name="connsiteX9" fmla="*/ 2738500 w 5528575"/>
                      <a:gd name="connsiteY9" fmla="*/ 1266563 h 1815578"/>
                      <a:gd name="connsiteX10" fmla="*/ 0 w 5528575"/>
                      <a:gd name="connsiteY10" fmla="*/ 1266563 h 1815578"/>
                      <a:gd name="connsiteX11" fmla="*/ 1612900 w 5528575"/>
                      <a:gd name="connsiteY11" fmla="*/ 545838 h 1815578"/>
                      <a:gd name="connsiteX12" fmla="*/ 2738501 w 5528575"/>
                      <a:gd name="connsiteY12" fmla="*/ 549013 h 1815578"/>
                      <a:gd name="connsiteX13" fmla="*/ 2819255 w 5528575"/>
                      <a:gd name="connsiteY13" fmla="*/ 400236 h 1815578"/>
                      <a:gd name="connsiteX14" fmla="*/ 3572008 w 5528575"/>
                      <a:gd name="connsiteY14" fmla="*/ 0 h 1815578"/>
                      <a:gd name="connsiteX0" fmla="*/ 1959108 w 3915675"/>
                      <a:gd name="connsiteY0" fmla="*/ 0 h 1815578"/>
                      <a:gd name="connsiteX1" fmla="*/ 2711861 w 3915675"/>
                      <a:gd name="connsiteY1" fmla="*/ 400236 h 1815578"/>
                      <a:gd name="connsiteX2" fmla="*/ 2792615 w 3915675"/>
                      <a:gd name="connsiteY2" fmla="*/ 549013 h 1815578"/>
                      <a:gd name="connsiteX3" fmla="*/ 3915675 w 3915675"/>
                      <a:gd name="connsiteY3" fmla="*/ 556633 h 1815578"/>
                      <a:gd name="connsiteX4" fmla="*/ 3908055 w 3915675"/>
                      <a:gd name="connsiteY4" fmla="*/ 1274183 h 1815578"/>
                      <a:gd name="connsiteX5" fmla="*/ 2792616 w 3915675"/>
                      <a:gd name="connsiteY5" fmla="*/ 1266563 h 1815578"/>
                      <a:gd name="connsiteX6" fmla="*/ 2711861 w 3915675"/>
                      <a:gd name="connsiteY6" fmla="*/ 1415343 h 1815578"/>
                      <a:gd name="connsiteX7" fmla="*/ 1959108 w 3915675"/>
                      <a:gd name="connsiteY7" fmla="*/ 1815578 h 1815578"/>
                      <a:gd name="connsiteX8" fmla="*/ 1206355 w 3915675"/>
                      <a:gd name="connsiteY8" fmla="*/ 1415343 h 1815578"/>
                      <a:gd name="connsiteX9" fmla="*/ 1125600 w 3915675"/>
                      <a:gd name="connsiteY9" fmla="*/ 1266563 h 1815578"/>
                      <a:gd name="connsiteX10" fmla="*/ 6350 w 3915675"/>
                      <a:gd name="connsiteY10" fmla="*/ 1266563 h 1815578"/>
                      <a:gd name="connsiteX11" fmla="*/ 0 w 3915675"/>
                      <a:gd name="connsiteY11" fmla="*/ 545838 h 1815578"/>
                      <a:gd name="connsiteX12" fmla="*/ 1125601 w 3915675"/>
                      <a:gd name="connsiteY12" fmla="*/ 549013 h 1815578"/>
                      <a:gd name="connsiteX13" fmla="*/ 1206355 w 3915675"/>
                      <a:gd name="connsiteY13" fmla="*/ 400236 h 1815578"/>
                      <a:gd name="connsiteX14" fmla="*/ 1959108 w 3915675"/>
                      <a:gd name="connsiteY14" fmla="*/ 0 h 1815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915675" h="1815578">
                        <a:moveTo>
                          <a:pt x="1959108" y="0"/>
                        </a:moveTo>
                        <a:cubicBezTo>
                          <a:pt x="2272457" y="0"/>
                          <a:pt x="2548725" y="158762"/>
                          <a:pt x="2711861" y="400236"/>
                        </a:cubicBezTo>
                        <a:lnTo>
                          <a:pt x="2792615" y="549013"/>
                        </a:lnTo>
                        <a:lnTo>
                          <a:pt x="3915675" y="556633"/>
                        </a:lnTo>
                        <a:lnTo>
                          <a:pt x="3908055" y="1274183"/>
                        </a:lnTo>
                        <a:lnTo>
                          <a:pt x="2792616" y="1266563"/>
                        </a:lnTo>
                        <a:lnTo>
                          <a:pt x="2711861" y="1415343"/>
                        </a:lnTo>
                        <a:cubicBezTo>
                          <a:pt x="2548725" y="1656816"/>
                          <a:pt x="2272457" y="1815578"/>
                          <a:pt x="1959108" y="1815578"/>
                        </a:cubicBezTo>
                        <a:cubicBezTo>
                          <a:pt x="1645759" y="1815578"/>
                          <a:pt x="1369491" y="1656816"/>
                          <a:pt x="1206355" y="1415343"/>
                        </a:cubicBezTo>
                        <a:lnTo>
                          <a:pt x="1125600" y="1266563"/>
                        </a:lnTo>
                        <a:lnTo>
                          <a:pt x="6350" y="1266563"/>
                        </a:lnTo>
                        <a:cubicBezTo>
                          <a:pt x="4233" y="1026321"/>
                          <a:pt x="2117" y="786080"/>
                          <a:pt x="0" y="545838"/>
                        </a:cubicBezTo>
                        <a:lnTo>
                          <a:pt x="1125601" y="549013"/>
                        </a:lnTo>
                        <a:lnTo>
                          <a:pt x="1206355" y="400236"/>
                        </a:lnTo>
                        <a:cubicBezTo>
                          <a:pt x="1369491" y="158762"/>
                          <a:pt x="1645759" y="0"/>
                          <a:pt x="1959108" y="0"/>
                        </a:cubicBezTo>
                        <a:close/>
                      </a:path>
                    </a:pathLst>
                  </a:custGeom>
                  <a:noFill/>
                  <a:ln w="25400">
                    <a:solidFill>
                      <a:srgbClr val="989898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57" name="그룹 56"/>
                <p:cNvGrpSpPr/>
                <p:nvPr/>
              </p:nvGrpSpPr>
              <p:grpSpPr>
                <a:xfrm>
                  <a:off x="3181162" y="3419638"/>
                  <a:ext cx="1310803" cy="1310803"/>
                  <a:chOff x="3181162" y="3419638"/>
                  <a:chExt cx="1310803" cy="1310803"/>
                </a:xfrm>
              </p:grpSpPr>
              <p:sp>
                <p:nvSpPr>
                  <p:cNvPr id="58" name="타원 57"/>
                  <p:cNvSpPr/>
                  <p:nvPr/>
                </p:nvSpPr>
                <p:spPr>
                  <a:xfrm>
                    <a:off x="3181162" y="3419638"/>
                    <a:ext cx="1310803" cy="1310803"/>
                  </a:xfrm>
                  <a:prstGeom prst="ellipse">
                    <a:avLst/>
                  </a:prstGeom>
                  <a:solidFill>
                    <a:srgbClr val="2B2C31"/>
                  </a:solidFill>
                  <a:ln w="25400">
                    <a:noFill/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pic>
                <p:nvPicPr>
                  <p:cNvPr id="59" name="그림 58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77900" y="3499634"/>
                    <a:ext cx="1114425" cy="1133475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7" name="그룹 46"/>
              <p:cNvGrpSpPr/>
              <p:nvPr/>
            </p:nvGrpSpPr>
            <p:grpSpPr>
              <a:xfrm>
                <a:off x="5538788" y="4473605"/>
                <a:ext cx="1114425" cy="1745181"/>
                <a:chOff x="4956813" y="3029396"/>
                <a:chExt cx="1114425" cy="1745181"/>
              </a:xfrm>
            </p:grpSpPr>
            <p:pic>
              <p:nvPicPr>
                <p:cNvPr id="53" name="그림 52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56813" y="3029396"/>
                  <a:ext cx="1114425" cy="1619250"/>
                </a:xfrm>
                <a:prstGeom prst="rect">
                  <a:avLst/>
                </a:prstGeom>
              </p:spPr>
            </p:pic>
            <p:pic>
              <p:nvPicPr>
                <p:cNvPr id="54" name="그림 5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55328" y="4351649"/>
                  <a:ext cx="399817" cy="422928"/>
                </a:xfrm>
                <a:prstGeom prst="rect">
                  <a:avLst/>
                </a:prstGeom>
              </p:spPr>
            </p:pic>
          </p:grpSp>
          <p:sp>
            <p:nvSpPr>
              <p:cNvPr id="48" name="이등변 삼각형 47"/>
              <p:cNvSpPr/>
              <p:nvPr/>
            </p:nvSpPr>
            <p:spPr>
              <a:xfrm rot="16200000">
                <a:off x="6411067" y="5145675"/>
                <a:ext cx="134869" cy="98189"/>
              </a:xfrm>
              <a:prstGeom prst="triangle">
                <a:avLst/>
              </a:prstGeom>
              <a:solidFill>
                <a:srgbClr val="2B2C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0" name="이등변 삼각형 49"/>
              <p:cNvSpPr/>
              <p:nvPr/>
            </p:nvSpPr>
            <p:spPr>
              <a:xfrm rot="5400000">
                <a:off x="9531075" y="5870814"/>
                <a:ext cx="134869" cy="98189"/>
              </a:xfrm>
              <a:prstGeom prst="triangle">
                <a:avLst/>
              </a:prstGeom>
              <a:solidFill>
                <a:srgbClr val="2B2C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1" name="이등변 삼각형 50"/>
              <p:cNvSpPr/>
              <p:nvPr/>
            </p:nvSpPr>
            <p:spPr>
              <a:xfrm rot="5400000">
                <a:off x="5376798" y="5867639"/>
                <a:ext cx="134869" cy="98189"/>
              </a:xfrm>
              <a:prstGeom prst="triangle">
                <a:avLst/>
              </a:prstGeom>
              <a:solidFill>
                <a:srgbClr val="2B2C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2" name="이등변 삼각형 51"/>
              <p:cNvSpPr/>
              <p:nvPr/>
            </p:nvSpPr>
            <p:spPr>
              <a:xfrm rot="16200000">
                <a:off x="2155935" y="5145674"/>
                <a:ext cx="134869" cy="98189"/>
              </a:xfrm>
              <a:prstGeom prst="triangle">
                <a:avLst/>
              </a:prstGeom>
              <a:solidFill>
                <a:srgbClr val="2B2C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71" name="그룹 70"/>
            <p:cNvGrpSpPr/>
            <p:nvPr/>
          </p:nvGrpSpPr>
          <p:grpSpPr>
            <a:xfrm>
              <a:off x="2759594" y="3091379"/>
              <a:ext cx="3250298" cy="1057742"/>
              <a:chOff x="2405443" y="2542671"/>
              <a:chExt cx="5204810" cy="1693799"/>
            </a:xfrm>
          </p:grpSpPr>
          <p:pic>
            <p:nvPicPr>
              <p:cNvPr id="72" name="그림 7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5443" y="2560070"/>
                <a:ext cx="1876425" cy="1676400"/>
              </a:xfrm>
              <a:prstGeom prst="rect">
                <a:avLst/>
              </a:prstGeom>
            </p:spPr>
          </p:pic>
          <p:pic>
            <p:nvPicPr>
              <p:cNvPr id="73" name="그림 7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4303" y="2542671"/>
                <a:ext cx="1885950" cy="1666875"/>
              </a:xfrm>
              <a:prstGeom prst="rect">
                <a:avLst/>
              </a:prstGeom>
            </p:spPr>
          </p:pic>
        </p:grpSp>
        <p:pic>
          <p:nvPicPr>
            <p:cNvPr id="74" name="그림 7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173" y="4358047"/>
              <a:ext cx="696005" cy="696005"/>
            </a:xfrm>
            <a:prstGeom prst="rect">
              <a:avLst/>
            </a:prstGeom>
          </p:spPr>
        </p:pic>
        <p:pic>
          <p:nvPicPr>
            <p:cNvPr id="75" name="그림 7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195" y="4391934"/>
              <a:ext cx="696005" cy="696005"/>
            </a:xfrm>
            <a:prstGeom prst="rect">
              <a:avLst/>
            </a:prstGeom>
          </p:spPr>
        </p:pic>
      </p:grpSp>
      <p:grpSp>
        <p:nvGrpSpPr>
          <p:cNvPr id="35" name="그룹 34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36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부제목 2"/>
          <p:cNvSpPr txBox="1">
            <a:spLocks/>
          </p:cNvSpPr>
          <p:nvPr/>
        </p:nvSpPr>
        <p:spPr>
          <a:xfrm>
            <a:off x="401640" y="329475"/>
            <a:ext cx="1698630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300" spc="-100" dirty="0" smtClean="0">
                <a:solidFill>
                  <a:srgbClr val="C00000"/>
                </a:solidFill>
                <a:latin typeface="+mn-ea"/>
              </a:rPr>
              <a:t>04. </a:t>
            </a:r>
            <a:r>
              <a:rPr lang="ko-KR" altLang="en-US" sz="1300" spc="-100" dirty="0" smtClean="0">
                <a:solidFill>
                  <a:srgbClr val="C00000"/>
                </a:solidFill>
                <a:latin typeface="+mn-ea"/>
              </a:rPr>
              <a:t>제품 특징</a:t>
            </a:r>
          </a:p>
        </p:txBody>
      </p:sp>
      <p:sp>
        <p:nvSpPr>
          <p:cNvPr id="49" name="부제목 2"/>
          <p:cNvSpPr txBox="1">
            <a:spLocks/>
          </p:cNvSpPr>
          <p:nvPr/>
        </p:nvSpPr>
        <p:spPr>
          <a:xfrm>
            <a:off x="395510" y="1392331"/>
            <a:ext cx="11101073" cy="667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600" spc="-56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문서중앙화</a:t>
            </a:r>
            <a:r>
              <a:rPr lang="ko-KR" altLang="en-US" sz="16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 환경을 통한 </a:t>
            </a:r>
            <a:r>
              <a:rPr lang="en-US" altLang="ko-KR" sz="16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PC</a:t>
            </a:r>
            <a:r>
              <a:rPr lang="ko-KR" altLang="en-US" sz="16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에 산재된 내부 문서</a:t>
            </a:r>
            <a:r>
              <a:rPr lang="en-US" altLang="ko-KR" sz="16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/</a:t>
            </a:r>
            <a:r>
              <a:rPr lang="ko-KR" altLang="en-US" sz="16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자료 통합관리 </a:t>
            </a:r>
            <a:endParaRPr lang="ja-JP" altLang="en-US" sz="1600" spc="-56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400000000000000" pitchFamily="34" charset="-127"/>
            </a:endParaRPr>
          </a:p>
          <a:p>
            <a:pPr algn="l">
              <a:lnSpc>
                <a:spcPct val="100000"/>
              </a:lnSpc>
            </a:pPr>
            <a:endParaRPr lang="ja-JP" altLang="en-US" sz="1600" spc="-56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400000000000000" pitchFamily="34" charset="-127"/>
            </a:endParaRPr>
          </a:p>
        </p:txBody>
      </p:sp>
      <p:sp>
        <p:nvSpPr>
          <p:cNvPr id="279" name="부제목 2"/>
          <p:cNvSpPr txBox="1">
            <a:spLocks/>
          </p:cNvSpPr>
          <p:nvPr/>
        </p:nvSpPr>
        <p:spPr>
          <a:xfrm>
            <a:off x="366937" y="660362"/>
            <a:ext cx="7791642" cy="71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3200" b="1" spc="-56" dirty="0">
                <a:solidFill>
                  <a:srgbClr val="191D20"/>
                </a:solidFill>
                <a:latin typeface="맑은 고딕" panose="020B0503020000020004" pitchFamily="50" charset="-127"/>
              </a:rPr>
              <a:t>데이터 통합관리</a:t>
            </a:r>
            <a:endParaRPr lang="en-US" altLang="ko-KR" sz="3200" b="1" spc="-56" dirty="0">
              <a:solidFill>
                <a:srgbClr val="191D20"/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2267980" y="2648698"/>
            <a:ext cx="7656040" cy="2610753"/>
            <a:chOff x="452136" y="3167756"/>
            <a:chExt cx="7196814" cy="2454154"/>
          </a:xfrm>
        </p:grpSpPr>
        <p:grpSp>
          <p:nvGrpSpPr>
            <p:cNvPr id="36" name="그룹 35"/>
            <p:cNvGrpSpPr/>
            <p:nvPr/>
          </p:nvGrpSpPr>
          <p:grpSpPr>
            <a:xfrm>
              <a:off x="452136" y="3167756"/>
              <a:ext cx="4717205" cy="2454154"/>
              <a:chOff x="476433" y="3137310"/>
              <a:chExt cx="5813168" cy="3024336"/>
            </a:xfrm>
          </p:grpSpPr>
          <p:grpSp>
            <p:nvGrpSpPr>
              <p:cNvPr id="41" name="그룹 40"/>
              <p:cNvGrpSpPr/>
              <p:nvPr/>
            </p:nvGrpSpPr>
            <p:grpSpPr>
              <a:xfrm>
                <a:off x="476433" y="3137310"/>
                <a:ext cx="5813168" cy="3024336"/>
                <a:chOff x="1259632" y="3068960"/>
                <a:chExt cx="4433233" cy="2454656"/>
              </a:xfrm>
            </p:grpSpPr>
            <p:grpSp>
              <p:nvGrpSpPr>
                <p:cNvPr id="77" name="그룹 76"/>
                <p:cNvGrpSpPr/>
                <p:nvPr/>
              </p:nvGrpSpPr>
              <p:grpSpPr>
                <a:xfrm>
                  <a:off x="1259632" y="3068960"/>
                  <a:ext cx="4433233" cy="2454656"/>
                  <a:chOff x="800967" y="3161013"/>
                  <a:chExt cx="4433233" cy="2454656"/>
                </a:xfrm>
              </p:grpSpPr>
              <p:cxnSp>
                <p:nvCxnSpPr>
                  <p:cNvPr id="79" name="꺾인 연결선 78"/>
                  <p:cNvCxnSpPr/>
                  <p:nvPr/>
                </p:nvCxnSpPr>
                <p:spPr>
                  <a:xfrm>
                    <a:off x="2374154" y="3363691"/>
                    <a:ext cx="1321757" cy="657376"/>
                  </a:xfrm>
                  <a:prstGeom prst="bentConnector3">
                    <a:avLst>
                      <a:gd name="adj1" fmla="val 50000"/>
                    </a:avLst>
                  </a:prstGeom>
                  <a:ln w="19050">
                    <a:solidFill>
                      <a:schemeClr val="bg1">
                        <a:lumMod val="50000"/>
                      </a:schemeClr>
                    </a:solidFill>
                    <a:prstDash val="sysDot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80" name="그림 79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55664" y="3241173"/>
                    <a:ext cx="1478536" cy="1788885"/>
                  </a:xfrm>
                  <a:prstGeom prst="rect">
                    <a:avLst/>
                  </a:prstGeom>
                </p:spPr>
              </p:pic>
              <p:cxnSp>
                <p:nvCxnSpPr>
                  <p:cNvPr id="81" name="꺾인 연결선 80"/>
                  <p:cNvCxnSpPr/>
                  <p:nvPr/>
                </p:nvCxnSpPr>
                <p:spPr>
                  <a:xfrm flipV="1">
                    <a:off x="2259594" y="4841272"/>
                    <a:ext cx="1455172" cy="464044"/>
                  </a:xfrm>
                  <a:prstGeom prst="bentConnector3">
                    <a:avLst>
                      <a:gd name="adj1" fmla="val 50000"/>
                    </a:avLst>
                  </a:prstGeom>
                  <a:ln w="19050">
                    <a:solidFill>
                      <a:schemeClr val="bg1">
                        <a:lumMod val="50000"/>
                      </a:schemeClr>
                    </a:solidFill>
                    <a:prstDash val="sysDot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82" name="그림 81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00967" y="3161013"/>
                    <a:ext cx="689118" cy="585218"/>
                  </a:xfrm>
                  <a:prstGeom prst="rect">
                    <a:avLst/>
                  </a:prstGeom>
                </p:spPr>
              </p:pic>
              <p:pic>
                <p:nvPicPr>
                  <p:cNvPr id="83" name="그림 82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00967" y="4096375"/>
                    <a:ext cx="689118" cy="585218"/>
                  </a:xfrm>
                  <a:prstGeom prst="rect">
                    <a:avLst/>
                  </a:prstGeom>
                </p:spPr>
              </p:pic>
              <p:pic>
                <p:nvPicPr>
                  <p:cNvPr id="84" name="그림 83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04034" y="5030058"/>
                    <a:ext cx="689118" cy="585218"/>
                  </a:xfrm>
                  <a:prstGeom prst="rect">
                    <a:avLst/>
                  </a:prstGeom>
                </p:spPr>
              </p:pic>
              <p:pic>
                <p:nvPicPr>
                  <p:cNvPr id="85" name="그림 84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5069" b="1870"/>
                  <a:stretch/>
                </p:blipFill>
                <p:spPr>
                  <a:xfrm>
                    <a:off x="1571886" y="3189088"/>
                    <a:ext cx="791380" cy="387896"/>
                  </a:xfrm>
                  <a:prstGeom prst="rect">
                    <a:avLst/>
                  </a:prstGeom>
                </p:spPr>
              </p:pic>
              <p:pic>
                <p:nvPicPr>
                  <p:cNvPr id="86" name="그림 85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24788" y="4136761"/>
                    <a:ext cx="572204" cy="422450"/>
                  </a:xfrm>
                  <a:prstGeom prst="rect">
                    <a:avLst/>
                  </a:prstGeom>
                </p:spPr>
              </p:pic>
              <p:pic>
                <p:nvPicPr>
                  <p:cNvPr id="87" name="그림 86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23951" y="5118988"/>
                    <a:ext cx="365939" cy="453559"/>
                  </a:xfrm>
                  <a:prstGeom prst="rect">
                    <a:avLst/>
                  </a:prstGeom>
                </p:spPr>
              </p:pic>
              <p:cxnSp>
                <p:nvCxnSpPr>
                  <p:cNvPr id="88" name="꺾인 연결선 87"/>
                  <p:cNvCxnSpPr/>
                  <p:nvPr/>
                </p:nvCxnSpPr>
                <p:spPr>
                  <a:xfrm flipV="1">
                    <a:off x="2196027" y="4413653"/>
                    <a:ext cx="1498919" cy="174"/>
                  </a:xfrm>
                  <a:prstGeom prst="bentConnector3">
                    <a:avLst>
                      <a:gd name="adj1" fmla="val 50000"/>
                    </a:avLst>
                  </a:prstGeom>
                  <a:ln w="19050">
                    <a:solidFill>
                      <a:schemeClr val="bg1">
                        <a:lumMod val="50000"/>
                      </a:schemeClr>
                    </a:solidFill>
                    <a:prstDash val="sysDot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89" name="그림 88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75677" y="5162110"/>
                    <a:ext cx="365939" cy="453559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78" name="TextBox 77"/>
                <p:cNvSpPr txBox="1"/>
                <p:nvPr/>
              </p:nvSpPr>
              <p:spPr>
                <a:xfrm>
                  <a:off x="4354945" y="5216106"/>
                  <a:ext cx="792088" cy="2604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200" b="1" dirty="0">
                      <a:latin typeface="+mn-ea"/>
                      <a:ea typeface="+mn-ea"/>
                    </a:rPr>
                    <a:t>중앙 서버</a:t>
                  </a:r>
                </a:p>
              </p:txBody>
            </p:sp>
          </p:grpSp>
          <p:sp>
            <p:nvSpPr>
              <p:cNvPr id="66" name="이등변 삼각형 65"/>
              <p:cNvSpPr/>
              <p:nvPr/>
            </p:nvSpPr>
            <p:spPr>
              <a:xfrm rot="5400000">
                <a:off x="5696646" y="4977904"/>
                <a:ext cx="92883" cy="72010"/>
              </a:xfrm>
              <a:prstGeom prst="triangle">
                <a:avLst/>
              </a:prstGeom>
              <a:solidFill>
                <a:srgbClr val="2B2C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7" name="이등변 삼각형 66"/>
              <p:cNvSpPr/>
              <p:nvPr/>
            </p:nvSpPr>
            <p:spPr>
              <a:xfrm rot="5400000">
                <a:off x="5695380" y="4447549"/>
                <a:ext cx="92883" cy="72010"/>
              </a:xfrm>
              <a:prstGeom prst="triangle">
                <a:avLst/>
              </a:prstGeom>
              <a:solidFill>
                <a:srgbClr val="2B2C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pic>
            <p:nvPicPr>
              <p:cNvPr id="76" name="Shape 661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5188556" y="4690053"/>
                <a:ext cx="924947" cy="10470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8922" y="3926735"/>
              <a:ext cx="1690028" cy="1118784"/>
            </a:xfrm>
            <a:prstGeom prst="rect">
              <a:avLst/>
            </a:prstGeom>
          </p:spPr>
        </p:pic>
        <p:sp>
          <p:nvSpPr>
            <p:cNvPr id="38" name="타원 37"/>
            <p:cNvSpPr/>
            <p:nvPr/>
          </p:nvSpPr>
          <p:spPr>
            <a:xfrm>
              <a:off x="5145804" y="4288279"/>
              <a:ext cx="320628" cy="3136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39" name="직선 연결선 38"/>
            <p:cNvCxnSpPr>
              <a:stCxn id="38" idx="7"/>
              <a:endCxn id="38" idx="3"/>
            </p:cNvCxnSpPr>
            <p:nvPr/>
          </p:nvCxnSpPr>
          <p:spPr>
            <a:xfrm flipH="1">
              <a:off x="5192759" y="4334212"/>
              <a:ext cx="226718" cy="221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꺾인 연결선 39"/>
            <p:cNvCxnSpPr/>
            <p:nvPr/>
          </p:nvCxnSpPr>
          <p:spPr>
            <a:xfrm flipV="1">
              <a:off x="4754052" y="4415806"/>
              <a:ext cx="1177149" cy="17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그룹 28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30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7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33625" cy="307657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26" y="934067"/>
            <a:ext cx="1762999" cy="162196"/>
          </a:xfrm>
          <a:prstGeom prst="rect">
            <a:avLst/>
          </a:prstGeom>
        </p:spPr>
      </p:pic>
      <p:sp>
        <p:nvSpPr>
          <p:cNvPr id="68" name="부제목 2"/>
          <p:cNvSpPr txBox="1">
            <a:spLocks/>
          </p:cNvSpPr>
          <p:nvPr/>
        </p:nvSpPr>
        <p:spPr>
          <a:xfrm>
            <a:off x="5370990" y="2477098"/>
            <a:ext cx="3882292" cy="599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4200" spc="-100" dirty="0" err="1" smtClean="0">
                <a:solidFill>
                  <a:schemeClr val="bg1"/>
                </a:solidFill>
                <a:latin typeface="+mn-ea"/>
              </a:rPr>
              <a:t>상세기능</a:t>
            </a:r>
            <a:endParaRPr lang="ja-JP" altLang="en-US" sz="4200" spc="-1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5" y="3779142"/>
            <a:ext cx="2333625" cy="3076575"/>
          </a:xfrm>
          <a:prstGeom prst="rect">
            <a:avLst/>
          </a:prstGeom>
        </p:spPr>
      </p:pic>
      <p:sp>
        <p:nvSpPr>
          <p:cNvPr id="10" name="부제목 2"/>
          <p:cNvSpPr txBox="1">
            <a:spLocks/>
          </p:cNvSpPr>
          <p:nvPr/>
        </p:nvSpPr>
        <p:spPr>
          <a:xfrm>
            <a:off x="5370990" y="3370447"/>
            <a:ext cx="3172078" cy="817389"/>
          </a:xfrm>
          <a:prstGeom prst="rect">
            <a:avLst/>
          </a:prstGeom>
        </p:spPr>
        <p:txBody>
          <a:bodyPr vert="horz" lIns="7200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pc="-15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사용자 기능</a:t>
            </a:r>
            <a:endParaRPr lang="en-US" altLang="ko-KR" spc="-150" dirty="0" smtClean="0">
              <a:solidFill>
                <a:schemeClr val="bg1">
                  <a:lumMod val="50000"/>
                </a:schemeClr>
              </a:solidFill>
              <a:latin typeface="+mj-ea"/>
            </a:endParaRPr>
          </a:p>
          <a:p>
            <a:pPr algn="l"/>
            <a:r>
              <a:rPr lang="ko-KR" altLang="en-US" spc="-15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관리자 기능</a:t>
            </a:r>
            <a:endParaRPr lang="en-US" altLang="ko-KR" spc="-15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11" name="부제목 2"/>
          <p:cNvSpPr txBox="1">
            <a:spLocks/>
          </p:cNvSpPr>
          <p:nvPr/>
        </p:nvSpPr>
        <p:spPr>
          <a:xfrm>
            <a:off x="4145871" y="2477326"/>
            <a:ext cx="1188545" cy="599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4200" spc="-100" dirty="0" smtClean="0">
                <a:solidFill>
                  <a:srgbClr val="FF0000"/>
                </a:solidFill>
                <a:latin typeface="+mn-ea"/>
              </a:rPr>
              <a:t>05</a:t>
            </a:r>
            <a:endParaRPr lang="ja-JP" altLang="en-US" sz="4200" spc="-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부제목 2"/>
          <p:cNvSpPr txBox="1">
            <a:spLocks/>
          </p:cNvSpPr>
          <p:nvPr/>
        </p:nvSpPr>
        <p:spPr>
          <a:xfrm flipH="1">
            <a:off x="2699805" y="3370447"/>
            <a:ext cx="2634611" cy="817389"/>
          </a:xfrm>
          <a:prstGeom prst="rect">
            <a:avLst/>
          </a:prstGeom>
        </p:spPr>
        <p:txBody>
          <a:bodyPr vert="horz" lIns="7200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pc="-113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01</a:t>
            </a:r>
          </a:p>
          <a:p>
            <a:pPr algn="r"/>
            <a:r>
              <a:rPr lang="en-US" altLang="ko-KR" spc="-113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02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12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0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부제목 2"/>
          <p:cNvSpPr txBox="1">
            <a:spLocks/>
          </p:cNvSpPr>
          <p:nvPr/>
        </p:nvSpPr>
        <p:spPr>
          <a:xfrm>
            <a:off x="401640" y="329475"/>
            <a:ext cx="2545746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300" spc="-100" dirty="0" smtClean="0">
                <a:solidFill>
                  <a:srgbClr val="C00000"/>
                </a:solidFill>
                <a:latin typeface="+mn-ea"/>
              </a:rPr>
              <a:t>05. </a:t>
            </a:r>
            <a:r>
              <a:rPr lang="ko-KR" altLang="en-US" sz="1300" spc="-100" dirty="0" err="1" smtClean="0">
                <a:solidFill>
                  <a:srgbClr val="C00000"/>
                </a:solidFill>
                <a:latin typeface="+mn-ea"/>
              </a:rPr>
              <a:t>상세기능</a:t>
            </a:r>
            <a:r>
              <a:rPr lang="en-US" altLang="ko-KR" sz="1300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_</a:t>
            </a:r>
            <a:r>
              <a:rPr lang="ko-KR" altLang="en-US" sz="1300" spc="-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사용자기능</a:t>
            </a:r>
            <a:endParaRPr lang="ko-KR" altLang="en-US" sz="1300" spc="-1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063577" y="2533228"/>
            <a:ext cx="10064846" cy="3394919"/>
            <a:chOff x="910136" y="2412008"/>
            <a:chExt cx="10064846" cy="3394919"/>
          </a:xfrm>
        </p:grpSpPr>
        <p:grpSp>
          <p:nvGrpSpPr>
            <p:cNvPr id="29" name="그룹 28"/>
            <p:cNvGrpSpPr/>
            <p:nvPr/>
          </p:nvGrpSpPr>
          <p:grpSpPr>
            <a:xfrm>
              <a:off x="910136" y="2412008"/>
              <a:ext cx="3738203" cy="3394919"/>
              <a:chOff x="7891329" y="1681574"/>
              <a:chExt cx="2089478" cy="3394919"/>
            </a:xfrm>
          </p:grpSpPr>
          <p:sp>
            <p:nvSpPr>
              <p:cNvPr id="30" name="직사각형 29"/>
              <p:cNvSpPr/>
              <p:nvPr/>
            </p:nvSpPr>
            <p:spPr>
              <a:xfrm>
                <a:off x="7898819" y="1681574"/>
                <a:ext cx="2074499" cy="439119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2C6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직사각형 30"/>
              <p:cNvSpPr/>
              <p:nvPr/>
            </p:nvSpPr>
            <p:spPr>
              <a:xfrm>
                <a:off x="7898819" y="2117630"/>
                <a:ext cx="2074499" cy="2958863"/>
              </a:xfrm>
              <a:prstGeom prst="rect">
                <a:avLst/>
              </a:prstGeom>
              <a:noFill/>
              <a:ln w="12700">
                <a:solidFill>
                  <a:srgbClr val="C2C6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2" name="부제목 2"/>
              <p:cNvSpPr txBox="1">
                <a:spLocks/>
              </p:cNvSpPr>
              <p:nvPr/>
            </p:nvSpPr>
            <p:spPr>
              <a:xfrm>
                <a:off x="7891329" y="1772046"/>
                <a:ext cx="2089478" cy="2467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sz="1400" b="1" spc="-38" dirty="0" smtClean="0">
                    <a:solidFill>
                      <a:schemeClr val="bg1"/>
                    </a:solidFill>
                    <a:latin typeface="맑은 고딕" panose="020B0503020000020004" pitchFamily="50" charset="-127"/>
                  </a:rPr>
                  <a:t>프로그램</a:t>
                </a:r>
                <a:r>
                  <a:rPr lang="en-US" altLang="ko-KR" sz="1400" b="1" spc="-38" dirty="0" smtClean="0">
                    <a:solidFill>
                      <a:schemeClr val="bg1"/>
                    </a:solidFill>
                    <a:latin typeface="맑은 고딕" panose="020B0503020000020004" pitchFamily="50" charset="-127"/>
                  </a:rPr>
                  <a:t>/</a:t>
                </a:r>
                <a:r>
                  <a:rPr lang="ko-KR" altLang="en-US" sz="1400" b="1" spc="-38" dirty="0" err="1" smtClean="0">
                    <a:solidFill>
                      <a:schemeClr val="bg1"/>
                    </a:solidFill>
                    <a:latin typeface="맑은 고딕" panose="020B0503020000020004" pitchFamily="50" charset="-127"/>
                  </a:rPr>
                  <a:t>확장자</a:t>
                </a:r>
                <a:r>
                  <a:rPr lang="ko-KR" altLang="en-US" sz="1400" b="1" spc="-38" dirty="0" smtClean="0">
                    <a:solidFill>
                      <a:schemeClr val="bg1"/>
                    </a:solidFill>
                    <a:latin typeface="맑은 고딕" panose="020B0503020000020004" pitchFamily="50" charset="-127"/>
                  </a:rPr>
                  <a:t> 등록</a:t>
                </a:r>
                <a:endParaRPr lang="ko-KR" altLang="en-US" sz="1400" b="1" spc="-38" dirty="0">
                  <a:solidFill>
                    <a:schemeClr val="bg1"/>
                  </a:solidFill>
                  <a:latin typeface="맑은 고딕" panose="020B0503020000020004" pitchFamily="50" charset="-127"/>
                </a:endParaRPr>
              </a:p>
            </p:txBody>
          </p:sp>
        </p:grpSp>
        <p:grpSp>
          <p:nvGrpSpPr>
            <p:cNvPr id="34" name="그룹 33"/>
            <p:cNvGrpSpPr/>
            <p:nvPr/>
          </p:nvGrpSpPr>
          <p:grpSpPr>
            <a:xfrm>
              <a:off x="7236779" y="2412008"/>
              <a:ext cx="3738203" cy="3394919"/>
              <a:chOff x="7891329" y="1681574"/>
              <a:chExt cx="2089478" cy="3394919"/>
            </a:xfrm>
          </p:grpSpPr>
          <p:sp>
            <p:nvSpPr>
              <p:cNvPr id="42" name="직사각형 41"/>
              <p:cNvSpPr/>
              <p:nvPr/>
            </p:nvSpPr>
            <p:spPr>
              <a:xfrm>
                <a:off x="7898819" y="1681574"/>
                <a:ext cx="2074499" cy="43911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C2C6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7898819" y="2117630"/>
                <a:ext cx="2074499" cy="2958863"/>
              </a:xfrm>
              <a:prstGeom prst="rect">
                <a:avLst/>
              </a:prstGeom>
              <a:noFill/>
              <a:ln w="12700">
                <a:solidFill>
                  <a:srgbClr val="C2C6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4" name="부제목 2"/>
              <p:cNvSpPr txBox="1">
                <a:spLocks/>
              </p:cNvSpPr>
              <p:nvPr/>
            </p:nvSpPr>
            <p:spPr>
              <a:xfrm>
                <a:off x="7891329" y="1777743"/>
                <a:ext cx="2089478" cy="2467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sz="1400" b="1" spc="-38" dirty="0">
                    <a:solidFill>
                      <a:schemeClr val="bg1"/>
                    </a:solidFill>
                    <a:latin typeface="맑은 고딕" panose="020B0503020000020004" pitchFamily="50" charset="-127"/>
                  </a:rPr>
                  <a:t>정책 위반 파일 강제 </a:t>
                </a:r>
                <a:r>
                  <a:rPr lang="ko-KR" altLang="en-US" sz="1400" b="1" spc="-38" dirty="0" smtClean="0">
                    <a:solidFill>
                      <a:schemeClr val="bg1"/>
                    </a:solidFill>
                    <a:latin typeface="맑은 고딕" panose="020B0503020000020004" pitchFamily="50" charset="-127"/>
                  </a:rPr>
                  <a:t>이관</a:t>
                </a:r>
                <a:endParaRPr lang="ko-KR" altLang="en-US" sz="1400" b="1" spc="-38" dirty="0">
                  <a:solidFill>
                    <a:schemeClr val="bg1"/>
                  </a:solidFill>
                  <a:latin typeface="맑은 고딕" panose="020B0503020000020004" pitchFamily="50" charset="-127"/>
                </a:endParaRPr>
              </a:p>
            </p:txBody>
          </p:sp>
        </p:grpSp>
        <p:grpSp>
          <p:nvGrpSpPr>
            <p:cNvPr id="45" name="그룹 44"/>
            <p:cNvGrpSpPr/>
            <p:nvPr/>
          </p:nvGrpSpPr>
          <p:grpSpPr>
            <a:xfrm>
              <a:off x="7583493" y="3053323"/>
              <a:ext cx="3044774" cy="2551408"/>
              <a:chOff x="4482491" y="2302443"/>
              <a:chExt cx="3405360" cy="2853556"/>
            </a:xfrm>
          </p:grpSpPr>
          <p:pic>
            <p:nvPicPr>
              <p:cNvPr id="46" name="그림 4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48" t="28216" r="36120" b="28692"/>
              <a:stretch/>
            </p:blipFill>
            <p:spPr>
              <a:xfrm>
                <a:off x="4482491" y="2302443"/>
                <a:ext cx="3405360" cy="2853556"/>
              </a:xfrm>
              <a:prstGeom prst="rect">
                <a:avLst/>
              </a:prstGeom>
            </p:spPr>
          </p:pic>
          <p:pic>
            <p:nvPicPr>
              <p:cNvPr id="47" name="그림 4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19329" y="2337599"/>
                <a:ext cx="184208" cy="208531"/>
              </a:xfrm>
              <a:prstGeom prst="rect">
                <a:avLst/>
              </a:prstGeom>
            </p:spPr>
          </p:pic>
        </p:grpSp>
        <p:pic>
          <p:nvPicPr>
            <p:cNvPr id="4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07" t="75766" r="33737"/>
            <a:stretch/>
          </p:blipFill>
          <p:spPr bwMode="auto">
            <a:xfrm>
              <a:off x="1304495" y="4209549"/>
              <a:ext cx="2949483" cy="1044884"/>
            </a:xfrm>
            <a:prstGeom prst="rect">
              <a:avLst/>
            </a:prstGeom>
            <a:noFill/>
            <a:ln w="222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오른쪽 화살표 1"/>
            <p:cNvSpPr/>
            <p:nvPr/>
          </p:nvSpPr>
          <p:spPr>
            <a:xfrm>
              <a:off x="4908311" y="3316407"/>
              <a:ext cx="2125888" cy="1571348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5015900" y="3865830"/>
              <a:ext cx="15256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b="1" spc="-38" dirty="0">
                  <a:solidFill>
                    <a:schemeClr val="bg1"/>
                  </a:solidFill>
                  <a:latin typeface="맑은 고딕" panose="020B0503020000020004" pitchFamily="50" charset="-127"/>
                </a:rPr>
                <a:t>제품 설치 </a:t>
              </a:r>
              <a:r>
                <a:rPr lang="ko-KR" altLang="en-US" sz="1200" b="1" spc="-38" dirty="0" smtClean="0">
                  <a:solidFill>
                    <a:schemeClr val="bg1"/>
                  </a:solidFill>
                  <a:latin typeface="맑은 고딕" panose="020B0503020000020004" pitchFamily="50" charset="-127"/>
                </a:rPr>
                <a:t>시점부터</a:t>
              </a:r>
              <a:endParaRPr lang="en-US" altLang="ko-KR" sz="1200" b="1" spc="-38" dirty="0" smtClean="0">
                <a:solidFill>
                  <a:schemeClr val="bg1"/>
                </a:solidFill>
                <a:latin typeface="맑은 고딕" panose="020B0503020000020004" pitchFamily="50" charset="-127"/>
              </a:endParaRPr>
            </a:p>
            <a:p>
              <a:pPr algn="ctr"/>
              <a:r>
                <a:rPr lang="ko-KR" altLang="en-US" sz="1200" b="1" spc="-38" dirty="0" smtClean="0">
                  <a:solidFill>
                    <a:schemeClr val="bg1"/>
                  </a:solidFill>
                  <a:latin typeface="맑은 고딕" panose="020B0503020000020004" pitchFamily="50" charset="-127"/>
                </a:rPr>
                <a:t>정책 </a:t>
              </a:r>
              <a:r>
                <a:rPr lang="ko-KR" altLang="en-US" sz="1200" b="1" spc="-38" dirty="0">
                  <a:solidFill>
                    <a:schemeClr val="bg1"/>
                  </a:solidFill>
                  <a:latin typeface="맑은 고딕" panose="020B0503020000020004" pitchFamily="50" charset="-127"/>
                </a:rPr>
                <a:t>위반 파일 확인</a:t>
              </a: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1139511" y="3271208"/>
              <a:ext cx="32794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b="1" spc="-38" dirty="0">
                  <a:latin typeface="맑은 고딕" panose="020B0503020000020004" pitchFamily="50" charset="-127"/>
                </a:rPr>
                <a:t>보안 대상 프로그램</a:t>
              </a:r>
              <a:r>
                <a:rPr lang="en-US" altLang="ko-KR" sz="1200" b="1" spc="-38" dirty="0">
                  <a:latin typeface="맑은 고딕" panose="020B0503020000020004" pitchFamily="50" charset="-127"/>
                </a:rPr>
                <a:t>/ </a:t>
              </a:r>
              <a:r>
                <a:rPr lang="ko-KR" altLang="en-US" sz="1200" b="1" spc="-38" dirty="0" err="1">
                  <a:latin typeface="맑은 고딕" panose="020B0503020000020004" pitchFamily="50" charset="-127"/>
                </a:rPr>
                <a:t>확장자</a:t>
              </a:r>
              <a:r>
                <a:rPr lang="ko-KR" altLang="en-US" sz="1200" b="1" spc="-38" dirty="0">
                  <a:latin typeface="맑은 고딕" panose="020B0503020000020004" pitchFamily="50" charset="-127"/>
                </a:rPr>
                <a:t> </a:t>
              </a:r>
              <a:r>
                <a:rPr lang="ko-KR" altLang="en-US" sz="1200" b="1" spc="-38" dirty="0" smtClean="0">
                  <a:latin typeface="맑은 고딕" panose="020B0503020000020004" pitchFamily="50" charset="-127"/>
                </a:rPr>
                <a:t>적용을</a:t>
              </a:r>
              <a:endParaRPr lang="en-US" altLang="ko-KR" sz="1200" b="1" spc="-38" dirty="0" smtClean="0">
                <a:latin typeface="맑은 고딕" panose="020B0503020000020004" pitchFamily="50" charset="-127"/>
              </a:endParaRPr>
            </a:p>
            <a:p>
              <a:pPr algn="ctr"/>
              <a:r>
                <a:rPr lang="ko-KR" altLang="en-US" sz="1200" b="1" spc="-38" dirty="0" smtClean="0">
                  <a:latin typeface="맑은 고딕" panose="020B0503020000020004" pitchFamily="50" charset="-127"/>
                </a:rPr>
                <a:t>등록하여</a:t>
              </a:r>
              <a:r>
                <a:rPr lang="en-US" altLang="ko-KR" sz="1200" b="1" spc="-38" dirty="0" smtClean="0">
                  <a:latin typeface="맑은 고딕" panose="020B0503020000020004" pitchFamily="50" charset="-127"/>
                </a:rPr>
                <a:t> </a:t>
              </a:r>
              <a:r>
                <a:rPr lang="ko-KR" altLang="en-US" sz="1200" b="1" spc="-38" dirty="0">
                  <a:latin typeface="맑은 고딕" panose="020B0503020000020004" pitchFamily="50" charset="-127"/>
                </a:rPr>
                <a:t>보안을 적용 할 수 있습니다</a:t>
              </a:r>
              <a:r>
                <a:rPr lang="en-US" altLang="ko-KR" sz="1200" b="1" spc="-38" dirty="0">
                  <a:latin typeface="맑은 고딕" panose="020B0503020000020004" pitchFamily="50" charset="-127"/>
                </a:rPr>
                <a:t>.</a:t>
              </a:r>
            </a:p>
          </p:txBody>
        </p:sp>
      </p:grpSp>
      <p:sp>
        <p:nvSpPr>
          <p:cNvPr id="52" name="부제목 2"/>
          <p:cNvSpPr txBox="1">
            <a:spLocks/>
          </p:cNvSpPr>
          <p:nvPr/>
        </p:nvSpPr>
        <p:spPr>
          <a:xfrm>
            <a:off x="395511" y="1311417"/>
            <a:ext cx="6671114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000" spc="-56" dirty="0" smtClean="0">
                <a:solidFill>
                  <a:srgbClr val="191D20"/>
                </a:solidFill>
                <a:latin typeface="맑은 고딕" panose="020B0503020000020004" pitchFamily="50" charset="-127"/>
              </a:rPr>
              <a:t>보안 </a:t>
            </a:r>
            <a:r>
              <a:rPr lang="ko-KR" altLang="en-US" sz="2000" spc="-56" dirty="0">
                <a:solidFill>
                  <a:srgbClr val="191D20"/>
                </a:solidFill>
                <a:latin typeface="맑은 고딕" panose="020B0503020000020004" pitchFamily="50" charset="-127"/>
              </a:rPr>
              <a:t>정책 적용</a:t>
            </a:r>
            <a:endParaRPr lang="en-US" altLang="ko-KR" sz="2000" spc="-56" dirty="0">
              <a:solidFill>
                <a:srgbClr val="191D2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53" name="부제목 2"/>
          <p:cNvSpPr txBox="1">
            <a:spLocks/>
          </p:cNvSpPr>
          <p:nvPr/>
        </p:nvSpPr>
        <p:spPr>
          <a:xfrm>
            <a:off x="414561" y="1826010"/>
            <a:ext cx="9204040" cy="279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2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보안 대상 프로그램 </a:t>
            </a:r>
            <a:r>
              <a:rPr lang="en-US" altLang="ko-KR" sz="12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/ </a:t>
            </a:r>
            <a:r>
              <a:rPr lang="ko-KR" altLang="en-US" sz="1200" spc="-56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확장자에</a:t>
            </a:r>
            <a:r>
              <a:rPr lang="ko-KR" altLang="en-US" sz="12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 대해 제품 설치 시점부터 보안 정책 적용 가능</a:t>
            </a:r>
            <a:endParaRPr lang="ja-JP" altLang="en-US" sz="1200" spc="-56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400000000000000" pitchFamily="34" charset="-127"/>
            </a:endParaRPr>
          </a:p>
        </p:txBody>
      </p:sp>
      <p:sp>
        <p:nvSpPr>
          <p:cNvPr id="54" name="부제목 2"/>
          <p:cNvSpPr txBox="1">
            <a:spLocks/>
          </p:cNvSpPr>
          <p:nvPr/>
        </p:nvSpPr>
        <p:spPr>
          <a:xfrm>
            <a:off x="366937" y="660362"/>
            <a:ext cx="5857875" cy="71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3500" b="1" spc="-350" dirty="0" smtClean="0">
                <a:solidFill>
                  <a:srgbClr val="111111"/>
                </a:solidFill>
                <a:latin typeface="+mn-ea"/>
              </a:rPr>
              <a:t>보안</a:t>
            </a:r>
          </a:p>
        </p:txBody>
      </p:sp>
      <p:grpSp>
        <p:nvGrpSpPr>
          <p:cNvPr id="22" name="그룹 21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23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8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437151" y="2500213"/>
            <a:ext cx="11130453" cy="3394919"/>
            <a:chOff x="437151" y="2209812"/>
            <a:chExt cx="11130453" cy="3394919"/>
          </a:xfrm>
        </p:grpSpPr>
        <p:grpSp>
          <p:nvGrpSpPr>
            <p:cNvPr id="91" name="그룹 90"/>
            <p:cNvGrpSpPr/>
            <p:nvPr/>
          </p:nvGrpSpPr>
          <p:grpSpPr>
            <a:xfrm>
              <a:off x="437151" y="2209812"/>
              <a:ext cx="3613849" cy="3394919"/>
              <a:chOff x="7891329" y="1681574"/>
              <a:chExt cx="2089478" cy="3394919"/>
            </a:xfrm>
          </p:grpSpPr>
          <p:sp>
            <p:nvSpPr>
              <p:cNvPr id="103" name="직사각형 102"/>
              <p:cNvSpPr/>
              <p:nvPr/>
            </p:nvSpPr>
            <p:spPr>
              <a:xfrm>
                <a:off x="7898819" y="1681574"/>
                <a:ext cx="2074499" cy="43911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C2C6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4" name="직사각형 103"/>
              <p:cNvSpPr/>
              <p:nvPr/>
            </p:nvSpPr>
            <p:spPr>
              <a:xfrm>
                <a:off x="7898819" y="2117630"/>
                <a:ext cx="2074499" cy="2958863"/>
              </a:xfrm>
              <a:prstGeom prst="rect">
                <a:avLst/>
              </a:prstGeom>
              <a:noFill/>
              <a:ln w="12700">
                <a:solidFill>
                  <a:srgbClr val="C2C6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5" name="부제목 2"/>
              <p:cNvSpPr txBox="1">
                <a:spLocks/>
              </p:cNvSpPr>
              <p:nvPr/>
            </p:nvSpPr>
            <p:spPr>
              <a:xfrm>
                <a:off x="7891329" y="1772046"/>
                <a:ext cx="2089478" cy="2467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sz="1400" b="1" spc="-28" dirty="0">
                    <a:solidFill>
                      <a:schemeClr val="bg1"/>
                    </a:solidFill>
                    <a:latin typeface="맑은 고딕" panose="020B0503020000020004" pitchFamily="50" charset="-127"/>
                  </a:rPr>
                  <a:t>안전한 파일시스템</a:t>
                </a:r>
                <a:endParaRPr lang="ja-JP" altLang="en-US" sz="1400" b="1" spc="-28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300000000000000" pitchFamily="34" charset="-127"/>
                </a:endParaRPr>
              </a:p>
            </p:txBody>
          </p:sp>
        </p:grpSp>
        <p:grpSp>
          <p:nvGrpSpPr>
            <p:cNvPr id="92" name="그룹 91"/>
            <p:cNvGrpSpPr/>
            <p:nvPr/>
          </p:nvGrpSpPr>
          <p:grpSpPr>
            <a:xfrm>
              <a:off x="4188754" y="2209812"/>
              <a:ext cx="3613849" cy="3394919"/>
              <a:chOff x="7891329" y="1681574"/>
              <a:chExt cx="2089478" cy="3394919"/>
            </a:xfrm>
          </p:grpSpPr>
          <p:sp>
            <p:nvSpPr>
              <p:cNvPr id="100" name="직사각형 99"/>
              <p:cNvSpPr/>
              <p:nvPr/>
            </p:nvSpPr>
            <p:spPr>
              <a:xfrm>
                <a:off x="7898819" y="1681574"/>
                <a:ext cx="2074499" cy="43911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C2C6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1" name="직사각형 100"/>
              <p:cNvSpPr/>
              <p:nvPr/>
            </p:nvSpPr>
            <p:spPr>
              <a:xfrm>
                <a:off x="7898819" y="2117630"/>
                <a:ext cx="2074499" cy="2958863"/>
              </a:xfrm>
              <a:prstGeom prst="rect">
                <a:avLst/>
              </a:prstGeom>
              <a:noFill/>
              <a:ln w="12700">
                <a:solidFill>
                  <a:srgbClr val="C2C6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2" name="부제목 2"/>
              <p:cNvSpPr txBox="1">
                <a:spLocks/>
              </p:cNvSpPr>
              <p:nvPr/>
            </p:nvSpPr>
            <p:spPr>
              <a:xfrm>
                <a:off x="7891329" y="1777743"/>
                <a:ext cx="2089478" cy="2467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sz="1300" b="1" spc="-28" dirty="0">
                    <a:solidFill>
                      <a:schemeClr val="bg1"/>
                    </a:solidFill>
                    <a:latin typeface="맑은 고딕" panose="020B0503020000020004" pitchFamily="50" charset="-127"/>
                  </a:rPr>
                  <a:t>윈도우탐색기 인터페이스</a:t>
                </a:r>
                <a:endParaRPr lang="en-US" altLang="zh-TW" sz="1300" b="1" spc="-28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97" name="직사각형 96"/>
            <p:cNvSpPr/>
            <p:nvPr/>
          </p:nvSpPr>
          <p:spPr>
            <a:xfrm>
              <a:off x="696001" y="3767056"/>
              <a:ext cx="317035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ko-KR" altLang="en-US" sz="900" b="1" spc="-56" dirty="0" err="1">
                  <a:solidFill>
                    <a:srgbClr val="F9232B"/>
                  </a:solidFill>
                  <a:latin typeface="맑은 고딕" panose="020B0503020000020004" pitchFamily="50" charset="-127"/>
                </a:rPr>
                <a:t>시큐어디스크</a:t>
              </a:r>
              <a:r>
                <a:rPr lang="ko-KR" altLang="en-US" sz="900" b="1" spc="-56" dirty="0">
                  <a:solidFill>
                    <a:srgbClr val="F9232B"/>
                  </a:solidFill>
                  <a:latin typeface="맑은 고딕" panose="020B0503020000020004" pitchFamily="50" charset="-127"/>
                </a:rPr>
                <a:t> </a:t>
              </a:r>
              <a:r>
                <a:rPr lang="ko-KR" altLang="en-US" sz="900" b="1" spc="-56" dirty="0" smtClean="0">
                  <a:solidFill>
                    <a:srgbClr val="F9232B"/>
                  </a:solidFill>
                  <a:latin typeface="맑은 고딕" panose="020B0503020000020004" pitchFamily="50" charset="-127"/>
                </a:rPr>
                <a:t>윈도우탐색기</a:t>
              </a:r>
              <a:endParaRPr lang="en-US" altLang="ko-KR" sz="900" b="1" spc="-56" dirty="0">
                <a:solidFill>
                  <a:srgbClr val="F9232B"/>
                </a:solidFill>
                <a:latin typeface="맑은 고딕" panose="020B0503020000020004" pitchFamily="50" charset="-127"/>
              </a:endParaRPr>
            </a:p>
            <a:p>
              <a:r>
                <a:rPr lang="ko-KR" altLang="en-US" sz="900" spc="-56" dirty="0">
                  <a:solidFill>
                    <a:srgbClr val="444444"/>
                  </a:solidFill>
                  <a:latin typeface="맑은 고딕" panose="020B0503020000020004" pitchFamily="50" charset="-127"/>
                </a:rPr>
                <a:t>자체 개발 프로토콜</a:t>
              </a:r>
              <a:r>
                <a:rPr lang="en-US" altLang="ko-KR" sz="900" spc="-56" dirty="0">
                  <a:solidFill>
                    <a:srgbClr val="444444"/>
                  </a:solidFill>
                  <a:latin typeface="맑은 고딕" panose="020B0503020000020004" pitchFamily="50" charset="-127"/>
                </a:rPr>
                <a:t>(WID) </a:t>
              </a:r>
              <a:r>
                <a:rPr lang="ko-KR" altLang="en-US" sz="900" spc="-56" dirty="0">
                  <a:solidFill>
                    <a:srgbClr val="444444"/>
                  </a:solidFill>
                  <a:latin typeface="맑은 고딕" panose="020B0503020000020004" pitchFamily="50" charset="-127"/>
                </a:rPr>
                <a:t>드라이브 연결</a:t>
              </a:r>
              <a:endParaRPr lang="en-US" altLang="ko-KR" sz="900" spc="-56" dirty="0">
                <a:solidFill>
                  <a:srgbClr val="444444"/>
                </a:solidFill>
                <a:latin typeface="맑은 고딕" panose="020B0503020000020004" pitchFamily="50" charset="-127"/>
              </a:endParaRPr>
            </a:p>
            <a:p>
              <a:r>
                <a:rPr lang="en-US" altLang="ja-JP" sz="900" spc="-56" dirty="0">
                  <a:solidFill>
                    <a:srgbClr val="444444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- EST Windows Network </a:t>
              </a:r>
              <a:r>
                <a:rPr lang="ko-KR" altLang="en-US" sz="900" spc="-56" dirty="0">
                  <a:solidFill>
                    <a:srgbClr val="444444"/>
                  </a:solidFill>
                  <a:latin typeface="맑은 고딕" panose="020B0503020000020004" pitchFamily="50" charset="-127"/>
                </a:rPr>
                <a:t>표시</a:t>
              </a:r>
              <a:endParaRPr lang="en-US" altLang="ja-JP" sz="900" spc="-56" dirty="0">
                <a:solidFill>
                  <a:srgbClr val="444444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200000"/>
                </a:lnSpc>
              </a:pPr>
              <a:r>
                <a:rPr lang="ko-KR" altLang="en-US" sz="900" b="1" spc="-56" dirty="0" smtClean="0">
                  <a:solidFill>
                    <a:srgbClr val="444444"/>
                  </a:solidFill>
                  <a:latin typeface="맑은 고딕" panose="020B0503020000020004" pitchFamily="50" charset="-127"/>
                </a:rPr>
                <a:t>타사 </a:t>
              </a:r>
              <a:r>
                <a:rPr lang="ko-KR" altLang="en-US" sz="900" b="1" spc="-56" dirty="0">
                  <a:solidFill>
                    <a:srgbClr val="444444"/>
                  </a:solidFill>
                  <a:latin typeface="맑은 고딕" panose="020B0503020000020004" pitchFamily="50" charset="-127"/>
                </a:rPr>
                <a:t>윈도우탐색기</a:t>
              </a:r>
              <a:endParaRPr lang="en-US" altLang="ko-KR" sz="900" b="1" spc="-56" dirty="0">
                <a:solidFill>
                  <a:srgbClr val="444444"/>
                </a:solidFill>
                <a:latin typeface="맑은 고딕" panose="020B0503020000020004" pitchFamily="50" charset="-127"/>
              </a:endParaRPr>
            </a:p>
            <a:p>
              <a:r>
                <a:rPr lang="ko-KR" altLang="en-US" sz="900" spc="-56" dirty="0" err="1">
                  <a:solidFill>
                    <a:srgbClr val="444444"/>
                  </a:solidFill>
                  <a:latin typeface="맑은 고딕" panose="020B0503020000020004" pitchFamily="50" charset="-127"/>
                </a:rPr>
                <a:t>공개형</a:t>
              </a:r>
              <a:r>
                <a:rPr lang="ko-KR" altLang="en-US" sz="900" spc="-56" dirty="0">
                  <a:solidFill>
                    <a:srgbClr val="444444"/>
                  </a:solidFill>
                  <a:latin typeface="맑은 고딕" panose="020B0503020000020004" pitchFamily="50" charset="-127"/>
                </a:rPr>
                <a:t> 파일시스템 </a:t>
              </a:r>
              <a:r>
                <a:rPr lang="en-US" altLang="ko-KR" sz="900" spc="-56" dirty="0">
                  <a:solidFill>
                    <a:srgbClr val="444444"/>
                  </a:solidFill>
                  <a:latin typeface="맑은 고딕" panose="020B0503020000020004" pitchFamily="50" charset="-127"/>
                </a:rPr>
                <a:t>SAMBA </a:t>
              </a:r>
              <a:r>
                <a:rPr lang="ko-KR" altLang="en-US" sz="900" spc="-56" dirty="0">
                  <a:solidFill>
                    <a:srgbClr val="444444"/>
                  </a:solidFill>
                  <a:latin typeface="맑은 고딕" panose="020B0503020000020004" pitchFamily="50" charset="-127"/>
                </a:rPr>
                <a:t>드라이브 연결</a:t>
              </a:r>
              <a:endParaRPr lang="en-US" altLang="ko-KR" sz="900" spc="-56" dirty="0">
                <a:solidFill>
                  <a:srgbClr val="444444"/>
                </a:solidFill>
                <a:latin typeface="맑은 고딕" panose="020B0503020000020004" pitchFamily="50" charset="-127"/>
              </a:endParaRPr>
            </a:p>
            <a:p>
              <a:r>
                <a:rPr lang="en-US" altLang="ja-JP" sz="900" spc="-56" dirty="0">
                  <a:solidFill>
                    <a:srgbClr val="444444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- </a:t>
              </a:r>
              <a:r>
                <a:rPr lang="en-US" altLang="ja-JP" sz="900" spc="-56" dirty="0" err="1">
                  <a:solidFill>
                    <a:srgbClr val="444444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Miicrosoft</a:t>
              </a:r>
              <a:r>
                <a:rPr lang="en-US" altLang="ja-JP" sz="900" spc="-56" dirty="0">
                  <a:solidFill>
                    <a:srgbClr val="444444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Windows Network </a:t>
              </a:r>
              <a:r>
                <a:rPr lang="ko-KR" altLang="en-US" sz="900" spc="-56" dirty="0">
                  <a:solidFill>
                    <a:srgbClr val="444444"/>
                  </a:solidFill>
                  <a:latin typeface="맑은 고딕" panose="020B0503020000020004" pitchFamily="50" charset="-127"/>
                </a:rPr>
                <a:t>표시</a:t>
              </a:r>
              <a:endParaRPr lang="en-US" altLang="ja-JP" sz="900" spc="-56" dirty="0">
                <a:solidFill>
                  <a:srgbClr val="444444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106" name="그룹 105"/>
            <p:cNvGrpSpPr/>
            <p:nvPr/>
          </p:nvGrpSpPr>
          <p:grpSpPr>
            <a:xfrm>
              <a:off x="7953755" y="2209812"/>
              <a:ext cx="3613849" cy="3394919"/>
              <a:chOff x="7891329" y="1681574"/>
              <a:chExt cx="2089478" cy="3394919"/>
            </a:xfrm>
          </p:grpSpPr>
          <p:sp>
            <p:nvSpPr>
              <p:cNvPr id="107" name="직사각형 106"/>
              <p:cNvSpPr/>
              <p:nvPr/>
            </p:nvSpPr>
            <p:spPr>
              <a:xfrm>
                <a:off x="7898819" y="1681574"/>
                <a:ext cx="2074499" cy="43911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C2C6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8" name="직사각형 107"/>
              <p:cNvSpPr/>
              <p:nvPr/>
            </p:nvSpPr>
            <p:spPr>
              <a:xfrm>
                <a:off x="7898819" y="2117630"/>
                <a:ext cx="2074499" cy="2958863"/>
              </a:xfrm>
              <a:prstGeom prst="rect">
                <a:avLst/>
              </a:prstGeom>
              <a:noFill/>
              <a:ln w="12700">
                <a:solidFill>
                  <a:srgbClr val="C2C6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9" name="부제목 2"/>
              <p:cNvSpPr txBox="1">
                <a:spLocks/>
              </p:cNvSpPr>
              <p:nvPr/>
            </p:nvSpPr>
            <p:spPr>
              <a:xfrm>
                <a:off x="7891329" y="1777743"/>
                <a:ext cx="2089478" cy="2467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sz="1400" b="1" spc="-28" dirty="0">
                    <a:solidFill>
                      <a:schemeClr val="bg1"/>
                    </a:solidFill>
                    <a:latin typeface="맑은 고딕" panose="020B0503020000020004" pitchFamily="50" charset="-127"/>
                  </a:rPr>
                  <a:t>타사 자체 개발 인터페이스</a:t>
                </a:r>
                <a:endParaRPr lang="ja-JP" altLang="en-US" sz="1400" b="1" spc="-28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300000000000000" pitchFamily="34" charset="-127"/>
                </a:endParaRPr>
              </a:p>
            </p:txBody>
          </p:sp>
        </p:grpSp>
        <p:pic>
          <p:nvPicPr>
            <p:cNvPr id="119" name="그림 1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574" y="2971328"/>
              <a:ext cx="2912207" cy="1740431"/>
            </a:xfrm>
            <a:prstGeom prst="rect">
              <a:avLst/>
            </a:prstGeom>
          </p:spPr>
        </p:pic>
        <p:pic>
          <p:nvPicPr>
            <p:cNvPr id="120" name="그림 1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45015" y="3761617"/>
              <a:ext cx="1544633" cy="1843113"/>
            </a:xfrm>
            <a:prstGeom prst="rect">
              <a:avLst/>
            </a:prstGeom>
          </p:spPr>
        </p:pic>
        <p:pic>
          <p:nvPicPr>
            <p:cNvPr id="121" name="그림 1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7826" y="2975198"/>
              <a:ext cx="2218357" cy="1644123"/>
            </a:xfrm>
            <a:prstGeom prst="rect">
              <a:avLst/>
            </a:prstGeom>
          </p:spPr>
        </p:pic>
        <p:pic>
          <p:nvPicPr>
            <p:cNvPr id="122" name="그림 1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36419" y="3851162"/>
              <a:ext cx="1731183" cy="1753569"/>
            </a:xfrm>
            <a:prstGeom prst="rect">
              <a:avLst/>
            </a:prstGeom>
          </p:spPr>
        </p:pic>
        <p:sp>
          <p:nvSpPr>
            <p:cNvPr id="6" name="직사각형 5"/>
            <p:cNvSpPr/>
            <p:nvPr/>
          </p:nvSpPr>
          <p:spPr>
            <a:xfrm>
              <a:off x="696001" y="5114441"/>
              <a:ext cx="338473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800" spc="-56" dirty="0">
                  <a:solidFill>
                    <a:schemeClr val="bg1">
                      <a:lumMod val="50000"/>
                    </a:schemeClr>
                  </a:solidFill>
                  <a:latin typeface="맑은 고딕" panose="020B0503020000020004" pitchFamily="50" charset="-127"/>
                </a:rPr>
                <a:t>* </a:t>
              </a:r>
              <a:r>
                <a:rPr lang="ko-KR" altLang="en-US" sz="800" spc="-56" dirty="0" err="1">
                  <a:solidFill>
                    <a:schemeClr val="bg1">
                      <a:lumMod val="50000"/>
                    </a:schemeClr>
                  </a:solidFill>
                  <a:latin typeface="맑은 고딕" panose="020B0503020000020004" pitchFamily="50" charset="-127"/>
                </a:rPr>
                <a:t>랜섬웨어</a:t>
              </a:r>
              <a:r>
                <a:rPr lang="ko-KR" altLang="en-US" sz="800" spc="-56" dirty="0">
                  <a:solidFill>
                    <a:schemeClr val="bg1">
                      <a:lumMod val="50000"/>
                    </a:schemeClr>
                  </a:solidFill>
                  <a:latin typeface="맑은 고딕" panose="020B0503020000020004" pitchFamily="50" charset="-127"/>
                </a:rPr>
                <a:t> </a:t>
              </a:r>
              <a:r>
                <a:rPr lang="ko-KR" altLang="en-US" sz="800" spc="-56" dirty="0" err="1">
                  <a:solidFill>
                    <a:schemeClr val="bg1">
                      <a:lumMod val="50000"/>
                    </a:schemeClr>
                  </a:solidFill>
                  <a:latin typeface="맑은 고딕" panose="020B0503020000020004" pitchFamily="50" charset="-127"/>
                </a:rPr>
                <a:t>워너크라이</a:t>
              </a:r>
              <a:r>
                <a:rPr lang="en-US" altLang="ko-KR" sz="800" spc="-56" dirty="0">
                  <a:solidFill>
                    <a:schemeClr val="bg1">
                      <a:lumMod val="50000"/>
                    </a:schemeClr>
                  </a:solidFill>
                  <a:latin typeface="맑은 고딕" panose="020B0503020000020004" pitchFamily="50" charset="-127"/>
                </a:rPr>
                <a:t>(</a:t>
              </a:r>
              <a:r>
                <a:rPr lang="en-US" altLang="ko-KR" sz="800" spc="-56" dirty="0" err="1">
                  <a:solidFill>
                    <a:schemeClr val="bg1">
                      <a:lumMod val="50000"/>
                    </a:schemeClr>
                  </a:solidFill>
                  <a:latin typeface="맑은 고딕" panose="020B0503020000020004" pitchFamily="50" charset="-127"/>
                </a:rPr>
                <a:t>WannaCry</a:t>
              </a:r>
              <a:r>
                <a:rPr lang="en-US" altLang="ko-KR" sz="800" spc="-56" dirty="0">
                  <a:solidFill>
                    <a:schemeClr val="bg1">
                      <a:lumMod val="50000"/>
                    </a:schemeClr>
                  </a:solidFill>
                  <a:latin typeface="맑은 고딕" panose="020B0503020000020004" pitchFamily="50" charset="-127"/>
                </a:rPr>
                <a:t>) SMB </a:t>
              </a:r>
              <a:r>
                <a:rPr lang="ko-KR" altLang="en-US" sz="800" spc="-56" dirty="0">
                  <a:solidFill>
                    <a:schemeClr val="bg1">
                      <a:lumMod val="50000"/>
                    </a:schemeClr>
                  </a:solidFill>
                  <a:latin typeface="맑은 고딕" panose="020B0503020000020004" pitchFamily="50" charset="-127"/>
                </a:rPr>
                <a:t>프로토콜 취약점 통해 전파</a:t>
              </a:r>
              <a:endParaRPr lang="en-US" altLang="ko-KR" sz="800" spc="-56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</a:endParaRPr>
            </a:p>
            <a:p>
              <a:r>
                <a:rPr lang="en-US" altLang="ja-JP" sz="800" spc="-56" dirty="0">
                  <a:solidFill>
                    <a:schemeClr val="bg1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* SMB</a:t>
              </a:r>
              <a:r>
                <a:rPr lang="ko-KR" altLang="en-US" sz="800" spc="-56" dirty="0">
                  <a:solidFill>
                    <a:schemeClr val="bg1">
                      <a:lumMod val="50000"/>
                    </a:schemeClr>
                  </a:solidFill>
                  <a:latin typeface="맑은 고딕" panose="020B0503020000020004" pitchFamily="50" charset="-127"/>
                </a:rPr>
                <a:t>프로토콜 보안 지적 대상</a:t>
              </a:r>
              <a:endParaRPr lang="en-US" altLang="ja-JP" sz="800" spc="-56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3" name="직사각형 122"/>
            <p:cNvSpPr/>
            <p:nvPr/>
          </p:nvSpPr>
          <p:spPr>
            <a:xfrm>
              <a:off x="4468566" y="5208634"/>
              <a:ext cx="3170357" cy="293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000" b="1" spc="-56" dirty="0">
                  <a:solidFill>
                    <a:srgbClr val="444444"/>
                  </a:solidFill>
                  <a:latin typeface="맑은 고딕" panose="020B0503020000020004" pitchFamily="50" charset="-127"/>
                </a:rPr>
                <a:t>기존과 </a:t>
              </a:r>
              <a:r>
                <a:rPr lang="en-US" altLang="ko-KR" sz="1000" b="1" spc="-56" dirty="0">
                  <a:solidFill>
                    <a:srgbClr val="444444"/>
                  </a:solidFill>
                  <a:latin typeface="맑은 고딕" panose="020B0503020000020004" pitchFamily="50" charset="-127"/>
                </a:rPr>
                <a:t>100%</a:t>
              </a:r>
              <a:r>
                <a:rPr lang="ko-KR" altLang="en-US" sz="1000" b="1" spc="-56" dirty="0">
                  <a:solidFill>
                    <a:srgbClr val="444444"/>
                  </a:solidFill>
                  <a:latin typeface="맑은 고딕" panose="020B0503020000020004" pitchFamily="50" charset="-127"/>
                </a:rPr>
                <a:t>동일한 </a:t>
              </a:r>
              <a:r>
                <a:rPr lang="ko-KR" altLang="en-US" sz="900" b="1" spc="-56" dirty="0" smtClean="0">
                  <a:solidFill>
                    <a:srgbClr val="444444"/>
                  </a:solidFill>
                  <a:latin typeface="맑은 고딕" panose="020B0503020000020004" pitchFamily="50" charset="-127"/>
                </a:rPr>
                <a:t>업무환경</a:t>
              </a:r>
              <a:endParaRPr lang="en-US" altLang="ja-JP" sz="900" b="1" spc="-56" dirty="0">
                <a:solidFill>
                  <a:srgbClr val="444444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4" name="직사각형 123"/>
            <p:cNvSpPr/>
            <p:nvPr/>
          </p:nvSpPr>
          <p:spPr>
            <a:xfrm>
              <a:off x="8208664" y="5208634"/>
              <a:ext cx="3170357" cy="2732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b="1" spc="-56" dirty="0">
                  <a:solidFill>
                    <a:srgbClr val="444444"/>
                  </a:solidFill>
                  <a:latin typeface="맑은 고딕" panose="020B0503020000020004" pitchFamily="50" charset="-127"/>
                </a:rPr>
                <a:t>자체 인터페이스로 인한 친화성 부족</a:t>
              </a:r>
              <a:endParaRPr lang="en-US" altLang="ja-JP" sz="900" b="1" spc="-56" dirty="0">
                <a:solidFill>
                  <a:srgbClr val="444444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776105" y="2945589"/>
              <a:ext cx="2912207" cy="8160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25" name="그림 1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41969" y="3040916"/>
              <a:ext cx="2758997" cy="456530"/>
            </a:xfrm>
            <a:prstGeom prst="rect">
              <a:avLst/>
            </a:prstGeom>
          </p:spPr>
        </p:pic>
        <p:pic>
          <p:nvPicPr>
            <p:cNvPr id="126" name="그림 1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667" y="3161092"/>
              <a:ext cx="659421" cy="515784"/>
            </a:xfrm>
            <a:prstGeom prst="rect">
              <a:avLst/>
            </a:prstGeom>
          </p:spPr>
        </p:pic>
      </p:grpSp>
      <p:sp>
        <p:nvSpPr>
          <p:cNvPr id="132" name="부제목 2"/>
          <p:cNvSpPr txBox="1">
            <a:spLocks/>
          </p:cNvSpPr>
          <p:nvPr/>
        </p:nvSpPr>
        <p:spPr>
          <a:xfrm>
            <a:off x="401640" y="329475"/>
            <a:ext cx="2545746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300" spc="-100" dirty="0" smtClean="0">
                <a:solidFill>
                  <a:srgbClr val="C00000"/>
                </a:solidFill>
                <a:latin typeface="+mn-ea"/>
              </a:rPr>
              <a:t>05. </a:t>
            </a:r>
            <a:r>
              <a:rPr lang="ko-KR" altLang="en-US" sz="1300" spc="-100" dirty="0" err="1" smtClean="0">
                <a:solidFill>
                  <a:srgbClr val="C00000"/>
                </a:solidFill>
                <a:latin typeface="+mn-ea"/>
              </a:rPr>
              <a:t>상세기능</a:t>
            </a:r>
            <a:r>
              <a:rPr lang="en-US" altLang="ko-KR" sz="1300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_</a:t>
            </a:r>
            <a:r>
              <a:rPr lang="ko-KR" altLang="en-US" sz="1300" spc="-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사용자기능</a:t>
            </a:r>
            <a:endParaRPr lang="ko-KR" altLang="en-US" sz="1300" spc="-1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33" name="부제목 2"/>
          <p:cNvSpPr txBox="1">
            <a:spLocks/>
          </p:cNvSpPr>
          <p:nvPr/>
        </p:nvSpPr>
        <p:spPr>
          <a:xfrm>
            <a:off x="395511" y="1311417"/>
            <a:ext cx="6671114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000" spc="-56" dirty="0">
                <a:solidFill>
                  <a:srgbClr val="191D20"/>
                </a:solidFill>
                <a:latin typeface="맑은 고딕" panose="020B0503020000020004" pitchFamily="50" charset="-127"/>
              </a:rPr>
              <a:t>윈도우 탐색기 인터페이스</a:t>
            </a:r>
            <a:endParaRPr lang="en-US" altLang="ko-KR" sz="2000" spc="-56" dirty="0">
              <a:solidFill>
                <a:srgbClr val="191D2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34" name="부제목 2"/>
          <p:cNvSpPr txBox="1">
            <a:spLocks/>
          </p:cNvSpPr>
          <p:nvPr/>
        </p:nvSpPr>
        <p:spPr>
          <a:xfrm>
            <a:off x="414561" y="1826010"/>
            <a:ext cx="9204040" cy="279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2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윈도우 탐색기에 문서를 바로 실행</a:t>
            </a:r>
            <a:r>
              <a:rPr lang="en-US" altLang="ko-KR" sz="12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/</a:t>
            </a:r>
            <a:r>
              <a:rPr lang="ko-KR" altLang="en-US" sz="12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편집하여 타사 자체 개발 인터페이스에 비해 업무 친화성 향상</a:t>
            </a:r>
            <a:endParaRPr lang="ja-JP" altLang="en-US" sz="1200" spc="-56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400000000000000" pitchFamily="34" charset="-127"/>
            </a:endParaRPr>
          </a:p>
        </p:txBody>
      </p:sp>
      <p:sp>
        <p:nvSpPr>
          <p:cNvPr id="135" name="부제목 2"/>
          <p:cNvSpPr txBox="1">
            <a:spLocks/>
          </p:cNvSpPr>
          <p:nvPr/>
        </p:nvSpPr>
        <p:spPr>
          <a:xfrm>
            <a:off x="366937" y="660362"/>
            <a:ext cx="5857875" cy="71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3500" b="1" spc="-350" dirty="0" err="1" smtClean="0">
                <a:solidFill>
                  <a:srgbClr val="111111"/>
                </a:solidFill>
                <a:latin typeface="+mn-ea"/>
              </a:rPr>
              <a:t>접속방식</a:t>
            </a:r>
            <a:endParaRPr lang="ko-KR" altLang="en-US" sz="3500" b="1" spc="-350" dirty="0" smtClean="0">
              <a:solidFill>
                <a:srgbClr val="111111"/>
              </a:solidFill>
              <a:latin typeface="+mn-ea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31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19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2"/>
          <p:cNvSpPr>
            <a:spLocks noGrp="1"/>
          </p:cNvSpPr>
          <p:nvPr>
            <p:ph type="subTitle" idx="1"/>
          </p:nvPr>
        </p:nvSpPr>
        <p:spPr>
          <a:xfrm>
            <a:off x="5303427" y="2729442"/>
            <a:ext cx="1117477" cy="310761"/>
          </a:xfrm>
        </p:spPr>
        <p:txBody>
          <a:bodyPr>
            <a:noAutofit/>
          </a:bodyPr>
          <a:lstStyle/>
          <a:p>
            <a:pPr algn="l"/>
            <a:r>
              <a:rPr lang="ko-KR" altLang="en-US" sz="1600" b="1" spc="-100" dirty="0" smtClean="0">
                <a:solidFill>
                  <a:srgbClr val="111111"/>
                </a:solidFill>
                <a:latin typeface="+mn-ea"/>
              </a:rPr>
              <a:t>회사소개</a:t>
            </a:r>
            <a:endParaRPr kumimoji="1" lang="ja-JP" altLang="en-US" sz="1400" spc="-100" dirty="0">
              <a:solidFill>
                <a:srgbClr val="111111"/>
              </a:solidFill>
              <a:latin typeface="+mn-ea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5312951" y="3400437"/>
            <a:ext cx="1196729" cy="310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600" b="1" spc="-100" dirty="0" smtClean="0">
                <a:solidFill>
                  <a:srgbClr val="111111"/>
                </a:solidFill>
                <a:latin typeface="+mn-ea"/>
              </a:rPr>
              <a:t>제안의 개요</a:t>
            </a: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5312952" y="4114318"/>
            <a:ext cx="1107952" cy="310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600" b="1" spc="-100" dirty="0" smtClean="0">
                <a:solidFill>
                  <a:srgbClr val="111111"/>
                </a:solidFill>
                <a:latin typeface="+mn-ea"/>
              </a:rPr>
              <a:t>제품 소개</a:t>
            </a: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5303427" y="4845744"/>
            <a:ext cx="1117477" cy="310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600" b="1" spc="-100" dirty="0" smtClean="0">
                <a:solidFill>
                  <a:srgbClr val="111111"/>
                </a:solidFill>
                <a:latin typeface="+mn-ea"/>
              </a:rPr>
              <a:t>제품 특징</a:t>
            </a:r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8710020" y="2713721"/>
            <a:ext cx="1466850" cy="310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600" b="1" spc="-100" dirty="0" smtClean="0">
                <a:solidFill>
                  <a:srgbClr val="111111"/>
                </a:solidFill>
                <a:latin typeface="+mn-ea"/>
              </a:rPr>
              <a:t>상세 기능</a:t>
            </a:r>
          </a:p>
        </p:txBody>
      </p:sp>
      <p:sp>
        <p:nvSpPr>
          <p:cNvPr id="14" name="부제목 2"/>
          <p:cNvSpPr txBox="1">
            <a:spLocks/>
          </p:cNvSpPr>
          <p:nvPr/>
        </p:nvSpPr>
        <p:spPr>
          <a:xfrm>
            <a:off x="438150" y="1112028"/>
            <a:ext cx="5143500" cy="310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800" spc="-100" dirty="0" smtClean="0">
                <a:solidFill>
                  <a:srgbClr val="111111"/>
                </a:solidFill>
                <a:latin typeface="+mn-ea"/>
              </a:rPr>
              <a:t>차세대 문서 보안의 표준 </a:t>
            </a:r>
            <a:r>
              <a:rPr lang="ko-KR" altLang="en-US" sz="1800" spc="-100" dirty="0" err="1" smtClean="0">
                <a:solidFill>
                  <a:srgbClr val="C70E11"/>
                </a:solidFill>
                <a:latin typeface="+mn-ea"/>
              </a:rPr>
              <a:t>시큐어디스크</a:t>
            </a:r>
            <a:endParaRPr lang="ja-JP" altLang="en-US" sz="1800" spc="-100" dirty="0">
              <a:solidFill>
                <a:srgbClr val="C70E11"/>
              </a:solidFill>
              <a:latin typeface="+mn-ea"/>
            </a:endParaRPr>
          </a:p>
        </p:txBody>
      </p:sp>
      <p:sp>
        <p:nvSpPr>
          <p:cNvPr id="15" name="부제목 2"/>
          <p:cNvSpPr txBox="1">
            <a:spLocks/>
          </p:cNvSpPr>
          <p:nvPr/>
        </p:nvSpPr>
        <p:spPr>
          <a:xfrm>
            <a:off x="419100" y="560161"/>
            <a:ext cx="5143500" cy="1008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4000" b="1" spc="-100" dirty="0" smtClean="0">
                <a:solidFill>
                  <a:srgbClr val="111111"/>
                </a:solidFill>
                <a:latin typeface="+mn-ea"/>
              </a:rPr>
              <a:t>INDEX</a:t>
            </a:r>
            <a:endParaRPr lang="ja-JP" altLang="en-US" sz="4000" b="1" spc="-100" dirty="0">
              <a:solidFill>
                <a:srgbClr val="C70E11"/>
              </a:solidFill>
              <a:latin typeface="+mn-ea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4780733" y="2631367"/>
            <a:ext cx="466534" cy="463162"/>
            <a:chOff x="5306606" y="2042205"/>
            <a:chExt cx="466534" cy="463162"/>
          </a:xfrm>
        </p:grpSpPr>
        <p:sp>
          <p:nvSpPr>
            <p:cNvPr id="19" name="타원 18"/>
            <p:cNvSpPr/>
            <p:nvPr/>
          </p:nvSpPr>
          <p:spPr>
            <a:xfrm>
              <a:off x="5306606" y="2042205"/>
              <a:ext cx="463162" cy="463162"/>
            </a:xfrm>
            <a:prstGeom prst="ellipse">
              <a:avLst/>
            </a:prstGeom>
            <a:noFill/>
            <a:ln w="6350">
              <a:solidFill>
                <a:srgbClr val="161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5358995" y="2094594"/>
              <a:ext cx="358385" cy="358385"/>
            </a:xfrm>
            <a:prstGeom prst="ellipse">
              <a:avLst/>
            </a:prstGeom>
            <a:solidFill>
              <a:srgbClr val="1617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부제목 2"/>
            <p:cNvSpPr txBox="1">
              <a:spLocks/>
            </p:cNvSpPr>
            <p:nvPr/>
          </p:nvSpPr>
          <p:spPr>
            <a:xfrm>
              <a:off x="5373090" y="2151747"/>
              <a:ext cx="400050" cy="3107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1200" spc="-100" dirty="0" smtClean="0">
                  <a:solidFill>
                    <a:schemeClr val="bg1"/>
                  </a:solidFill>
                  <a:latin typeface="+mn-ea"/>
                </a:rPr>
                <a:t>01</a:t>
              </a:r>
              <a:endParaRPr lang="ja-JP" altLang="en-US" sz="1200" spc="-1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4780733" y="3324236"/>
            <a:ext cx="466534" cy="463162"/>
            <a:chOff x="5306606" y="2042205"/>
            <a:chExt cx="466534" cy="463162"/>
          </a:xfrm>
        </p:grpSpPr>
        <p:sp>
          <p:nvSpPr>
            <p:cNvPr id="23" name="타원 22"/>
            <p:cNvSpPr/>
            <p:nvPr/>
          </p:nvSpPr>
          <p:spPr>
            <a:xfrm>
              <a:off x="5306606" y="2042205"/>
              <a:ext cx="463162" cy="463162"/>
            </a:xfrm>
            <a:prstGeom prst="ellipse">
              <a:avLst/>
            </a:prstGeom>
            <a:noFill/>
            <a:ln w="6350">
              <a:solidFill>
                <a:srgbClr val="161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5358995" y="2094594"/>
              <a:ext cx="358385" cy="358385"/>
            </a:xfrm>
            <a:prstGeom prst="ellipse">
              <a:avLst/>
            </a:prstGeom>
            <a:solidFill>
              <a:srgbClr val="1617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부제목 2"/>
            <p:cNvSpPr txBox="1">
              <a:spLocks/>
            </p:cNvSpPr>
            <p:nvPr/>
          </p:nvSpPr>
          <p:spPr>
            <a:xfrm>
              <a:off x="5373090" y="2151747"/>
              <a:ext cx="400050" cy="3107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1200" spc="-100" dirty="0" smtClean="0">
                  <a:solidFill>
                    <a:schemeClr val="bg1"/>
                  </a:solidFill>
                  <a:latin typeface="+mn-ea"/>
                </a:rPr>
                <a:t>02</a:t>
              </a:r>
              <a:endParaRPr lang="ja-JP" altLang="en-US" sz="1200" spc="-1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4780134" y="4038117"/>
            <a:ext cx="463359" cy="463162"/>
            <a:chOff x="5306606" y="2042205"/>
            <a:chExt cx="463359" cy="463162"/>
          </a:xfrm>
        </p:grpSpPr>
        <p:sp>
          <p:nvSpPr>
            <p:cNvPr id="27" name="타원 26"/>
            <p:cNvSpPr/>
            <p:nvPr/>
          </p:nvSpPr>
          <p:spPr>
            <a:xfrm>
              <a:off x="5306606" y="2042205"/>
              <a:ext cx="463162" cy="463162"/>
            </a:xfrm>
            <a:prstGeom prst="ellipse">
              <a:avLst/>
            </a:prstGeom>
            <a:noFill/>
            <a:ln w="6350">
              <a:solidFill>
                <a:srgbClr val="161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5358995" y="2094594"/>
              <a:ext cx="358385" cy="358385"/>
            </a:xfrm>
            <a:prstGeom prst="ellipse">
              <a:avLst/>
            </a:prstGeom>
            <a:solidFill>
              <a:srgbClr val="1617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부제목 2"/>
            <p:cNvSpPr txBox="1">
              <a:spLocks/>
            </p:cNvSpPr>
            <p:nvPr/>
          </p:nvSpPr>
          <p:spPr>
            <a:xfrm>
              <a:off x="5369915" y="2151747"/>
              <a:ext cx="400050" cy="3107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1200" spc="-100" dirty="0" smtClean="0">
                  <a:solidFill>
                    <a:schemeClr val="bg1"/>
                  </a:solidFill>
                  <a:latin typeface="+mn-ea"/>
                </a:rPr>
                <a:t>03</a:t>
              </a:r>
              <a:endParaRPr lang="ja-JP" altLang="en-US" sz="1200" spc="-1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4780134" y="4732250"/>
            <a:ext cx="463359" cy="463162"/>
            <a:chOff x="5306606" y="2042205"/>
            <a:chExt cx="463359" cy="463162"/>
          </a:xfrm>
        </p:grpSpPr>
        <p:sp>
          <p:nvSpPr>
            <p:cNvPr id="31" name="타원 30"/>
            <p:cNvSpPr/>
            <p:nvPr/>
          </p:nvSpPr>
          <p:spPr>
            <a:xfrm>
              <a:off x="5306606" y="2042205"/>
              <a:ext cx="463162" cy="463162"/>
            </a:xfrm>
            <a:prstGeom prst="ellipse">
              <a:avLst/>
            </a:prstGeom>
            <a:noFill/>
            <a:ln w="6350">
              <a:solidFill>
                <a:srgbClr val="161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타원 31"/>
            <p:cNvSpPr/>
            <p:nvPr/>
          </p:nvSpPr>
          <p:spPr>
            <a:xfrm>
              <a:off x="5358995" y="2094594"/>
              <a:ext cx="358385" cy="358385"/>
            </a:xfrm>
            <a:prstGeom prst="ellipse">
              <a:avLst/>
            </a:prstGeom>
            <a:solidFill>
              <a:srgbClr val="1617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부제목 2"/>
            <p:cNvSpPr txBox="1">
              <a:spLocks/>
            </p:cNvSpPr>
            <p:nvPr/>
          </p:nvSpPr>
          <p:spPr>
            <a:xfrm>
              <a:off x="5369915" y="2151747"/>
              <a:ext cx="400050" cy="3107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1200" spc="-100" dirty="0" smtClean="0">
                  <a:solidFill>
                    <a:schemeClr val="bg1"/>
                  </a:solidFill>
                  <a:latin typeface="+mn-ea"/>
                </a:rPr>
                <a:t>04</a:t>
              </a:r>
              <a:endParaRPr lang="ja-JP" altLang="en-US" sz="1200" spc="-1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8183749" y="2634144"/>
            <a:ext cx="463359" cy="463162"/>
            <a:chOff x="5306606" y="2042205"/>
            <a:chExt cx="463359" cy="463162"/>
          </a:xfrm>
        </p:grpSpPr>
        <p:sp>
          <p:nvSpPr>
            <p:cNvPr id="35" name="타원 34"/>
            <p:cNvSpPr/>
            <p:nvPr/>
          </p:nvSpPr>
          <p:spPr>
            <a:xfrm>
              <a:off x="5306606" y="2042205"/>
              <a:ext cx="463162" cy="463162"/>
            </a:xfrm>
            <a:prstGeom prst="ellipse">
              <a:avLst/>
            </a:prstGeom>
            <a:noFill/>
            <a:ln w="6350">
              <a:solidFill>
                <a:srgbClr val="161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타원 35"/>
            <p:cNvSpPr/>
            <p:nvPr/>
          </p:nvSpPr>
          <p:spPr>
            <a:xfrm>
              <a:off x="5358995" y="2094594"/>
              <a:ext cx="358385" cy="358385"/>
            </a:xfrm>
            <a:prstGeom prst="ellipse">
              <a:avLst/>
            </a:prstGeom>
            <a:solidFill>
              <a:srgbClr val="1617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부제목 2"/>
            <p:cNvSpPr txBox="1">
              <a:spLocks/>
            </p:cNvSpPr>
            <p:nvPr/>
          </p:nvSpPr>
          <p:spPr>
            <a:xfrm>
              <a:off x="5369915" y="2151747"/>
              <a:ext cx="400050" cy="3107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1200" spc="-100" dirty="0" smtClean="0">
                  <a:solidFill>
                    <a:schemeClr val="bg1"/>
                  </a:solidFill>
                  <a:latin typeface="+mn-ea"/>
                </a:rPr>
                <a:t>05</a:t>
              </a:r>
              <a:endParaRPr lang="ja-JP" altLang="en-US" sz="1200" spc="-1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62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64" name="그림 6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grpSp>
        <p:nvGrpSpPr>
          <p:cNvPr id="66" name="그룹 65"/>
          <p:cNvGrpSpPr/>
          <p:nvPr/>
        </p:nvGrpSpPr>
        <p:grpSpPr>
          <a:xfrm>
            <a:off x="679379" y="2052655"/>
            <a:ext cx="3662129" cy="3686166"/>
            <a:chOff x="1304935" y="2052655"/>
            <a:chExt cx="3662129" cy="3686166"/>
          </a:xfrm>
        </p:grpSpPr>
        <p:sp>
          <p:nvSpPr>
            <p:cNvPr id="41" name="육각형 40"/>
            <p:cNvSpPr/>
            <p:nvPr/>
          </p:nvSpPr>
          <p:spPr>
            <a:xfrm>
              <a:off x="1338488" y="2400299"/>
              <a:ext cx="3600000" cy="3005138"/>
            </a:xfrm>
            <a:prstGeom prst="hexagon">
              <a:avLst/>
            </a:prstGeom>
            <a:solidFill>
              <a:srgbClr val="C8CC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" name="타원 39"/>
            <p:cNvSpPr/>
            <p:nvPr/>
          </p:nvSpPr>
          <p:spPr>
            <a:xfrm>
              <a:off x="1338487" y="2052655"/>
              <a:ext cx="3600000" cy="3686166"/>
            </a:xfrm>
            <a:prstGeom prst="ellipse">
              <a:avLst/>
            </a:prstGeom>
            <a:noFill/>
            <a:ln>
              <a:solidFill>
                <a:srgbClr val="49535C">
                  <a:alpha val="3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 </a:t>
              </a:r>
              <a:endParaRPr kumimoji="1" lang="ja-JP" altLang="en-US" dirty="0"/>
            </a:p>
          </p:txBody>
        </p:sp>
        <p:sp>
          <p:nvSpPr>
            <p:cNvPr id="43" name="육각형 42"/>
            <p:cNvSpPr>
              <a:spLocks noChangeAspect="1"/>
            </p:cNvSpPr>
            <p:nvPr/>
          </p:nvSpPr>
          <p:spPr>
            <a:xfrm>
              <a:off x="1477653" y="2516469"/>
              <a:ext cx="3321670" cy="2772799"/>
            </a:xfrm>
            <a:prstGeom prst="hexagon">
              <a:avLst/>
            </a:prstGeom>
            <a:solidFill>
              <a:srgbClr val="A2A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" name="육각형 43"/>
            <p:cNvSpPr>
              <a:spLocks noChangeAspect="1"/>
            </p:cNvSpPr>
            <p:nvPr/>
          </p:nvSpPr>
          <p:spPr>
            <a:xfrm>
              <a:off x="1610520" y="2627381"/>
              <a:ext cx="3055936" cy="2550975"/>
            </a:xfrm>
            <a:prstGeom prst="hexagon">
              <a:avLst/>
            </a:prstGeom>
            <a:solidFill>
              <a:srgbClr val="888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46" name="직선 연결선 45"/>
            <p:cNvCxnSpPr>
              <a:stCxn id="40" idx="2"/>
              <a:endCxn id="41" idx="0"/>
            </p:cNvCxnSpPr>
            <p:nvPr/>
          </p:nvCxnSpPr>
          <p:spPr>
            <a:xfrm>
              <a:off x="1338487" y="3895738"/>
              <a:ext cx="3600001" cy="7130"/>
            </a:xfrm>
            <a:prstGeom prst="line">
              <a:avLst/>
            </a:prstGeom>
            <a:ln>
              <a:solidFill>
                <a:srgbClr val="868D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>
              <a:endCxn id="41" idx="2"/>
            </p:cNvCxnSpPr>
            <p:nvPr/>
          </p:nvCxnSpPr>
          <p:spPr>
            <a:xfrm flipH="1">
              <a:off x="2089773" y="2397319"/>
              <a:ext cx="2094878" cy="3008117"/>
            </a:xfrm>
            <a:prstGeom prst="line">
              <a:avLst/>
            </a:prstGeom>
            <a:ln>
              <a:solidFill>
                <a:srgbClr val="868D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>
              <a:off x="2089773" y="2397319"/>
              <a:ext cx="2094878" cy="3008117"/>
            </a:xfrm>
            <a:prstGeom prst="line">
              <a:avLst/>
            </a:prstGeom>
            <a:ln>
              <a:solidFill>
                <a:srgbClr val="868D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타원 52"/>
            <p:cNvSpPr/>
            <p:nvPr/>
          </p:nvSpPr>
          <p:spPr>
            <a:xfrm>
              <a:off x="1861690" y="2627380"/>
              <a:ext cx="2542837" cy="25428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4" name="타원 53"/>
            <p:cNvSpPr/>
            <p:nvPr/>
          </p:nvSpPr>
          <p:spPr>
            <a:xfrm>
              <a:off x="2060577" y="2367849"/>
              <a:ext cx="57153" cy="57153"/>
            </a:xfrm>
            <a:prstGeom prst="ellipse">
              <a:avLst/>
            </a:prstGeom>
            <a:solidFill>
              <a:srgbClr val="868D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타원 55"/>
            <p:cNvSpPr/>
            <p:nvPr/>
          </p:nvSpPr>
          <p:spPr>
            <a:xfrm>
              <a:off x="4156084" y="2367844"/>
              <a:ext cx="57153" cy="57153"/>
            </a:xfrm>
            <a:prstGeom prst="ellipse">
              <a:avLst/>
            </a:prstGeom>
            <a:solidFill>
              <a:srgbClr val="868D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타원 56"/>
            <p:cNvSpPr/>
            <p:nvPr/>
          </p:nvSpPr>
          <p:spPr>
            <a:xfrm>
              <a:off x="2065335" y="5368244"/>
              <a:ext cx="57153" cy="57153"/>
            </a:xfrm>
            <a:prstGeom prst="ellipse">
              <a:avLst/>
            </a:prstGeom>
            <a:solidFill>
              <a:srgbClr val="868D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타원 57"/>
            <p:cNvSpPr/>
            <p:nvPr/>
          </p:nvSpPr>
          <p:spPr>
            <a:xfrm>
              <a:off x="4151316" y="5368239"/>
              <a:ext cx="57153" cy="57153"/>
            </a:xfrm>
            <a:prstGeom prst="ellipse">
              <a:avLst/>
            </a:prstGeom>
            <a:solidFill>
              <a:srgbClr val="868D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타원 59"/>
            <p:cNvSpPr/>
            <p:nvPr/>
          </p:nvSpPr>
          <p:spPr>
            <a:xfrm>
              <a:off x="4909911" y="3868747"/>
              <a:ext cx="57153" cy="57153"/>
            </a:xfrm>
            <a:prstGeom prst="ellipse">
              <a:avLst/>
            </a:prstGeom>
            <a:solidFill>
              <a:srgbClr val="868D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275" y="3248025"/>
              <a:ext cx="914231" cy="967077"/>
            </a:xfrm>
            <a:prstGeom prst="rect">
              <a:avLst/>
            </a:prstGeom>
          </p:spPr>
        </p:pic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002" y="4373478"/>
              <a:ext cx="1609725" cy="142875"/>
            </a:xfrm>
            <a:prstGeom prst="rect">
              <a:avLst/>
            </a:prstGeom>
          </p:spPr>
        </p:pic>
        <p:sp>
          <p:nvSpPr>
            <p:cNvPr id="65" name="타원 64"/>
            <p:cNvSpPr/>
            <p:nvPr/>
          </p:nvSpPr>
          <p:spPr>
            <a:xfrm>
              <a:off x="1304935" y="3868747"/>
              <a:ext cx="57153" cy="57153"/>
            </a:xfrm>
            <a:prstGeom prst="ellipse">
              <a:avLst/>
            </a:prstGeom>
            <a:solidFill>
              <a:srgbClr val="868D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8" name="부제목 2"/>
          <p:cNvSpPr txBox="1">
            <a:spLocks/>
          </p:cNvSpPr>
          <p:nvPr/>
        </p:nvSpPr>
        <p:spPr>
          <a:xfrm>
            <a:off x="8710020" y="3400437"/>
            <a:ext cx="1466850" cy="310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600" b="1" spc="-100" dirty="0" smtClean="0">
                <a:solidFill>
                  <a:srgbClr val="111111"/>
                </a:solidFill>
                <a:latin typeface="+mn-ea"/>
              </a:rPr>
              <a:t>기대 효과</a:t>
            </a:r>
          </a:p>
        </p:txBody>
      </p:sp>
      <p:grpSp>
        <p:nvGrpSpPr>
          <p:cNvPr id="69" name="그룹 68"/>
          <p:cNvGrpSpPr/>
          <p:nvPr/>
        </p:nvGrpSpPr>
        <p:grpSpPr>
          <a:xfrm>
            <a:off x="8183749" y="3324236"/>
            <a:ext cx="463359" cy="463162"/>
            <a:chOff x="5306606" y="2042205"/>
            <a:chExt cx="463359" cy="463162"/>
          </a:xfrm>
        </p:grpSpPr>
        <p:sp>
          <p:nvSpPr>
            <p:cNvPr id="70" name="타원 69"/>
            <p:cNvSpPr/>
            <p:nvPr/>
          </p:nvSpPr>
          <p:spPr>
            <a:xfrm>
              <a:off x="5306606" y="2042205"/>
              <a:ext cx="463162" cy="463162"/>
            </a:xfrm>
            <a:prstGeom prst="ellipse">
              <a:avLst/>
            </a:prstGeom>
            <a:noFill/>
            <a:ln w="6350">
              <a:solidFill>
                <a:srgbClr val="161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타원 70"/>
            <p:cNvSpPr/>
            <p:nvPr/>
          </p:nvSpPr>
          <p:spPr>
            <a:xfrm>
              <a:off x="5358995" y="2094594"/>
              <a:ext cx="358385" cy="358385"/>
            </a:xfrm>
            <a:prstGeom prst="ellipse">
              <a:avLst/>
            </a:prstGeom>
            <a:solidFill>
              <a:srgbClr val="1617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부제목 2"/>
            <p:cNvSpPr txBox="1">
              <a:spLocks/>
            </p:cNvSpPr>
            <p:nvPr/>
          </p:nvSpPr>
          <p:spPr>
            <a:xfrm>
              <a:off x="5369915" y="2151747"/>
              <a:ext cx="400050" cy="3107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1200" spc="-100" dirty="0" smtClean="0">
                  <a:solidFill>
                    <a:schemeClr val="bg1"/>
                  </a:solidFill>
                  <a:latin typeface="+mn-ea"/>
                </a:rPr>
                <a:t>07</a:t>
              </a:r>
              <a:endParaRPr lang="ja-JP" altLang="en-US" sz="1200" spc="-1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73" name="부제목 2"/>
          <p:cNvSpPr txBox="1">
            <a:spLocks/>
          </p:cNvSpPr>
          <p:nvPr/>
        </p:nvSpPr>
        <p:spPr>
          <a:xfrm>
            <a:off x="8710020" y="4114318"/>
            <a:ext cx="1466850" cy="310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600" b="1" spc="-100" dirty="0" smtClean="0">
                <a:solidFill>
                  <a:srgbClr val="111111"/>
                </a:solidFill>
                <a:latin typeface="+mn-ea"/>
              </a:rPr>
              <a:t>APPENDIX</a:t>
            </a:r>
            <a:endParaRPr lang="ko-KR" altLang="en-US" sz="1600" b="1" spc="-100" dirty="0" smtClean="0">
              <a:solidFill>
                <a:srgbClr val="111111"/>
              </a:solidFill>
              <a:latin typeface="+mn-ea"/>
            </a:endParaRPr>
          </a:p>
        </p:txBody>
      </p:sp>
      <p:grpSp>
        <p:nvGrpSpPr>
          <p:cNvPr id="74" name="그룹 73"/>
          <p:cNvGrpSpPr/>
          <p:nvPr/>
        </p:nvGrpSpPr>
        <p:grpSpPr>
          <a:xfrm>
            <a:off x="8183749" y="4038117"/>
            <a:ext cx="463359" cy="463162"/>
            <a:chOff x="5306606" y="2042205"/>
            <a:chExt cx="463359" cy="463162"/>
          </a:xfrm>
        </p:grpSpPr>
        <p:sp>
          <p:nvSpPr>
            <p:cNvPr id="75" name="타원 74"/>
            <p:cNvSpPr/>
            <p:nvPr/>
          </p:nvSpPr>
          <p:spPr>
            <a:xfrm>
              <a:off x="5306606" y="2042205"/>
              <a:ext cx="463162" cy="463162"/>
            </a:xfrm>
            <a:prstGeom prst="ellipse">
              <a:avLst/>
            </a:prstGeom>
            <a:noFill/>
            <a:ln w="6350">
              <a:solidFill>
                <a:srgbClr val="161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타원 75"/>
            <p:cNvSpPr/>
            <p:nvPr/>
          </p:nvSpPr>
          <p:spPr>
            <a:xfrm>
              <a:off x="5358995" y="2094594"/>
              <a:ext cx="358385" cy="358385"/>
            </a:xfrm>
            <a:prstGeom prst="ellipse">
              <a:avLst/>
            </a:prstGeom>
            <a:solidFill>
              <a:srgbClr val="1617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부제목 2"/>
            <p:cNvSpPr txBox="1">
              <a:spLocks/>
            </p:cNvSpPr>
            <p:nvPr/>
          </p:nvSpPr>
          <p:spPr>
            <a:xfrm>
              <a:off x="5369915" y="2151747"/>
              <a:ext cx="400050" cy="3107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1200" spc="-100" dirty="0" smtClean="0">
                  <a:solidFill>
                    <a:schemeClr val="bg1"/>
                  </a:solidFill>
                  <a:latin typeface="+mn-ea"/>
                </a:rPr>
                <a:t>08</a:t>
              </a:r>
              <a:endParaRPr lang="ja-JP" altLang="en-US" sz="1200" spc="-1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6500802" y="2826558"/>
            <a:ext cx="4121828" cy="2174566"/>
            <a:chOff x="6500802" y="2826558"/>
            <a:chExt cx="4121828" cy="2174566"/>
          </a:xfrm>
        </p:grpSpPr>
        <p:cxnSp>
          <p:nvCxnSpPr>
            <p:cNvPr id="86" name="직선 연결선 85"/>
            <p:cNvCxnSpPr/>
            <p:nvPr/>
          </p:nvCxnSpPr>
          <p:spPr>
            <a:xfrm>
              <a:off x="6509680" y="5001124"/>
              <a:ext cx="736847" cy="0"/>
            </a:xfrm>
            <a:prstGeom prst="line">
              <a:avLst/>
            </a:prstGeom>
            <a:ln>
              <a:solidFill>
                <a:schemeClr val="dk1">
                  <a:alpha val="3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" name="직선 연결선 2"/>
            <p:cNvCxnSpPr/>
            <p:nvPr/>
          </p:nvCxnSpPr>
          <p:spPr>
            <a:xfrm>
              <a:off x="6500802" y="2876432"/>
              <a:ext cx="736847" cy="0"/>
            </a:xfrm>
            <a:prstGeom prst="line">
              <a:avLst/>
            </a:prstGeom>
            <a:ln>
              <a:solidFill>
                <a:schemeClr val="dk1">
                  <a:alpha val="3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/>
          </p:nvCxnSpPr>
          <p:spPr>
            <a:xfrm>
              <a:off x="6509680" y="3555817"/>
              <a:ext cx="736847" cy="0"/>
            </a:xfrm>
            <a:prstGeom prst="line">
              <a:avLst/>
            </a:prstGeom>
            <a:ln>
              <a:solidFill>
                <a:schemeClr val="dk1">
                  <a:alpha val="3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>
              <a:off x="6509680" y="4269698"/>
              <a:ext cx="736847" cy="0"/>
            </a:xfrm>
            <a:prstGeom prst="line">
              <a:avLst/>
            </a:prstGeom>
            <a:ln>
              <a:solidFill>
                <a:schemeClr val="dk1">
                  <a:alpha val="3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직선 연결선 98"/>
            <p:cNvCxnSpPr/>
            <p:nvPr/>
          </p:nvCxnSpPr>
          <p:spPr>
            <a:xfrm>
              <a:off x="9876905" y="2826558"/>
              <a:ext cx="736847" cy="0"/>
            </a:xfrm>
            <a:prstGeom prst="line">
              <a:avLst/>
            </a:prstGeom>
            <a:ln>
              <a:solidFill>
                <a:schemeClr val="dk1">
                  <a:alpha val="3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직선 연결선 99"/>
            <p:cNvCxnSpPr/>
            <p:nvPr/>
          </p:nvCxnSpPr>
          <p:spPr>
            <a:xfrm>
              <a:off x="9885783" y="3530424"/>
              <a:ext cx="736847" cy="0"/>
            </a:xfrm>
            <a:prstGeom prst="line">
              <a:avLst/>
            </a:prstGeom>
            <a:ln>
              <a:solidFill>
                <a:schemeClr val="dk1">
                  <a:alpha val="3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직선 연결선 100"/>
            <p:cNvCxnSpPr/>
            <p:nvPr/>
          </p:nvCxnSpPr>
          <p:spPr>
            <a:xfrm>
              <a:off x="9885783" y="4244305"/>
              <a:ext cx="736847" cy="0"/>
            </a:xfrm>
            <a:prstGeom prst="line">
              <a:avLst/>
            </a:prstGeom>
            <a:ln>
              <a:solidFill>
                <a:schemeClr val="dk1">
                  <a:alpha val="3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그룹 46"/>
          <p:cNvGrpSpPr/>
          <p:nvPr/>
        </p:nvGrpSpPr>
        <p:grpSpPr>
          <a:xfrm>
            <a:off x="7310076" y="2705987"/>
            <a:ext cx="3864458" cy="2450518"/>
            <a:chOff x="7310076" y="2705987"/>
            <a:chExt cx="3864458" cy="2450518"/>
          </a:xfrm>
        </p:grpSpPr>
        <p:sp>
          <p:nvSpPr>
            <p:cNvPr id="88" name="부제목 2"/>
            <p:cNvSpPr txBox="1">
              <a:spLocks/>
            </p:cNvSpPr>
            <p:nvPr/>
          </p:nvSpPr>
          <p:spPr>
            <a:xfrm>
              <a:off x="7310076" y="2731380"/>
              <a:ext cx="488355" cy="3107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1300" spc="-100" dirty="0" smtClean="0">
                  <a:solidFill>
                    <a:srgbClr val="111111"/>
                  </a:solidFill>
                  <a:latin typeface="+mn-ea"/>
                </a:rPr>
                <a:t>03 p</a:t>
              </a:r>
              <a:endParaRPr lang="ja-JP" altLang="en-US" sz="1300" spc="-100" dirty="0">
                <a:solidFill>
                  <a:srgbClr val="111111"/>
                </a:solidFill>
                <a:latin typeface="+mn-ea"/>
              </a:endParaRPr>
            </a:p>
          </p:txBody>
        </p:sp>
        <p:sp>
          <p:nvSpPr>
            <p:cNvPr id="89" name="부제목 2"/>
            <p:cNvSpPr txBox="1">
              <a:spLocks/>
            </p:cNvSpPr>
            <p:nvPr/>
          </p:nvSpPr>
          <p:spPr>
            <a:xfrm>
              <a:off x="7310076" y="3400437"/>
              <a:ext cx="488355" cy="3107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1300" spc="-100" dirty="0" smtClean="0">
                  <a:solidFill>
                    <a:srgbClr val="111111"/>
                  </a:solidFill>
                  <a:latin typeface="+mn-ea"/>
                </a:rPr>
                <a:t>06 p</a:t>
              </a:r>
              <a:endParaRPr lang="ja-JP" altLang="en-US" sz="1300" spc="-100" dirty="0">
                <a:solidFill>
                  <a:srgbClr val="111111"/>
                </a:solidFill>
                <a:latin typeface="+mn-ea"/>
              </a:endParaRPr>
            </a:p>
          </p:txBody>
        </p:sp>
        <p:sp>
          <p:nvSpPr>
            <p:cNvPr id="90" name="부제목 2"/>
            <p:cNvSpPr txBox="1">
              <a:spLocks/>
            </p:cNvSpPr>
            <p:nvPr/>
          </p:nvSpPr>
          <p:spPr>
            <a:xfrm>
              <a:off x="7310076" y="4114318"/>
              <a:ext cx="488355" cy="3107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1300" spc="-100" dirty="0" smtClean="0">
                  <a:solidFill>
                    <a:srgbClr val="111111"/>
                  </a:solidFill>
                  <a:latin typeface="+mn-ea"/>
                </a:rPr>
                <a:t>10 p</a:t>
              </a:r>
              <a:endParaRPr lang="ja-JP" altLang="en-US" sz="1300" spc="-100" dirty="0">
                <a:solidFill>
                  <a:srgbClr val="111111"/>
                </a:solidFill>
                <a:latin typeface="+mn-ea"/>
              </a:endParaRPr>
            </a:p>
          </p:txBody>
        </p:sp>
        <p:sp>
          <p:nvSpPr>
            <p:cNvPr id="91" name="부제목 2"/>
            <p:cNvSpPr txBox="1">
              <a:spLocks/>
            </p:cNvSpPr>
            <p:nvPr/>
          </p:nvSpPr>
          <p:spPr>
            <a:xfrm>
              <a:off x="7310076" y="4845744"/>
              <a:ext cx="488355" cy="3107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1300" spc="-100" dirty="0" smtClean="0">
                  <a:solidFill>
                    <a:srgbClr val="111111"/>
                  </a:solidFill>
                  <a:latin typeface="+mn-ea"/>
                </a:rPr>
                <a:t>12 p</a:t>
              </a:r>
              <a:endParaRPr lang="ja-JP" altLang="en-US" sz="1300" spc="-100" dirty="0">
                <a:solidFill>
                  <a:srgbClr val="111111"/>
                </a:solidFill>
                <a:latin typeface="+mn-ea"/>
              </a:endParaRPr>
            </a:p>
          </p:txBody>
        </p:sp>
        <p:sp>
          <p:nvSpPr>
            <p:cNvPr id="102" name="부제목 2"/>
            <p:cNvSpPr txBox="1">
              <a:spLocks/>
            </p:cNvSpPr>
            <p:nvPr/>
          </p:nvSpPr>
          <p:spPr>
            <a:xfrm>
              <a:off x="10686179" y="2705987"/>
              <a:ext cx="488355" cy="3107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1300" spc="-100" dirty="0" smtClean="0">
                  <a:solidFill>
                    <a:srgbClr val="111111"/>
                  </a:solidFill>
                  <a:latin typeface="+mn-ea"/>
                </a:rPr>
                <a:t>17 p</a:t>
              </a:r>
              <a:endParaRPr lang="ja-JP" altLang="en-US" sz="1300" spc="-100" dirty="0">
                <a:solidFill>
                  <a:srgbClr val="111111"/>
                </a:solidFill>
                <a:latin typeface="+mn-ea"/>
              </a:endParaRPr>
            </a:p>
          </p:txBody>
        </p:sp>
        <p:sp>
          <p:nvSpPr>
            <p:cNvPr id="103" name="부제목 2"/>
            <p:cNvSpPr txBox="1">
              <a:spLocks/>
            </p:cNvSpPr>
            <p:nvPr/>
          </p:nvSpPr>
          <p:spPr>
            <a:xfrm>
              <a:off x="10686179" y="3375044"/>
              <a:ext cx="488355" cy="3107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1300" spc="-100" dirty="0" smtClean="0">
                  <a:solidFill>
                    <a:srgbClr val="111111"/>
                  </a:solidFill>
                  <a:latin typeface="+mn-ea"/>
                </a:rPr>
                <a:t>33 p</a:t>
              </a:r>
              <a:endParaRPr lang="ja-JP" altLang="en-US" sz="1300" spc="-100" dirty="0">
                <a:solidFill>
                  <a:srgbClr val="111111"/>
                </a:solidFill>
                <a:latin typeface="+mn-ea"/>
              </a:endParaRPr>
            </a:p>
          </p:txBody>
        </p:sp>
        <p:sp>
          <p:nvSpPr>
            <p:cNvPr id="104" name="부제목 2"/>
            <p:cNvSpPr txBox="1">
              <a:spLocks/>
            </p:cNvSpPr>
            <p:nvPr/>
          </p:nvSpPr>
          <p:spPr>
            <a:xfrm>
              <a:off x="10686179" y="4088925"/>
              <a:ext cx="488355" cy="3107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1300" spc="-100" dirty="0" smtClean="0">
                  <a:solidFill>
                    <a:srgbClr val="111111"/>
                  </a:solidFill>
                  <a:latin typeface="+mn-ea"/>
                </a:rPr>
                <a:t>35 p</a:t>
              </a:r>
              <a:endParaRPr lang="ja-JP" altLang="en-US" sz="1300" spc="-100" dirty="0">
                <a:solidFill>
                  <a:srgbClr val="111111"/>
                </a:solidFill>
                <a:latin typeface="+mn-ea"/>
              </a:endParaRPr>
            </a:p>
          </p:txBody>
        </p:sp>
      </p:grp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14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부제목 2"/>
          <p:cNvSpPr txBox="1">
            <a:spLocks/>
          </p:cNvSpPr>
          <p:nvPr/>
        </p:nvSpPr>
        <p:spPr>
          <a:xfrm>
            <a:off x="401640" y="329475"/>
            <a:ext cx="2545746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300" spc="-100" dirty="0" smtClean="0">
                <a:solidFill>
                  <a:srgbClr val="C00000"/>
                </a:solidFill>
                <a:latin typeface="+mn-ea"/>
              </a:rPr>
              <a:t>05. </a:t>
            </a:r>
            <a:r>
              <a:rPr lang="ko-KR" altLang="en-US" sz="1300" spc="-100" dirty="0" err="1" smtClean="0">
                <a:solidFill>
                  <a:srgbClr val="C00000"/>
                </a:solidFill>
                <a:latin typeface="+mn-ea"/>
              </a:rPr>
              <a:t>상세기능</a:t>
            </a:r>
            <a:r>
              <a:rPr lang="en-US" altLang="ko-KR" sz="1300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_</a:t>
            </a:r>
            <a:r>
              <a:rPr lang="ko-KR" altLang="en-US" sz="1300" spc="-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사용자기능</a:t>
            </a:r>
            <a:endParaRPr lang="ko-KR" altLang="en-US" sz="1300" spc="-1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48" name="부제목 2"/>
          <p:cNvSpPr txBox="1">
            <a:spLocks/>
          </p:cNvSpPr>
          <p:nvPr/>
        </p:nvSpPr>
        <p:spPr>
          <a:xfrm>
            <a:off x="395511" y="1311417"/>
            <a:ext cx="6671114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000" spc="-56" dirty="0">
                <a:solidFill>
                  <a:srgbClr val="191D20"/>
                </a:solidFill>
                <a:latin typeface="맑은 고딕" panose="020B0503020000020004" pitchFamily="50" charset="-127"/>
              </a:rPr>
              <a:t>목적 별 디스크 생성</a:t>
            </a:r>
            <a:endParaRPr lang="en-US" altLang="ko-KR" sz="2000" spc="-56" dirty="0">
              <a:solidFill>
                <a:srgbClr val="191D2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50" name="부제목 2"/>
          <p:cNvSpPr txBox="1">
            <a:spLocks/>
          </p:cNvSpPr>
          <p:nvPr/>
        </p:nvSpPr>
        <p:spPr>
          <a:xfrm>
            <a:off x="414561" y="1826010"/>
            <a:ext cx="9204040" cy="279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2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목적 별 디스크 생성이 가능하여</a:t>
            </a:r>
            <a:r>
              <a:rPr lang="en-US" altLang="ko-KR" sz="12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 </a:t>
            </a:r>
            <a:r>
              <a:rPr lang="ko-KR" altLang="en-US" sz="12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기업 내부 프로젝트 또는 외주 업체 간 협업 시 원활한 문서 작업 및 공유 환경 구축 </a:t>
            </a:r>
            <a:endParaRPr lang="ja-JP" altLang="en-US" sz="1200" spc="-56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400000000000000" pitchFamily="34" charset="-127"/>
            </a:endParaRPr>
          </a:p>
        </p:txBody>
      </p:sp>
      <p:sp>
        <p:nvSpPr>
          <p:cNvPr id="51" name="부제목 2"/>
          <p:cNvSpPr txBox="1">
            <a:spLocks/>
          </p:cNvSpPr>
          <p:nvPr/>
        </p:nvSpPr>
        <p:spPr>
          <a:xfrm>
            <a:off x="366937" y="660362"/>
            <a:ext cx="5857875" cy="71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3500" b="1" spc="-350" dirty="0" smtClean="0">
                <a:solidFill>
                  <a:srgbClr val="111111"/>
                </a:solidFill>
                <a:latin typeface="+mn-ea"/>
              </a:rPr>
              <a:t>협업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2413274" y="2533228"/>
            <a:ext cx="7365452" cy="3394919"/>
            <a:chOff x="2413274" y="2645867"/>
            <a:chExt cx="7365452" cy="3394919"/>
          </a:xfrm>
        </p:grpSpPr>
        <p:grpSp>
          <p:nvGrpSpPr>
            <p:cNvPr id="5" name="그룹 4"/>
            <p:cNvGrpSpPr/>
            <p:nvPr/>
          </p:nvGrpSpPr>
          <p:grpSpPr>
            <a:xfrm>
              <a:off x="2413274" y="2645867"/>
              <a:ext cx="7365452" cy="3394919"/>
              <a:chOff x="2413274" y="2209812"/>
              <a:chExt cx="7365452" cy="3394919"/>
            </a:xfrm>
          </p:grpSpPr>
          <p:grpSp>
            <p:nvGrpSpPr>
              <p:cNvPr id="91" name="그룹 90"/>
              <p:cNvGrpSpPr/>
              <p:nvPr/>
            </p:nvGrpSpPr>
            <p:grpSpPr>
              <a:xfrm>
                <a:off x="2413274" y="2209812"/>
                <a:ext cx="3613849" cy="3394919"/>
                <a:chOff x="7891329" y="1681574"/>
                <a:chExt cx="2089478" cy="3394919"/>
              </a:xfrm>
            </p:grpSpPr>
            <p:sp>
              <p:nvSpPr>
                <p:cNvPr id="103" name="직사각형 102"/>
                <p:cNvSpPr/>
                <p:nvPr/>
              </p:nvSpPr>
              <p:spPr>
                <a:xfrm>
                  <a:off x="7898819" y="1681574"/>
                  <a:ext cx="2074499" cy="4391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rgbClr val="C2C6C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04" name="직사각형 103"/>
                <p:cNvSpPr/>
                <p:nvPr/>
              </p:nvSpPr>
              <p:spPr>
                <a:xfrm>
                  <a:off x="7898819" y="2117630"/>
                  <a:ext cx="2074499" cy="2958863"/>
                </a:xfrm>
                <a:prstGeom prst="rect">
                  <a:avLst/>
                </a:prstGeom>
                <a:noFill/>
                <a:ln w="12700">
                  <a:solidFill>
                    <a:srgbClr val="C2C6C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05" name="부제목 2"/>
                <p:cNvSpPr txBox="1">
                  <a:spLocks/>
                </p:cNvSpPr>
                <p:nvPr/>
              </p:nvSpPr>
              <p:spPr>
                <a:xfrm>
                  <a:off x="7891329" y="1772046"/>
                  <a:ext cx="2089478" cy="24677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kumimoji="1"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ko-KR" altLang="en-US" sz="1400" b="1" spc="-38" dirty="0">
                      <a:solidFill>
                        <a:schemeClr val="bg1"/>
                      </a:solidFill>
                      <a:latin typeface="+mn-ea"/>
                    </a:rPr>
                    <a:t>인사 조직 디스크 구성</a:t>
                  </a:r>
                </a:p>
              </p:txBody>
            </p:sp>
          </p:grpSp>
          <p:grpSp>
            <p:nvGrpSpPr>
              <p:cNvPr id="92" name="그룹 91"/>
              <p:cNvGrpSpPr/>
              <p:nvPr/>
            </p:nvGrpSpPr>
            <p:grpSpPr>
              <a:xfrm>
                <a:off x="6164877" y="2209812"/>
                <a:ext cx="3613849" cy="3394919"/>
                <a:chOff x="7891329" y="1681574"/>
                <a:chExt cx="2089478" cy="3394919"/>
              </a:xfrm>
            </p:grpSpPr>
            <p:sp>
              <p:nvSpPr>
                <p:cNvPr id="100" name="직사각형 99"/>
                <p:cNvSpPr/>
                <p:nvPr/>
              </p:nvSpPr>
              <p:spPr>
                <a:xfrm>
                  <a:off x="7898819" y="1681574"/>
                  <a:ext cx="2074499" cy="4391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rgbClr val="C2C6C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01" name="직사각형 100"/>
                <p:cNvSpPr/>
                <p:nvPr/>
              </p:nvSpPr>
              <p:spPr>
                <a:xfrm>
                  <a:off x="7898819" y="2117630"/>
                  <a:ext cx="2074499" cy="2958863"/>
                </a:xfrm>
                <a:prstGeom prst="rect">
                  <a:avLst/>
                </a:prstGeom>
                <a:noFill/>
                <a:ln w="12700">
                  <a:solidFill>
                    <a:srgbClr val="C2C6C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02" name="부제목 2"/>
                <p:cNvSpPr txBox="1">
                  <a:spLocks/>
                </p:cNvSpPr>
                <p:nvPr/>
              </p:nvSpPr>
              <p:spPr>
                <a:xfrm>
                  <a:off x="7891329" y="1777743"/>
                  <a:ext cx="2089478" cy="24677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kumimoji="1"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ko-KR" altLang="en-US" sz="1400" b="1" spc="-38" dirty="0">
                      <a:solidFill>
                        <a:schemeClr val="bg1"/>
                      </a:solidFill>
                      <a:latin typeface="+mn-ea"/>
                    </a:rPr>
                    <a:t>업무 단위 디스크 구성</a:t>
                  </a:r>
                </a:p>
              </p:txBody>
            </p:sp>
          </p:grpSp>
          <p:sp>
            <p:nvSpPr>
              <p:cNvPr id="123" name="직사각형 122"/>
              <p:cNvSpPr/>
              <p:nvPr/>
            </p:nvSpPr>
            <p:spPr>
              <a:xfrm>
                <a:off x="2587044" y="5263573"/>
                <a:ext cx="3170357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1000" b="1" spc="-38" dirty="0">
                    <a:latin typeface="+mn-ea"/>
                  </a:rPr>
                  <a:t>내부 사용자 공유</a:t>
                </a:r>
                <a:r>
                  <a:rPr lang="en-US" altLang="ko-KR" sz="1000" b="1" spc="-38" dirty="0">
                    <a:latin typeface="+mn-ea"/>
                  </a:rPr>
                  <a:t>/</a:t>
                </a:r>
                <a:r>
                  <a:rPr lang="ko-KR" altLang="en-US" sz="1000" b="1" spc="-38" dirty="0">
                    <a:latin typeface="+mn-ea"/>
                  </a:rPr>
                  <a:t>협업 디스크</a:t>
                </a:r>
              </a:p>
            </p:txBody>
          </p:sp>
          <p:grpSp>
            <p:nvGrpSpPr>
              <p:cNvPr id="34" name="그룹 33"/>
              <p:cNvGrpSpPr/>
              <p:nvPr/>
            </p:nvGrpSpPr>
            <p:grpSpPr>
              <a:xfrm>
                <a:off x="2764094" y="2988901"/>
                <a:ext cx="2912207" cy="1597307"/>
                <a:chOff x="630161" y="3379621"/>
                <a:chExt cx="2532212" cy="1388884"/>
              </a:xfrm>
            </p:grpSpPr>
            <p:pic>
              <p:nvPicPr>
                <p:cNvPr id="35" name="Shape 696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/>
                <a:stretch/>
              </p:blipFill>
              <p:spPr>
                <a:xfrm>
                  <a:off x="1854552" y="3379621"/>
                  <a:ext cx="1307821" cy="1388884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pic>
            <p:cxnSp>
              <p:nvCxnSpPr>
                <p:cNvPr id="37" name="Shape 704"/>
                <p:cNvCxnSpPr/>
                <p:nvPr/>
              </p:nvCxnSpPr>
              <p:spPr>
                <a:xfrm flipV="1">
                  <a:off x="1131203" y="4028711"/>
                  <a:ext cx="695743" cy="96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pic>
              <p:nvPicPr>
                <p:cNvPr id="38" name="그림 3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0161" y="3614345"/>
                  <a:ext cx="788600" cy="982806"/>
                </a:xfrm>
                <a:prstGeom prst="rect">
                  <a:avLst/>
                </a:prstGeom>
              </p:spPr>
            </p:pic>
          </p:grpSp>
          <p:cxnSp>
            <p:nvCxnSpPr>
              <p:cNvPr id="41" name="Shape 695"/>
              <p:cNvCxnSpPr/>
              <p:nvPr/>
            </p:nvCxnSpPr>
            <p:spPr>
              <a:xfrm>
                <a:off x="6973369" y="3648214"/>
                <a:ext cx="1136207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pic>
            <p:nvPicPr>
              <p:cNvPr id="42" name="Shape 697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756151" y="2982937"/>
                <a:ext cx="1667739" cy="1771111"/>
              </a:xfrm>
              <a:prstGeom prst="rect">
                <a:avLst/>
              </a:prstGeom>
              <a:noFill/>
              <a:ln w="9525" cap="flat" cmpd="sng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  <p:pic>
            <p:nvPicPr>
              <p:cNvPr id="43" name="그림 4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5358" y="3206833"/>
                <a:ext cx="999639" cy="1253278"/>
              </a:xfrm>
              <a:prstGeom prst="rect">
                <a:avLst/>
              </a:prstGeom>
            </p:spPr>
          </p:pic>
          <p:sp>
            <p:nvSpPr>
              <p:cNvPr id="44" name="타원 43"/>
              <p:cNvSpPr/>
              <p:nvPr/>
            </p:nvSpPr>
            <p:spPr>
              <a:xfrm>
                <a:off x="7726595" y="3622167"/>
                <a:ext cx="70408" cy="7040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n-ea"/>
                </a:endParaRPr>
              </a:p>
            </p:txBody>
          </p:sp>
          <p:sp>
            <p:nvSpPr>
              <p:cNvPr id="46" name="직사각형 45"/>
              <p:cNvSpPr/>
              <p:nvPr/>
            </p:nvSpPr>
            <p:spPr>
              <a:xfrm>
                <a:off x="6386622" y="5266432"/>
                <a:ext cx="3170357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1000" b="1" spc="-38" dirty="0">
                    <a:latin typeface="+mn-ea"/>
                  </a:rPr>
                  <a:t>외주</a:t>
                </a:r>
                <a:r>
                  <a:rPr lang="en-US" altLang="ko-KR" sz="1000" b="1" spc="-38" dirty="0">
                    <a:latin typeface="+mn-ea"/>
                  </a:rPr>
                  <a:t>/</a:t>
                </a:r>
                <a:r>
                  <a:rPr lang="ko-KR" altLang="en-US" sz="1000" b="1" spc="-38" dirty="0">
                    <a:latin typeface="+mn-ea"/>
                  </a:rPr>
                  <a:t>프로젝트 협업 디스크</a:t>
                </a:r>
              </a:p>
            </p:txBody>
          </p:sp>
        </p:grpSp>
        <p:sp>
          <p:nvSpPr>
            <p:cNvPr id="26" name="타원 25"/>
            <p:cNvSpPr/>
            <p:nvPr/>
          </p:nvSpPr>
          <p:spPr>
            <a:xfrm>
              <a:off x="4123735" y="4157354"/>
              <a:ext cx="70408" cy="7040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28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936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부제목 2"/>
          <p:cNvSpPr txBox="1">
            <a:spLocks/>
          </p:cNvSpPr>
          <p:nvPr/>
        </p:nvSpPr>
        <p:spPr>
          <a:xfrm>
            <a:off x="401640" y="329475"/>
            <a:ext cx="2545746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300" spc="-100" dirty="0" smtClean="0">
                <a:solidFill>
                  <a:srgbClr val="C00000"/>
                </a:solidFill>
                <a:latin typeface="+mn-ea"/>
              </a:rPr>
              <a:t>05. </a:t>
            </a:r>
            <a:r>
              <a:rPr lang="ko-KR" altLang="en-US" sz="1300" spc="-100" dirty="0" err="1" smtClean="0">
                <a:solidFill>
                  <a:srgbClr val="C00000"/>
                </a:solidFill>
                <a:latin typeface="+mn-ea"/>
              </a:rPr>
              <a:t>상세기능</a:t>
            </a:r>
            <a:r>
              <a:rPr lang="en-US" altLang="ko-KR" sz="1300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_</a:t>
            </a:r>
            <a:r>
              <a:rPr lang="ko-KR" altLang="en-US" sz="1300" spc="-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사용자기능</a:t>
            </a:r>
            <a:endParaRPr lang="ko-KR" altLang="en-US" sz="1300" spc="-1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48" name="부제목 2"/>
          <p:cNvSpPr txBox="1">
            <a:spLocks/>
          </p:cNvSpPr>
          <p:nvPr/>
        </p:nvSpPr>
        <p:spPr>
          <a:xfrm>
            <a:off x="395511" y="1311417"/>
            <a:ext cx="6671114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000" spc="-56" dirty="0">
                <a:solidFill>
                  <a:srgbClr val="191D20"/>
                </a:solidFill>
                <a:latin typeface="맑은 고딕" panose="020B0503020000020004" pitchFamily="50" charset="-127"/>
              </a:rPr>
              <a:t>유출 </a:t>
            </a:r>
            <a:r>
              <a:rPr lang="ko-KR" altLang="en-US" sz="2000" spc="-56" dirty="0" smtClean="0">
                <a:solidFill>
                  <a:srgbClr val="191D20"/>
                </a:solidFill>
                <a:latin typeface="맑은 고딕" panose="020B0503020000020004" pitchFamily="50" charset="-127"/>
              </a:rPr>
              <a:t>차단 </a:t>
            </a:r>
            <a:r>
              <a:rPr lang="en-US" altLang="ko-KR" sz="2000" spc="-56" dirty="0" smtClean="0">
                <a:solidFill>
                  <a:srgbClr val="191D20"/>
                </a:solidFill>
                <a:latin typeface="맑은 고딕" panose="020B0503020000020004" pitchFamily="50" charset="-127"/>
              </a:rPr>
              <a:t>_ </a:t>
            </a:r>
            <a:r>
              <a:rPr lang="en-US" altLang="ko-KR" sz="1600" spc="-56" dirty="0" smtClean="0">
                <a:solidFill>
                  <a:srgbClr val="191D20"/>
                </a:solidFill>
                <a:latin typeface="맑은 고딕" panose="020B0503020000020004" pitchFamily="50" charset="-127"/>
              </a:rPr>
              <a:t>1. </a:t>
            </a:r>
            <a:r>
              <a:rPr lang="ko-KR" altLang="en-US" sz="1600" spc="-56" dirty="0" smtClean="0">
                <a:latin typeface="맑은 고딕" panose="020B0503020000020004" pitchFamily="50" charset="-127"/>
              </a:rPr>
              <a:t>온라인 </a:t>
            </a:r>
            <a:r>
              <a:rPr lang="ko-KR" altLang="en-US" sz="1600" spc="-56" dirty="0">
                <a:latin typeface="맑은 고딕" panose="020B0503020000020004" pitchFamily="50" charset="-127"/>
              </a:rPr>
              <a:t>및 오프라인</a:t>
            </a:r>
            <a:endParaRPr lang="en-US" altLang="ko-KR" sz="1600" spc="-56" dirty="0">
              <a:latin typeface="맑은 고딕" panose="020B0503020000020004" pitchFamily="50" charset="-127"/>
            </a:endParaRPr>
          </a:p>
          <a:p>
            <a:pPr algn="l"/>
            <a:endParaRPr lang="en-US" altLang="ko-KR" sz="2000" spc="-56" dirty="0">
              <a:solidFill>
                <a:srgbClr val="191D2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50" name="부제목 2"/>
          <p:cNvSpPr txBox="1">
            <a:spLocks/>
          </p:cNvSpPr>
          <p:nvPr/>
        </p:nvSpPr>
        <p:spPr>
          <a:xfrm>
            <a:off x="414560" y="1826010"/>
            <a:ext cx="10975489" cy="279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2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웹 메일</a:t>
            </a:r>
            <a:r>
              <a:rPr lang="en-US" altLang="ko-KR" sz="12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, </a:t>
            </a:r>
            <a:r>
              <a:rPr lang="ko-KR" altLang="en-US" sz="12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메신저</a:t>
            </a:r>
            <a:r>
              <a:rPr lang="en-US" altLang="ko-KR" sz="12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, </a:t>
            </a:r>
            <a:r>
              <a:rPr lang="ko-KR" altLang="en-US" sz="1200" spc="-56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클라우드</a:t>
            </a:r>
            <a:r>
              <a:rPr lang="ko-KR" altLang="en-US" sz="12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  저장소</a:t>
            </a:r>
            <a:r>
              <a:rPr lang="en-US" altLang="ko-KR" sz="12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, OUTLOOK </a:t>
            </a:r>
            <a:r>
              <a:rPr lang="ko-KR" altLang="en-US" sz="12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등 온라인 매체를 통한 유출과</a:t>
            </a:r>
            <a:r>
              <a:rPr lang="en-US" altLang="ko-KR" sz="12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, USB</a:t>
            </a:r>
            <a:r>
              <a:rPr lang="ko-KR" altLang="en-US" sz="12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메모리</a:t>
            </a:r>
            <a:r>
              <a:rPr lang="en-US" altLang="ko-KR" sz="12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, </a:t>
            </a:r>
            <a:r>
              <a:rPr lang="ko-KR" altLang="en-US" sz="12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외장하드</a:t>
            </a:r>
            <a:r>
              <a:rPr lang="en-US" altLang="ko-KR" sz="12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, CD </a:t>
            </a:r>
            <a:r>
              <a:rPr lang="ko-KR" altLang="en-US" sz="12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등 오프라인 매체를 통한 유출 차단</a:t>
            </a:r>
            <a:endParaRPr lang="ja-JP" altLang="en-US" sz="1200" spc="-56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400000000000000" pitchFamily="34" charset="-127"/>
            </a:endParaRPr>
          </a:p>
        </p:txBody>
      </p:sp>
      <p:sp>
        <p:nvSpPr>
          <p:cNvPr id="51" name="부제목 2"/>
          <p:cNvSpPr txBox="1">
            <a:spLocks/>
          </p:cNvSpPr>
          <p:nvPr/>
        </p:nvSpPr>
        <p:spPr>
          <a:xfrm>
            <a:off x="366937" y="660362"/>
            <a:ext cx="5857875" cy="71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3500" b="1" spc="-350" dirty="0" smtClean="0">
                <a:solidFill>
                  <a:srgbClr val="111111"/>
                </a:solidFill>
                <a:latin typeface="+mn-ea"/>
              </a:rPr>
              <a:t>보안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483709" y="2931656"/>
            <a:ext cx="11166373" cy="2475806"/>
            <a:chOff x="483709" y="2754096"/>
            <a:chExt cx="11166373" cy="2475806"/>
          </a:xfrm>
        </p:grpSpPr>
        <p:sp>
          <p:nvSpPr>
            <p:cNvPr id="223" name="직사각형 222"/>
            <p:cNvSpPr/>
            <p:nvPr/>
          </p:nvSpPr>
          <p:spPr>
            <a:xfrm>
              <a:off x="493623" y="3244472"/>
              <a:ext cx="3015225" cy="1869492"/>
            </a:xfrm>
            <a:prstGeom prst="rect">
              <a:avLst/>
            </a:prstGeom>
            <a:noFill/>
            <a:ln w="12700">
              <a:solidFill>
                <a:srgbClr val="C2C6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483709" y="2805353"/>
              <a:ext cx="3036996" cy="439119"/>
              <a:chOff x="483709" y="2645868"/>
              <a:chExt cx="3036996" cy="439119"/>
            </a:xfrm>
          </p:grpSpPr>
          <p:sp>
            <p:nvSpPr>
              <p:cNvPr id="222" name="직사각형 221"/>
              <p:cNvSpPr/>
              <p:nvPr/>
            </p:nvSpPr>
            <p:spPr>
              <a:xfrm>
                <a:off x="493623" y="2645868"/>
                <a:ext cx="3015225" cy="43911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C2C6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4" name="부제목 2"/>
              <p:cNvSpPr txBox="1">
                <a:spLocks/>
              </p:cNvSpPr>
              <p:nvPr/>
            </p:nvSpPr>
            <p:spPr>
              <a:xfrm>
                <a:off x="483709" y="2736340"/>
                <a:ext cx="3036996" cy="2467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sz="1400" b="1" spc="-28" dirty="0" smtClean="0">
                    <a:solidFill>
                      <a:schemeClr val="bg1"/>
                    </a:solidFill>
                    <a:latin typeface="맑은 고딕" panose="020B0503020000020004" pitchFamily="50" charset="-127"/>
                  </a:rPr>
                  <a:t>온라인</a:t>
                </a:r>
                <a:endParaRPr lang="ja-JP" altLang="en-US" sz="1400" b="1" spc="-28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300000000000000" pitchFamily="34" charset="-127"/>
                </a:endParaRPr>
              </a:p>
            </p:txBody>
          </p:sp>
        </p:grpSp>
        <p:sp>
          <p:nvSpPr>
            <p:cNvPr id="226" name="직사각형 225"/>
            <p:cNvSpPr/>
            <p:nvPr/>
          </p:nvSpPr>
          <p:spPr>
            <a:xfrm>
              <a:off x="8623000" y="3244472"/>
              <a:ext cx="3015225" cy="1869492"/>
            </a:xfrm>
            <a:prstGeom prst="rect">
              <a:avLst/>
            </a:prstGeom>
            <a:noFill/>
            <a:ln w="12700">
              <a:solidFill>
                <a:srgbClr val="C2C6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5" name="그룹 14"/>
            <p:cNvGrpSpPr/>
            <p:nvPr/>
          </p:nvGrpSpPr>
          <p:grpSpPr>
            <a:xfrm>
              <a:off x="8613086" y="2805353"/>
              <a:ext cx="3036996" cy="439119"/>
              <a:chOff x="8613086" y="2645868"/>
              <a:chExt cx="3036996" cy="439119"/>
            </a:xfrm>
          </p:grpSpPr>
          <p:sp>
            <p:nvSpPr>
              <p:cNvPr id="225" name="직사각형 224"/>
              <p:cNvSpPr/>
              <p:nvPr/>
            </p:nvSpPr>
            <p:spPr>
              <a:xfrm>
                <a:off x="8623000" y="2645868"/>
                <a:ext cx="3015225" cy="43911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C2C6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7" name="부제목 2"/>
              <p:cNvSpPr txBox="1">
                <a:spLocks/>
              </p:cNvSpPr>
              <p:nvPr/>
            </p:nvSpPr>
            <p:spPr>
              <a:xfrm>
                <a:off x="8613086" y="2736340"/>
                <a:ext cx="3036996" cy="2467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sz="1400" b="1" spc="-28" dirty="0" smtClean="0">
                    <a:solidFill>
                      <a:schemeClr val="bg1"/>
                    </a:solidFill>
                    <a:latin typeface="맑은 고딕" panose="020B0503020000020004" pitchFamily="50" charset="-127"/>
                  </a:rPr>
                  <a:t>오프라인</a:t>
                </a:r>
                <a:endParaRPr lang="ja-JP" altLang="en-US" sz="1400" b="1" spc="-28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300000000000000" pitchFamily="34" charset="-127"/>
                </a:endParaRPr>
              </a:p>
            </p:txBody>
          </p:sp>
        </p:grpSp>
        <p:grpSp>
          <p:nvGrpSpPr>
            <p:cNvPr id="280" name="그룹 279"/>
            <p:cNvGrpSpPr/>
            <p:nvPr/>
          </p:nvGrpSpPr>
          <p:grpSpPr>
            <a:xfrm rot="10800000">
              <a:off x="3705898" y="3776615"/>
              <a:ext cx="1191529" cy="419238"/>
              <a:chOff x="7681364" y="3303357"/>
              <a:chExt cx="1191529" cy="419238"/>
            </a:xfrm>
          </p:grpSpPr>
          <p:grpSp>
            <p:nvGrpSpPr>
              <p:cNvPr id="281" name="그룹 280"/>
              <p:cNvGrpSpPr/>
              <p:nvPr/>
            </p:nvGrpSpPr>
            <p:grpSpPr>
              <a:xfrm>
                <a:off x="7681364" y="3429633"/>
                <a:ext cx="1191529" cy="166687"/>
                <a:chOff x="7464826" y="2652513"/>
                <a:chExt cx="1191529" cy="166687"/>
              </a:xfrm>
            </p:grpSpPr>
            <p:sp>
              <p:nvSpPr>
                <p:cNvPr id="285" name="이등변 삼각형 284"/>
                <p:cNvSpPr/>
                <p:nvPr/>
              </p:nvSpPr>
              <p:spPr>
                <a:xfrm rot="5400000">
                  <a:off x="8498136" y="2660982"/>
                  <a:ext cx="166687" cy="149750"/>
                </a:xfrm>
                <a:prstGeom prst="triangle">
                  <a:avLst/>
                </a:prstGeom>
                <a:solidFill>
                  <a:srgbClr val="F92A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86" name="직선 연결선 285"/>
                <p:cNvCxnSpPr>
                  <a:endCxn id="279" idx="5"/>
                </p:cNvCxnSpPr>
                <p:nvPr/>
              </p:nvCxnSpPr>
              <p:spPr>
                <a:xfrm rot="10800000">
                  <a:off x="7464826" y="2733211"/>
                  <a:ext cx="1125210" cy="14637"/>
                </a:xfrm>
                <a:prstGeom prst="line">
                  <a:avLst/>
                </a:prstGeom>
                <a:ln w="19050">
                  <a:solidFill>
                    <a:srgbClr val="F92A2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2" name="그룹 281"/>
              <p:cNvGrpSpPr/>
              <p:nvPr/>
            </p:nvGrpSpPr>
            <p:grpSpPr>
              <a:xfrm>
                <a:off x="8037448" y="3303357"/>
                <a:ext cx="419238" cy="419238"/>
                <a:chOff x="8352968" y="2787724"/>
                <a:chExt cx="388886" cy="388886"/>
              </a:xfrm>
            </p:grpSpPr>
            <p:sp>
              <p:nvSpPr>
                <p:cNvPr id="283" name="타원 282"/>
                <p:cNvSpPr/>
                <p:nvPr/>
              </p:nvSpPr>
              <p:spPr>
                <a:xfrm>
                  <a:off x="8352968" y="2787724"/>
                  <a:ext cx="388886" cy="38888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284" name="직선 연결선 283"/>
                <p:cNvCxnSpPr>
                  <a:stCxn id="283" idx="7"/>
                  <a:endCxn id="283" idx="3"/>
                </p:cNvCxnSpPr>
                <p:nvPr/>
              </p:nvCxnSpPr>
              <p:spPr>
                <a:xfrm rot="10800000" flipV="1">
                  <a:off x="8409919" y="2844675"/>
                  <a:ext cx="274984" cy="27498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7" name="그룹 286"/>
            <p:cNvGrpSpPr/>
            <p:nvPr/>
          </p:nvGrpSpPr>
          <p:grpSpPr>
            <a:xfrm rot="10800000" flipH="1">
              <a:off x="7305130" y="3778347"/>
              <a:ext cx="1191529" cy="419238"/>
              <a:chOff x="7681364" y="3303357"/>
              <a:chExt cx="1191529" cy="419238"/>
            </a:xfrm>
          </p:grpSpPr>
          <p:grpSp>
            <p:nvGrpSpPr>
              <p:cNvPr id="288" name="그룹 287"/>
              <p:cNvGrpSpPr/>
              <p:nvPr/>
            </p:nvGrpSpPr>
            <p:grpSpPr>
              <a:xfrm>
                <a:off x="7681364" y="3429633"/>
                <a:ext cx="1191529" cy="166687"/>
                <a:chOff x="7464826" y="2652513"/>
                <a:chExt cx="1191529" cy="166687"/>
              </a:xfrm>
            </p:grpSpPr>
            <p:sp>
              <p:nvSpPr>
                <p:cNvPr id="292" name="이등변 삼각형 291"/>
                <p:cNvSpPr/>
                <p:nvPr/>
              </p:nvSpPr>
              <p:spPr>
                <a:xfrm rot="5400000">
                  <a:off x="8498136" y="2660982"/>
                  <a:ext cx="166687" cy="149750"/>
                </a:xfrm>
                <a:prstGeom prst="triangle">
                  <a:avLst/>
                </a:prstGeom>
                <a:solidFill>
                  <a:srgbClr val="F92A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93" name="직선 연결선 292"/>
                <p:cNvCxnSpPr/>
                <p:nvPr/>
              </p:nvCxnSpPr>
              <p:spPr>
                <a:xfrm rot="10800000">
                  <a:off x="7464826" y="2721220"/>
                  <a:ext cx="1125210" cy="14637"/>
                </a:xfrm>
                <a:prstGeom prst="line">
                  <a:avLst/>
                </a:prstGeom>
                <a:ln w="19050">
                  <a:solidFill>
                    <a:srgbClr val="F92A2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9" name="그룹 288"/>
              <p:cNvGrpSpPr/>
              <p:nvPr/>
            </p:nvGrpSpPr>
            <p:grpSpPr>
              <a:xfrm>
                <a:off x="8037448" y="3303357"/>
                <a:ext cx="419238" cy="419238"/>
                <a:chOff x="8352968" y="2787724"/>
                <a:chExt cx="388886" cy="388886"/>
              </a:xfrm>
            </p:grpSpPr>
            <p:sp>
              <p:nvSpPr>
                <p:cNvPr id="290" name="타원 289"/>
                <p:cNvSpPr/>
                <p:nvPr/>
              </p:nvSpPr>
              <p:spPr>
                <a:xfrm>
                  <a:off x="8352968" y="2787724"/>
                  <a:ext cx="388886" cy="38888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291" name="직선 연결선 290"/>
                <p:cNvCxnSpPr>
                  <a:stCxn id="290" idx="7"/>
                  <a:endCxn id="290" idx="3"/>
                </p:cNvCxnSpPr>
                <p:nvPr/>
              </p:nvCxnSpPr>
              <p:spPr>
                <a:xfrm rot="10800000" flipV="1">
                  <a:off x="8409919" y="2844675"/>
                  <a:ext cx="274984" cy="27498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2" name="그룹 261"/>
            <p:cNvGrpSpPr/>
            <p:nvPr/>
          </p:nvGrpSpPr>
          <p:grpSpPr>
            <a:xfrm>
              <a:off x="4903430" y="2754096"/>
              <a:ext cx="2459661" cy="2475806"/>
              <a:chOff x="590122" y="2705399"/>
              <a:chExt cx="2459661" cy="2475806"/>
            </a:xfrm>
          </p:grpSpPr>
          <p:grpSp>
            <p:nvGrpSpPr>
              <p:cNvPr id="263" name="그룹 262"/>
              <p:cNvGrpSpPr/>
              <p:nvPr/>
            </p:nvGrpSpPr>
            <p:grpSpPr>
              <a:xfrm>
                <a:off x="590122" y="2705399"/>
                <a:ext cx="2459661" cy="2475806"/>
                <a:chOff x="-2266940" y="2237282"/>
                <a:chExt cx="3662129" cy="3686166"/>
              </a:xfrm>
            </p:grpSpPr>
            <p:sp>
              <p:nvSpPr>
                <p:cNvPr id="265" name="타원 264"/>
                <p:cNvSpPr/>
                <p:nvPr/>
              </p:nvSpPr>
              <p:spPr>
                <a:xfrm>
                  <a:off x="-2233388" y="2237282"/>
                  <a:ext cx="3600000" cy="3686166"/>
                </a:xfrm>
                <a:prstGeom prst="ellipse">
                  <a:avLst/>
                </a:prstGeom>
                <a:noFill/>
                <a:ln>
                  <a:solidFill>
                    <a:srgbClr val="49535C">
                      <a:alpha val="3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/>
                    <a:t> </a:t>
                  </a:r>
                  <a:endParaRPr kumimoji="1" lang="ja-JP" altLang="en-US" dirty="0"/>
                </a:p>
              </p:txBody>
            </p:sp>
            <p:grpSp>
              <p:nvGrpSpPr>
                <p:cNvPr id="266" name="그룹 265"/>
                <p:cNvGrpSpPr/>
                <p:nvPr/>
              </p:nvGrpSpPr>
              <p:grpSpPr>
                <a:xfrm>
                  <a:off x="-2266940" y="2552471"/>
                  <a:ext cx="3662129" cy="3057553"/>
                  <a:chOff x="-2266940" y="2552471"/>
                  <a:chExt cx="3662129" cy="3057553"/>
                </a:xfrm>
              </p:grpSpPr>
              <p:sp>
                <p:nvSpPr>
                  <p:cNvPr id="267" name="육각형 266"/>
                  <p:cNvSpPr/>
                  <p:nvPr/>
                </p:nvSpPr>
                <p:spPr>
                  <a:xfrm>
                    <a:off x="-2233387" y="2584926"/>
                    <a:ext cx="3600000" cy="3005138"/>
                  </a:xfrm>
                  <a:prstGeom prst="hexagon">
                    <a:avLst/>
                  </a:prstGeom>
                  <a:solidFill>
                    <a:srgbClr val="C8CCC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268" name="육각형 267"/>
                  <p:cNvSpPr>
                    <a:spLocks noChangeAspect="1"/>
                  </p:cNvSpPr>
                  <p:nvPr/>
                </p:nvSpPr>
                <p:spPr>
                  <a:xfrm>
                    <a:off x="-2094222" y="2701096"/>
                    <a:ext cx="3321670" cy="2772799"/>
                  </a:xfrm>
                  <a:prstGeom prst="hexagon">
                    <a:avLst/>
                  </a:prstGeom>
                  <a:solidFill>
                    <a:srgbClr val="A2A7A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269" name="육각형 268"/>
                  <p:cNvSpPr>
                    <a:spLocks noChangeAspect="1"/>
                  </p:cNvSpPr>
                  <p:nvPr/>
                </p:nvSpPr>
                <p:spPr>
                  <a:xfrm>
                    <a:off x="-1961355" y="2812008"/>
                    <a:ext cx="3055936" cy="2550975"/>
                  </a:xfrm>
                  <a:prstGeom prst="hexagon">
                    <a:avLst/>
                  </a:prstGeom>
                  <a:solidFill>
                    <a:srgbClr val="888E9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cxnSp>
                <p:nvCxnSpPr>
                  <p:cNvPr id="270" name="직선 연결선 269"/>
                  <p:cNvCxnSpPr>
                    <a:stCxn id="265" idx="2"/>
                    <a:endCxn id="267" idx="0"/>
                  </p:cNvCxnSpPr>
                  <p:nvPr/>
                </p:nvCxnSpPr>
                <p:spPr>
                  <a:xfrm>
                    <a:off x="-2233388" y="4080365"/>
                    <a:ext cx="3600001" cy="7130"/>
                  </a:xfrm>
                  <a:prstGeom prst="line">
                    <a:avLst/>
                  </a:prstGeom>
                  <a:ln>
                    <a:solidFill>
                      <a:srgbClr val="868D9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직선 연결선 270"/>
                  <p:cNvCxnSpPr>
                    <a:endCxn id="267" idx="2"/>
                  </p:cNvCxnSpPr>
                  <p:nvPr/>
                </p:nvCxnSpPr>
                <p:spPr>
                  <a:xfrm flipH="1">
                    <a:off x="-1482102" y="2581946"/>
                    <a:ext cx="2094878" cy="3008117"/>
                  </a:xfrm>
                  <a:prstGeom prst="line">
                    <a:avLst/>
                  </a:prstGeom>
                  <a:ln>
                    <a:solidFill>
                      <a:srgbClr val="868D9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" name="직선 연결선 271"/>
                  <p:cNvCxnSpPr/>
                  <p:nvPr/>
                </p:nvCxnSpPr>
                <p:spPr>
                  <a:xfrm>
                    <a:off x="-1482102" y="2581946"/>
                    <a:ext cx="2094878" cy="3008117"/>
                  </a:xfrm>
                  <a:prstGeom prst="line">
                    <a:avLst/>
                  </a:prstGeom>
                  <a:ln>
                    <a:solidFill>
                      <a:srgbClr val="868D9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3" name="타원 272"/>
                  <p:cNvSpPr/>
                  <p:nvPr/>
                </p:nvSpPr>
                <p:spPr>
                  <a:xfrm>
                    <a:off x="-1710185" y="2812007"/>
                    <a:ext cx="2542837" cy="2542837"/>
                  </a:xfrm>
                  <a:prstGeom prst="ellipse">
                    <a:avLst/>
                  </a:prstGeom>
                  <a:solidFill>
                    <a:srgbClr val="3E414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274" name="타원 273"/>
                  <p:cNvSpPr/>
                  <p:nvPr/>
                </p:nvSpPr>
                <p:spPr>
                  <a:xfrm>
                    <a:off x="-1511298" y="2552476"/>
                    <a:ext cx="57153" cy="57153"/>
                  </a:xfrm>
                  <a:prstGeom prst="ellipse">
                    <a:avLst/>
                  </a:prstGeom>
                  <a:solidFill>
                    <a:srgbClr val="868D9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5" name="타원 274"/>
                  <p:cNvSpPr/>
                  <p:nvPr/>
                </p:nvSpPr>
                <p:spPr>
                  <a:xfrm>
                    <a:off x="584209" y="2552471"/>
                    <a:ext cx="57153" cy="57153"/>
                  </a:xfrm>
                  <a:prstGeom prst="ellipse">
                    <a:avLst/>
                  </a:prstGeom>
                  <a:solidFill>
                    <a:srgbClr val="868D9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6" name="타원 275"/>
                  <p:cNvSpPr/>
                  <p:nvPr/>
                </p:nvSpPr>
                <p:spPr>
                  <a:xfrm>
                    <a:off x="-1506540" y="5552871"/>
                    <a:ext cx="57153" cy="57153"/>
                  </a:xfrm>
                  <a:prstGeom prst="ellipse">
                    <a:avLst/>
                  </a:prstGeom>
                  <a:solidFill>
                    <a:srgbClr val="868D9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7" name="타원 276"/>
                  <p:cNvSpPr/>
                  <p:nvPr/>
                </p:nvSpPr>
                <p:spPr>
                  <a:xfrm>
                    <a:off x="579441" y="5552866"/>
                    <a:ext cx="57153" cy="57153"/>
                  </a:xfrm>
                  <a:prstGeom prst="ellipse">
                    <a:avLst/>
                  </a:prstGeom>
                  <a:solidFill>
                    <a:srgbClr val="868D9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8" name="타원 277"/>
                  <p:cNvSpPr/>
                  <p:nvPr/>
                </p:nvSpPr>
                <p:spPr>
                  <a:xfrm>
                    <a:off x="1338036" y="4053374"/>
                    <a:ext cx="57153" cy="57153"/>
                  </a:xfrm>
                  <a:prstGeom prst="ellipse">
                    <a:avLst/>
                  </a:prstGeom>
                  <a:solidFill>
                    <a:srgbClr val="868D9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9" name="타원 278"/>
                  <p:cNvSpPr/>
                  <p:nvPr/>
                </p:nvSpPr>
                <p:spPr>
                  <a:xfrm>
                    <a:off x="-2266940" y="4053374"/>
                    <a:ext cx="57153" cy="57153"/>
                  </a:xfrm>
                  <a:prstGeom prst="ellipse">
                    <a:avLst/>
                  </a:prstGeom>
                  <a:solidFill>
                    <a:srgbClr val="868D9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pic>
            <p:nvPicPr>
              <p:cNvPr id="264" name="그림 26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8" t="61" r="7789" b="12044"/>
              <a:stretch>
                <a:fillRect/>
              </a:stretch>
            </p:blipFill>
            <p:spPr>
              <a:xfrm>
                <a:off x="965002" y="3091989"/>
                <a:ext cx="1707892" cy="1707892"/>
              </a:xfrm>
              <a:custGeom>
                <a:avLst/>
                <a:gdLst>
                  <a:gd name="connsiteX0" fmla="*/ 853946 w 1707892"/>
                  <a:gd name="connsiteY0" fmla="*/ 0 h 1707892"/>
                  <a:gd name="connsiteX1" fmla="*/ 1707892 w 1707892"/>
                  <a:gd name="connsiteY1" fmla="*/ 853946 h 1707892"/>
                  <a:gd name="connsiteX2" fmla="*/ 853946 w 1707892"/>
                  <a:gd name="connsiteY2" fmla="*/ 1707892 h 1707892"/>
                  <a:gd name="connsiteX3" fmla="*/ 0 w 1707892"/>
                  <a:gd name="connsiteY3" fmla="*/ 853946 h 1707892"/>
                  <a:gd name="connsiteX4" fmla="*/ 853946 w 1707892"/>
                  <a:gd name="connsiteY4" fmla="*/ 0 h 1707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7892" h="1707892">
                    <a:moveTo>
                      <a:pt x="853946" y="0"/>
                    </a:moveTo>
                    <a:cubicBezTo>
                      <a:pt x="1325567" y="0"/>
                      <a:pt x="1707892" y="382325"/>
                      <a:pt x="1707892" y="853946"/>
                    </a:cubicBezTo>
                    <a:cubicBezTo>
                      <a:pt x="1707892" y="1325567"/>
                      <a:pt x="1325567" y="1707892"/>
                      <a:pt x="853946" y="1707892"/>
                    </a:cubicBezTo>
                    <a:cubicBezTo>
                      <a:pt x="382325" y="1707892"/>
                      <a:pt x="0" y="1325567"/>
                      <a:pt x="0" y="853946"/>
                    </a:cubicBezTo>
                    <a:cubicBezTo>
                      <a:pt x="0" y="382325"/>
                      <a:pt x="382325" y="0"/>
                      <a:pt x="853946" y="0"/>
                    </a:cubicBezTo>
                    <a:close/>
                  </a:path>
                </a:pathLst>
              </a:custGeom>
            </p:spPr>
          </p:pic>
        </p:grpSp>
        <p:pic>
          <p:nvPicPr>
            <p:cNvPr id="294" name="그림 2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756" y="3769369"/>
              <a:ext cx="723900" cy="485775"/>
            </a:xfrm>
            <a:prstGeom prst="rect">
              <a:avLst/>
            </a:prstGeom>
          </p:spPr>
        </p:pic>
        <p:pic>
          <p:nvPicPr>
            <p:cNvPr id="295" name="그림 29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788" y="3712219"/>
              <a:ext cx="685800" cy="542925"/>
            </a:xfrm>
            <a:prstGeom prst="rect">
              <a:avLst/>
            </a:prstGeom>
          </p:spPr>
        </p:pic>
        <p:pic>
          <p:nvPicPr>
            <p:cNvPr id="296" name="그림 29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24" y="3741370"/>
              <a:ext cx="723900" cy="485775"/>
            </a:xfrm>
            <a:prstGeom prst="rect">
              <a:avLst/>
            </a:prstGeom>
          </p:spPr>
        </p:pic>
        <p:grpSp>
          <p:nvGrpSpPr>
            <p:cNvPr id="17" name="그룹 16"/>
            <p:cNvGrpSpPr/>
            <p:nvPr/>
          </p:nvGrpSpPr>
          <p:grpSpPr>
            <a:xfrm>
              <a:off x="710141" y="4393150"/>
              <a:ext cx="2625131" cy="251897"/>
              <a:chOff x="710141" y="4393150"/>
              <a:chExt cx="2625131" cy="251897"/>
            </a:xfrm>
          </p:grpSpPr>
          <p:sp>
            <p:nvSpPr>
              <p:cNvPr id="297" name="TextBox 296"/>
              <p:cNvSpPr txBox="1"/>
              <p:nvPr/>
            </p:nvSpPr>
            <p:spPr>
              <a:xfrm>
                <a:off x="710141" y="4398826"/>
                <a:ext cx="62826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dirty="0" smtClean="0">
                    <a:latin typeface="+mn-ea"/>
                  </a:rPr>
                  <a:t>이메일</a:t>
                </a:r>
                <a:endParaRPr lang="ko-KR" altLang="en-US" sz="1000" dirty="0">
                  <a:latin typeface="+mn-ea"/>
                </a:endParaRPr>
              </a:p>
            </p:txBody>
          </p:sp>
          <p:sp>
            <p:nvSpPr>
              <p:cNvPr id="298" name="TextBox 297"/>
              <p:cNvSpPr txBox="1"/>
              <p:nvPr/>
            </p:nvSpPr>
            <p:spPr>
              <a:xfrm>
                <a:off x="1674513" y="4398826"/>
                <a:ext cx="62826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dirty="0" smtClean="0">
                    <a:latin typeface="+mn-ea"/>
                  </a:rPr>
                  <a:t>메신저</a:t>
                </a:r>
                <a:endParaRPr lang="ko-KR" altLang="en-US" sz="1000" dirty="0">
                  <a:latin typeface="+mn-ea"/>
                </a:endParaRPr>
              </a:p>
            </p:txBody>
          </p:sp>
          <p:sp>
            <p:nvSpPr>
              <p:cNvPr id="299" name="TextBox 298"/>
              <p:cNvSpPr txBox="1"/>
              <p:nvPr/>
            </p:nvSpPr>
            <p:spPr>
              <a:xfrm>
                <a:off x="2559500" y="4393150"/>
                <a:ext cx="77577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dirty="0" smtClean="0">
                    <a:latin typeface="+mn-ea"/>
                  </a:rPr>
                  <a:t>웹사이트</a:t>
                </a:r>
                <a:endParaRPr lang="ko-KR" altLang="en-US" sz="1000" dirty="0">
                  <a:latin typeface="+mn-ea"/>
                </a:endParaRPr>
              </a:p>
            </p:txBody>
          </p:sp>
        </p:grpSp>
        <p:grpSp>
          <p:nvGrpSpPr>
            <p:cNvPr id="16" name="그룹 15"/>
            <p:cNvGrpSpPr/>
            <p:nvPr/>
          </p:nvGrpSpPr>
          <p:grpSpPr>
            <a:xfrm>
              <a:off x="8936150" y="3690346"/>
              <a:ext cx="2500746" cy="624199"/>
              <a:chOff x="770705" y="3171153"/>
              <a:chExt cx="2170861" cy="541858"/>
            </a:xfrm>
          </p:grpSpPr>
          <p:pic>
            <p:nvPicPr>
              <p:cNvPr id="300" name="그림 29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705" y="3175024"/>
                <a:ext cx="518635" cy="534117"/>
              </a:xfrm>
              <a:prstGeom prst="rect">
                <a:avLst/>
              </a:prstGeom>
            </p:spPr>
          </p:pic>
          <p:pic>
            <p:nvPicPr>
              <p:cNvPr id="301" name="그림 30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9709" y="3171153"/>
                <a:ext cx="541857" cy="541858"/>
              </a:xfrm>
              <a:prstGeom prst="rect">
                <a:avLst/>
              </a:prstGeom>
            </p:spPr>
          </p:pic>
          <p:pic>
            <p:nvPicPr>
              <p:cNvPr id="302" name="그림 30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711585" y="3092339"/>
                <a:ext cx="301045" cy="699490"/>
              </a:xfrm>
              <a:prstGeom prst="rect">
                <a:avLst/>
              </a:prstGeom>
            </p:spPr>
          </p:pic>
        </p:grpSp>
        <p:grpSp>
          <p:nvGrpSpPr>
            <p:cNvPr id="307" name="그룹 306"/>
            <p:cNvGrpSpPr/>
            <p:nvPr/>
          </p:nvGrpSpPr>
          <p:grpSpPr>
            <a:xfrm>
              <a:off x="8599018" y="4393713"/>
              <a:ext cx="2962263" cy="405786"/>
              <a:chOff x="373009" y="4393150"/>
              <a:chExt cx="2962263" cy="405786"/>
            </a:xfrm>
          </p:grpSpPr>
          <p:sp>
            <p:nvSpPr>
              <p:cNvPr id="308" name="TextBox 307"/>
              <p:cNvSpPr txBox="1"/>
              <p:nvPr/>
            </p:nvSpPr>
            <p:spPr>
              <a:xfrm>
                <a:off x="373009" y="4398826"/>
                <a:ext cx="12642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dirty="0" smtClean="0">
                    <a:latin typeface="+mn-ea"/>
                  </a:rPr>
                  <a:t>로컬 저장</a:t>
                </a:r>
                <a:endParaRPr lang="en-US" altLang="ko-KR" sz="1000" dirty="0" smtClean="0">
                  <a:latin typeface="+mn-ea"/>
                </a:endParaRPr>
              </a:p>
              <a:p>
                <a:pPr algn="ctr"/>
                <a:r>
                  <a:rPr lang="en-US" altLang="ko-KR" sz="1000" dirty="0" smtClean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(</a:t>
                </a:r>
                <a:r>
                  <a:rPr lang="ko-KR" alt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외장</a:t>
                </a:r>
                <a:r>
                  <a:rPr lang="en-US" altLang="ko-KR" sz="1000" dirty="0" smtClean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HDD </a:t>
                </a:r>
                <a:r>
                  <a:rPr lang="ko-KR" alt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포함</a:t>
                </a:r>
                <a:r>
                  <a:rPr lang="en-US" altLang="ko-KR" sz="1000" dirty="0" smtClean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)</a:t>
                </a:r>
                <a:endParaRPr lang="ko-KR" altLang="en-US" sz="10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09" name="TextBox 308"/>
              <p:cNvSpPr txBox="1"/>
              <p:nvPr/>
            </p:nvSpPr>
            <p:spPr>
              <a:xfrm>
                <a:off x="1446750" y="4398826"/>
                <a:ext cx="102789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000" dirty="0" smtClean="0">
                    <a:latin typeface="+mn-ea"/>
                  </a:rPr>
                  <a:t>USB</a:t>
                </a:r>
                <a:endParaRPr lang="ko-KR" altLang="en-US" sz="1000" dirty="0">
                  <a:latin typeface="+mn-ea"/>
                </a:endParaRPr>
              </a:p>
            </p:txBody>
          </p:sp>
          <p:sp>
            <p:nvSpPr>
              <p:cNvPr id="310" name="TextBox 309"/>
              <p:cNvSpPr txBox="1"/>
              <p:nvPr/>
            </p:nvSpPr>
            <p:spPr>
              <a:xfrm>
                <a:off x="2559500" y="4393150"/>
                <a:ext cx="77577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000" dirty="0" smtClean="0">
                    <a:latin typeface="+mn-ea"/>
                  </a:rPr>
                  <a:t>CD</a:t>
                </a:r>
                <a:endParaRPr lang="ko-KR" altLang="en-US" sz="1000" dirty="0">
                  <a:latin typeface="+mn-ea"/>
                </a:endParaRPr>
              </a:p>
            </p:txBody>
          </p:sp>
        </p:grpSp>
        <p:sp>
          <p:nvSpPr>
            <p:cNvPr id="311" name="TextBox 310"/>
            <p:cNvSpPr txBox="1"/>
            <p:nvPr/>
          </p:nvSpPr>
          <p:spPr>
            <a:xfrm>
              <a:off x="3808844" y="3278573"/>
              <a:ext cx="10556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b="1" dirty="0" smtClean="0">
                  <a:solidFill>
                    <a:srgbClr val="FF0000"/>
                  </a:solidFill>
                  <a:latin typeface="+mn-ea"/>
                </a:rPr>
                <a:t>파일 첨부</a:t>
              </a:r>
              <a:endParaRPr lang="en-US" altLang="ko-KR" sz="1000" b="1" dirty="0" smtClean="0">
                <a:solidFill>
                  <a:srgbClr val="FF0000"/>
                </a:solidFill>
                <a:latin typeface="+mn-ea"/>
              </a:endParaRPr>
            </a:p>
            <a:p>
              <a:pPr algn="ctr"/>
              <a:r>
                <a:rPr lang="ko-KR" altLang="en-US" sz="1000" b="1" dirty="0" smtClean="0">
                  <a:solidFill>
                    <a:srgbClr val="FF0000"/>
                  </a:solidFill>
                  <a:latin typeface="+mn-ea"/>
                </a:rPr>
                <a:t>차단</a:t>
              </a:r>
              <a:endParaRPr lang="ko-KR" altLang="en-US" sz="1000" b="1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7479849" y="3278573"/>
              <a:ext cx="775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b="1" dirty="0" smtClean="0">
                  <a:solidFill>
                    <a:srgbClr val="FF0000"/>
                  </a:solidFill>
                  <a:latin typeface="+mn-ea"/>
                </a:rPr>
                <a:t>로컬 저장 차단</a:t>
              </a:r>
              <a:endParaRPr lang="ko-KR" altLang="en-US" sz="1000" b="1" dirty="0">
                <a:solidFill>
                  <a:srgbClr val="FF0000"/>
                </a:solidFill>
                <a:latin typeface="+mn-ea"/>
              </a:endParaRPr>
            </a:p>
          </p:txBody>
        </p:sp>
      </p:grpSp>
      <p:grpSp>
        <p:nvGrpSpPr>
          <p:cNvPr id="64" name="그룹 63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65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66" name="그림 6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069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부제목 2"/>
          <p:cNvSpPr txBox="1">
            <a:spLocks/>
          </p:cNvSpPr>
          <p:nvPr/>
        </p:nvSpPr>
        <p:spPr>
          <a:xfrm>
            <a:off x="401640" y="329475"/>
            <a:ext cx="2545746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300" spc="-100" dirty="0" smtClean="0">
                <a:solidFill>
                  <a:srgbClr val="C00000"/>
                </a:solidFill>
                <a:latin typeface="+mn-ea"/>
              </a:rPr>
              <a:t>05. </a:t>
            </a:r>
            <a:r>
              <a:rPr lang="ko-KR" altLang="en-US" sz="1300" spc="-100" dirty="0" err="1" smtClean="0">
                <a:solidFill>
                  <a:srgbClr val="C00000"/>
                </a:solidFill>
                <a:latin typeface="+mn-ea"/>
              </a:rPr>
              <a:t>상세기능</a:t>
            </a:r>
            <a:r>
              <a:rPr lang="en-US" altLang="ko-KR" sz="1300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_</a:t>
            </a:r>
            <a:r>
              <a:rPr lang="ko-KR" altLang="en-US" sz="1300" spc="-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사용자기능</a:t>
            </a:r>
            <a:endParaRPr lang="ko-KR" altLang="en-US" sz="1300" spc="-1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48" name="부제목 2"/>
          <p:cNvSpPr txBox="1">
            <a:spLocks/>
          </p:cNvSpPr>
          <p:nvPr/>
        </p:nvSpPr>
        <p:spPr>
          <a:xfrm>
            <a:off x="395511" y="1311417"/>
            <a:ext cx="6671114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000" spc="-56" dirty="0">
                <a:solidFill>
                  <a:srgbClr val="191D20"/>
                </a:solidFill>
                <a:latin typeface="맑은 고딕" panose="020B0503020000020004" pitchFamily="50" charset="-127"/>
              </a:rPr>
              <a:t>유출 </a:t>
            </a:r>
            <a:r>
              <a:rPr lang="ko-KR" altLang="en-US" sz="2000" spc="-56" dirty="0" smtClean="0">
                <a:solidFill>
                  <a:srgbClr val="191D20"/>
                </a:solidFill>
                <a:latin typeface="맑은 고딕" panose="020B0503020000020004" pitchFamily="50" charset="-127"/>
              </a:rPr>
              <a:t>차단 </a:t>
            </a:r>
            <a:r>
              <a:rPr lang="en-US" altLang="ko-KR" sz="2000" spc="-56" dirty="0" smtClean="0">
                <a:solidFill>
                  <a:srgbClr val="191D20"/>
                </a:solidFill>
                <a:latin typeface="맑은 고딕" panose="020B0503020000020004" pitchFamily="50" charset="-127"/>
              </a:rPr>
              <a:t>_ </a:t>
            </a:r>
            <a:r>
              <a:rPr lang="en-US" altLang="ko-KR" sz="1600" spc="-56" dirty="0" smtClean="0">
                <a:solidFill>
                  <a:srgbClr val="191D20"/>
                </a:solidFill>
                <a:latin typeface="맑은 고딕" panose="020B0503020000020004" pitchFamily="50" charset="-127"/>
              </a:rPr>
              <a:t>2. </a:t>
            </a:r>
            <a:r>
              <a:rPr lang="ko-KR" altLang="en-US" sz="1600" spc="-56" dirty="0" err="1" smtClean="0">
                <a:latin typeface="맑은 고딕" panose="020B0503020000020004" pitchFamily="50" charset="-127"/>
              </a:rPr>
              <a:t>기타경로</a:t>
            </a:r>
            <a:endParaRPr lang="en-US" altLang="ko-KR" sz="2000" spc="-56" dirty="0">
              <a:solidFill>
                <a:srgbClr val="191D2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50" name="부제목 2"/>
          <p:cNvSpPr txBox="1">
            <a:spLocks/>
          </p:cNvSpPr>
          <p:nvPr/>
        </p:nvSpPr>
        <p:spPr>
          <a:xfrm>
            <a:off x="414560" y="1826010"/>
            <a:ext cx="10975489" cy="279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2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키보드 프린트 스크린</a:t>
            </a:r>
            <a:r>
              <a:rPr lang="en-US" altLang="ko-KR" sz="12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, </a:t>
            </a:r>
            <a:r>
              <a:rPr lang="ko-KR" altLang="en-US" sz="12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캡처 프로그램</a:t>
            </a:r>
            <a:r>
              <a:rPr lang="en-US" altLang="ko-KR" sz="12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, COPY&amp;PASTE, </a:t>
            </a:r>
            <a:r>
              <a:rPr lang="ko-KR" altLang="en-US" sz="12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프린터 출력 등과 같은 사용자 문서의 다양한 유출 경로 차단</a:t>
            </a:r>
            <a:endParaRPr lang="ja-JP" altLang="en-US" sz="1200" spc="-56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400000000000000" pitchFamily="34" charset="-127"/>
            </a:endParaRPr>
          </a:p>
        </p:txBody>
      </p:sp>
      <p:sp>
        <p:nvSpPr>
          <p:cNvPr id="51" name="부제목 2"/>
          <p:cNvSpPr txBox="1">
            <a:spLocks/>
          </p:cNvSpPr>
          <p:nvPr/>
        </p:nvSpPr>
        <p:spPr>
          <a:xfrm>
            <a:off x="366937" y="660362"/>
            <a:ext cx="5857875" cy="71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3500" b="1" spc="-350" dirty="0" smtClean="0">
                <a:solidFill>
                  <a:srgbClr val="111111"/>
                </a:solidFill>
                <a:latin typeface="+mn-ea"/>
              </a:rPr>
              <a:t>보안</a:t>
            </a:r>
          </a:p>
        </p:txBody>
      </p:sp>
      <p:sp>
        <p:nvSpPr>
          <p:cNvPr id="64" name="부제목 2"/>
          <p:cNvSpPr>
            <a:spLocks noGrp="1"/>
          </p:cNvSpPr>
          <p:nvPr>
            <p:ph type="subTitle" idx="1"/>
          </p:nvPr>
        </p:nvSpPr>
        <p:spPr>
          <a:xfrm>
            <a:off x="1376003" y="3945962"/>
            <a:ext cx="2713555" cy="323254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lang="ko-KR" altLang="en-US" sz="1200" b="1" dirty="0">
                <a:solidFill>
                  <a:srgbClr val="111111"/>
                </a:solidFill>
                <a:latin typeface="+mn-ea"/>
              </a:rPr>
              <a:t>키보드 프린트스크린</a:t>
            </a:r>
            <a:r>
              <a:rPr lang="en-US" altLang="ko-KR" sz="1200" b="1" dirty="0">
                <a:solidFill>
                  <a:srgbClr val="111111"/>
                </a:solidFill>
                <a:latin typeface="+mn-ea"/>
              </a:rPr>
              <a:t>(</a:t>
            </a:r>
            <a:r>
              <a:rPr lang="en-US" altLang="ko-KR" sz="1200" b="1" dirty="0" err="1">
                <a:solidFill>
                  <a:srgbClr val="111111"/>
                </a:solidFill>
                <a:latin typeface="+mn-ea"/>
              </a:rPr>
              <a:t>Prt</a:t>
            </a:r>
            <a:r>
              <a:rPr lang="en-US" altLang="ko-KR" sz="1200" b="1" dirty="0">
                <a:solidFill>
                  <a:srgbClr val="111111"/>
                </a:solidFill>
                <a:latin typeface="+mn-ea"/>
              </a:rPr>
              <a:t> </a:t>
            </a:r>
            <a:r>
              <a:rPr lang="en-US" altLang="ko-KR" sz="1200" b="1" dirty="0" err="1">
                <a:solidFill>
                  <a:srgbClr val="111111"/>
                </a:solidFill>
                <a:latin typeface="+mn-ea"/>
              </a:rPr>
              <a:t>Sc</a:t>
            </a:r>
            <a:r>
              <a:rPr lang="en-US" altLang="ko-KR" sz="1200" b="1" dirty="0">
                <a:solidFill>
                  <a:srgbClr val="111111"/>
                </a:solidFill>
                <a:latin typeface="+mn-ea"/>
              </a:rPr>
              <a:t>) </a:t>
            </a:r>
            <a:r>
              <a:rPr lang="ko-KR" altLang="en-US" sz="1200" b="1" dirty="0">
                <a:solidFill>
                  <a:srgbClr val="111111"/>
                </a:solidFill>
                <a:latin typeface="+mn-ea"/>
              </a:rPr>
              <a:t>차단</a:t>
            </a:r>
          </a:p>
        </p:txBody>
      </p:sp>
      <p:sp>
        <p:nvSpPr>
          <p:cNvPr id="65" name="부제목 2"/>
          <p:cNvSpPr txBox="1">
            <a:spLocks/>
          </p:cNvSpPr>
          <p:nvPr/>
        </p:nvSpPr>
        <p:spPr>
          <a:xfrm>
            <a:off x="7820187" y="3931350"/>
            <a:ext cx="3429836" cy="323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ko-KR" altLang="en-US" sz="1200" b="1" dirty="0">
                <a:solidFill>
                  <a:srgbClr val="111111"/>
                </a:solidFill>
                <a:latin typeface="+mn-ea"/>
              </a:rPr>
              <a:t>캡처 프로그램 사용 시 </a:t>
            </a:r>
            <a:r>
              <a:rPr lang="ko-KR" altLang="en-US" sz="1200" b="1" dirty="0" err="1" smtClean="0">
                <a:solidFill>
                  <a:srgbClr val="111111"/>
                </a:solidFill>
                <a:latin typeface="+mn-ea"/>
              </a:rPr>
              <a:t>보안영역</a:t>
            </a:r>
            <a:r>
              <a:rPr lang="ko-KR" altLang="en-US" sz="1200" b="1" dirty="0" smtClean="0">
                <a:solidFill>
                  <a:srgbClr val="111111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rgbClr val="111111"/>
                </a:solidFill>
                <a:latin typeface="+mn-ea"/>
              </a:rPr>
              <a:t>캡처 차단</a:t>
            </a:r>
          </a:p>
        </p:txBody>
      </p:sp>
      <p:sp>
        <p:nvSpPr>
          <p:cNvPr id="67" name="부제목 2"/>
          <p:cNvSpPr txBox="1">
            <a:spLocks/>
          </p:cNvSpPr>
          <p:nvPr/>
        </p:nvSpPr>
        <p:spPr>
          <a:xfrm>
            <a:off x="7757921" y="5899507"/>
            <a:ext cx="3429836" cy="323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ko-KR" altLang="en-US" sz="1200" b="1" dirty="0">
                <a:solidFill>
                  <a:srgbClr val="111111"/>
                </a:solidFill>
                <a:latin typeface="+mn-ea"/>
              </a:rPr>
              <a:t>사용자 별 프린터 </a:t>
            </a:r>
            <a:r>
              <a:rPr lang="ko-KR" altLang="en-US" sz="1200" b="1" dirty="0" smtClean="0">
                <a:solidFill>
                  <a:srgbClr val="111111"/>
                </a:solidFill>
                <a:latin typeface="+mn-ea"/>
              </a:rPr>
              <a:t>출력 차단</a:t>
            </a:r>
            <a:r>
              <a:rPr lang="en-US" altLang="ko-KR" sz="1200" b="1" dirty="0">
                <a:solidFill>
                  <a:srgbClr val="111111"/>
                </a:solidFill>
                <a:latin typeface="+mn-ea"/>
              </a:rPr>
              <a:t>·</a:t>
            </a:r>
            <a:r>
              <a:rPr lang="ko-KR" altLang="en-US" sz="1200" b="1" dirty="0">
                <a:solidFill>
                  <a:srgbClr val="111111"/>
                </a:solidFill>
                <a:latin typeface="+mn-ea"/>
              </a:rPr>
              <a:t>제어</a:t>
            </a:r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430" y="4487466"/>
            <a:ext cx="1841083" cy="1245905"/>
          </a:xfrm>
          <a:prstGeom prst="rect">
            <a:avLst/>
          </a:prstGeom>
        </p:spPr>
      </p:pic>
      <p:pic>
        <p:nvPicPr>
          <p:cNvPr id="69" name="그림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373" y="2543986"/>
            <a:ext cx="1626819" cy="1245905"/>
          </a:xfrm>
          <a:prstGeom prst="rect">
            <a:avLst/>
          </a:prstGeom>
        </p:spPr>
      </p:pic>
      <p:pic>
        <p:nvPicPr>
          <p:cNvPr id="70" name="그림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430" y="2539592"/>
            <a:ext cx="1626819" cy="1245905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372" y="4461409"/>
            <a:ext cx="1626819" cy="1245905"/>
          </a:xfrm>
          <a:prstGeom prst="rect">
            <a:avLst/>
          </a:prstGeom>
        </p:spPr>
      </p:pic>
      <p:sp>
        <p:nvSpPr>
          <p:cNvPr id="72" name="부제목 2"/>
          <p:cNvSpPr txBox="1">
            <a:spLocks/>
          </p:cNvSpPr>
          <p:nvPr/>
        </p:nvSpPr>
        <p:spPr>
          <a:xfrm>
            <a:off x="1919373" y="5899507"/>
            <a:ext cx="1600044" cy="323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en-US" altLang="ko-KR" sz="1200" b="1" dirty="0">
                <a:solidFill>
                  <a:srgbClr val="111111"/>
                </a:solidFill>
                <a:latin typeface="+mn-ea"/>
              </a:rPr>
              <a:t>Copy &amp; Paste </a:t>
            </a:r>
            <a:r>
              <a:rPr lang="ko-KR" altLang="en-US" sz="1200" b="1" dirty="0">
                <a:solidFill>
                  <a:srgbClr val="111111"/>
                </a:solidFill>
                <a:latin typeface="+mn-ea"/>
              </a:rPr>
              <a:t>차단</a:t>
            </a:r>
          </a:p>
        </p:txBody>
      </p:sp>
      <p:grpSp>
        <p:nvGrpSpPr>
          <p:cNvPr id="73" name="그룹 72"/>
          <p:cNvGrpSpPr/>
          <p:nvPr/>
        </p:nvGrpSpPr>
        <p:grpSpPr>
          <a:xfrm>
            <a:off x="6850856" y="3179702"/>
            <a:ext cx="1632586" cy="419238"/>
            <a:chOff x="7240307" y="3303357"/>
            <a:chExt cx="1632586" cy="419238"/>
          </a:xfrm>
        </p:grpSpPr>
        <p:grpSp>
          <p:nvGrpSpPr>
            <p:cNvPr id="74" name="그룹 73"/>
            <p:cNvGrpSpPr/>
            <p:nvPr/>
          </p:nvGrpSpPr>
          <p:grpSpPr>
            <a:xfrm>
              <a:off x="7240307" y="3429633"/>
              <a:ext cx="1632586" cy="166687"/>
              <a:chOff x="7023769" y="2652513"/>
              <a:chExt cx="1632586" cy="166687"/>
            </a:xfrm>
          </p:grpSpPr>
          <p:sp>
            <p:nvSpPr>
              <p:cNvPr id="78" name="이등변 삼각형 77"/>
              <p:cNvSpPr/>
              <p:nvPr/>
            </p:nvSpPr>
            <p:spPr>
              <a:xfrm rot="5400000">
                <a:off x="8498136" y="2660982"/>
                <a:ext cx="166687" cy="149750"/>
              </a:xfrm>
              <a:prstGeom prst="triangle">
                <a:avLst/>
              </a:prstGeom>
              <a:solidFill>
                <a:srgbClr val="F92A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9" name="직선 연결선 78"/>
              <p:cNvCxnSpPr/>
              <p:nvPr/>
            </p:nvCxnSpPr>
            <p:spPr>
              <a:xfrm flipH="1" flipV="1">
                <a:off x="7023769" y="2735856"/>
                <a:ext cx="1566267" cy="1"/>
              </a:xfrm>
              <a:prstGeom prst="line">
                <a:avLst/>
              </a:prstGeom>
              <a:ln w="19050">
                <a:solidFill>
                  <a:srgbClr val="F92A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그룹 74"/>
            <p:cNvGrpSpPr/>
            <p:nvPr/>
          </p:nvGrpSpPr>
          <p:grpSpPr>
            <a:xfrm>
              <a:off x="7851796" y="3303357"/>
              <a:ext cx="419238" cy="419238"/>
              <a:chOff x="8180762" y="2787724"/>
              <a:chExt cx="388886" cy="388886"/>
            </a:xfrm>
          </p:grpSpPr>
          <p:sp>
            <p:nvSpPr>
              <p:cNvPr id="76" name="타원 75"/>
              <p:cNvSpPr/>
              <p:nvPr/>
            </p:nvSpPr>
            <p:spPr>
              <a:xfrm>
                <a:off x="8180762" y="2787724"/>
                <a:ext cx="388886" cy="38888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77" name="직선 연결선 76"/>
              <p:cNvCxnSpPr>
                <a:stCxn id="76" idx="7"/>
                <a:endCxn id="76" idx="3"/>
              </p:cNvCxnSpPr>
              <p:nvPr/>
            </p:nvCxnSpPr>
            <p:spPr>
              <a:xfrm flipH="1">
                <a:off x="8237713" y="2844675"/>
                <a:ext cx="274984" cy="2749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그룹 79"/>
          <p:cNvGrpSpPr/>
          <p:nvPr/>
        </p:nvGrpSpPr>
        <p:grpSpPr>
          <a:xfrm rot="10800000">
            <a:off x="3719969" y="3176776"/>
            <a:ext cx="1632586" cy="419238"/>
            <a:chOff x="7240307" y="3303357"/>
            <a:chExt cx="1632586" cy="419238"/>
          </a:xfrm>
        </p:grpSpPr>
        <p:grpSp>
          <p:nvGrpSpPr>
            <p:cNvPr id="81" name="그룹 80"/>
            <p:cNvGrpSpPr/>
            <p:nvPr/>
          </p:nvGrpSpPr>
          <p:grpSpPr>
            <a:xfrm>
              <a:off x="7240307" y="3429633"/>
              <a:ext cx="1632586" cy="166687"/>
              <a:chOff x="7023769" y="2652513"/>
              <a:chExt cx="1632586" cy="166687"/>
            </a:xfrm>
          </p:grpSpPr>
          <p:sp>
            <p:nvSpPr>
              <p:cNvPr id="85" name="이등변 삼각형 84"/>
              <p:cNvSpPr/>
              <p:nvPr/>
            </p:nvSpPr>
            <p:spPr>
              <a:xfrm rot="5400000">
                <a:off x="8498136" y="2660982"/>
                <a:ext cx="166687" cy="149750"/>
              </a:xfrm>
              <a:prstGeom prst="triangle">
                <a:avLst/>
              </a:prstGeom>
              <a:solidFill>
                <a:srgbClr val="F92A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86" name="직선 연결선 85"/>
              <p:cNvCxnSpPr/>
              <p:nvPr/>
            </p:nvCxnSpPr>
            <p:spPr>
              <a:xfrm flipH="1" flipV="1">
                <a:off x="7023769" y="2735856"/>
                <a:ext cx="1566267" cy="1"/>
              </a:xfrm>
              <a:prstGeom prst="line">
                <a:avLst/>
              </a:prstGeom>
              <a:ln w="19050">
                <a:solidFill>
                  <a:srgbClr val="F92A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그룹 81"/>
            <p:cNvGrpSpPr/>
            <p:nvPr/>
          </p:nvGrpSpPr>
          <p:grpSpPr>
            <a:xfrm>
              <a:off x="7817506" y="3303357"/>
              <a:ext cx="419238" cy="419238"/>
              <a:chOff x="8148956" y="2787724"/>
              <a:chExt cx="388886" cy="388886"/>
            </a:xfrm>
          </p:grpSpPr>
          <p:sp>
            <p:nvSpPr>
              <p:cNvPr id="83" name="타원 82"/>
              <p:cNvSpPr/>
              <p:nvPr/>
            </p:nvSpPr>
            <p:spPr>
              <a:xfrm>
                <a:off x="8148956" y="2787724"/>
                <a:ext cx="388886" cy="38888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84" name="직선 연결선 83"/>
              <p:cNvCxnSpPr>
                <a:stCxn id="83" idx="7"/>
                <a:endCxn id="83" idx="3"/>
              </p:cNvCxnSpPr>
              <p:nvPr/>
            </p:nvCxnSpPr>
            <p:spPr>
              <a:xfrm rot="10800000" flipV="1">
                <a:off x="8205907" y="2844675"/>
                <a:ext cx="274984" cy="2749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그룹 86"/>
          <p:cNvGrpSpPr/>
          <p:nvPr/>
        </p:nvGrpSpPr>
        <p:grpSpPr>
          <a:xfrm>
            <a:off x="6850718" y="4810715"/>
            <a:ext cx="1632586" cy="419238"/>
            <a:chOff x="7240307" y="3303357"/>
            <a:chExt cx="1632586" cy="419238"/>
          </a:xfrm>
        </p:grpSpPr>
        <p:grpSp>
          <p:nvGrpSpPr>
            <p:cNvPr id="88" name="그룹 87"/>
            <p:cNvGrpSpPr/>
            <p:nvPr/>
          </p:nvGrpSpPr>
          <p:grpSpPr>
            <a:xfrm>
              <a:off x="7240307" y="3429633"/>
              <a:ext cx="1632586" cy="166687"/>
              <a:chOff x="7023769" y="2652513"/>
              <a:chExt cx="1632586" cy="166687"/>
            </a:xfrm>
          </p:grpSpPr>
          <p:sp>
            <p:nvSpPr>
              <p:cNvPr id="92" name="이등변 삼각형 91"/>
              <p:cNvSpPr/>
              <p:nvPr/>
            </p:nvSpPr>
            <p:spPr>
              <a:xfrm rot="5400000">
                <a:off x="8498136" y="2660982"/>
                <a:ext cx="166687" cy="149750"/>
              </a:xfrm>
              <a:prstGeom prst="triangle">
                <a:avLst/>
              </a:prstGeom>
              <a:solidFill>
                <a:srgbClr val="F92A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93" name="직선 연결선 92"/>
              <p:cNvCxnSpPr/>
              <p:nvPr/>
            </p:nvCxnSpPr>
            <p:spPr>
              <a:xfrm flipH="1" flipV="1">
                <a:off x="7023769" y="2735856"/>
                <a:ext cx="1566267" cy="1"/>
              </a:xfrm>
              <a:prstGeom prst="line">
                <a:avLst/>
              </a:prstGeom>
              <a:ln w="19050">
                <a:solidFill>
                  <a:srgbClr val="F92A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그룹 88"/>
            <p:cNvGrpSpPr/>
            <p:nvPr/>
          </p:nvGrpSpPr>
          <p:grpSpPr>
            <a:xfrm>
              <a:off x="7851796" y="3303357"/>
              <a:ext cx="419238" cy="419238"/>
              <a:chOff x="8180762" y="2787724"/>
              <a:chExt cx="388886" cy="388886"/>
            </a:xfrm>
          </p:grpSpPr>
          <p:sp>
            <p:nvSpPr>
              <p:cNvPr id="90" name="타원 89"/>
              <p:cNvSpPr/>
              <p:nvPr/>
            </p:nvSpPr>
            <p:spPr>
              <a:xfrm>
                <a:off x="8180762" y="2787724"/>
                <a:ext cx="388886" cy="38888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91" name="직선 연결선 90"/>
              <p:cNvCxnSpPr>
                <a:stCxn id="90" idx="7"/>
                <a:endCxn id="90" idx="3"/>
              </p:cNvCxnSpPr>
              <p:nvPr/>
            </p:nvCxnSpPr>
            <p:spPr>
              <a:xfrm flipH="1">
                <a:off x="8237713" y="2844675"/>
                <a:ext cx="274984" cy="2749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그룹 93"/>
          <p:cNvGrpSpPr/>
          <p:nvPr/>
        </p:nvGrpSpPr>
        <p:grpSpPr>
          <a:xfrm rot="10800000">
            <a:off x="3719831" y="4781732"/>
            <a:ext cx="1632586" cy="419238"/>
            <a:chOff x="7240307" y="3303357"/>
            <a:chExt cx="1632586" cy="419238"/>
          </a:xfrm>
        </p:grpSpPr>
        <p:grpSp>
          <p:nvGrpSpPr>
            <p:cNvPr id="95" name="그룹 94"/>
            <p:cNvGrpSpPr/>
            <p:nvPr/>
          </p:nvGrpSpPr>
          <p:grpSpPr>
            <a:xfrm>
              <a:off x="7240307" y="3429633"/>
              <a:ext cx="1632586" cy="166687"/>
              <a:chOff x="7023769" y="2652513"/>
              <a:chExt cx="1632586" cy="166687"/>
            </a:xfrm>
          </p:grpSpPr>
          <p:sp>
            <p:nvSpPr>
              <p:cNvPr id="99" name="이등변 삼각형 98"/>
              <p:cNvSpPr/>
              <p:nvPr/>
            </p:nvSpPr>
            <p:spPr>
              <a:xfrm rot="5400000">
                <a:off x="8498136" y="2660982"/>
                <a:ext cx="166687" cy="149750"/>
              </a:xfrm>
              <a:prstGeom prst="triangle">
                <a:avLst/>
              </a:prstGeom>
              <a:solidFill>
                <a:srgbClr val="F92A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0" name="직선 연결선 99"/>
              <p:cNvCxnSpPr/>
              <p:nvPr/>
            </p:nvCxnSpPr>
            <p:spPr>
              <a:xfrm flipH="1" flipV="1">
                <a:off x="7023769" y="2735856"/>
                <a:ext cx="1566267" cy="1"/>
              </a:xfrm>
              <a:prstGeom prst="line">
                <a:avLst/>
              </a:prstGeom>
              <a:ln w="19050">
                <a:solidFill>
                  <a:srgbClr val="F92A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그룹 95"/>
            <p:cNvGrpSpPr/>
            <p:nvPr/>
          </p:nvGrpSpPr>
          <p:grpSpPr>
            <a:xfrm>
              <a:off x="7912756" y="3303357"/>
              <a:ext cx="419238" cy="419238"/>
              <a:chOff x="8237306" y="2787724"/>
              <a:chExt cx="388886" cy="388886"/>
            </a:xfrm>
          </p:grpSpPr>
          <p:sp>
            <p:nvSpPr>
              <p:cNvPr id="97" name="타원 96"/>
              <p:cNvSpPr/>
              <p:nvPr/>
            </p:nvSpPr>
            <p:spPr>
              <a:xfrm>
                <a:off x="8237306" y="2787724"/>
                <a:ext cx="388886" cy="38888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98" name="직선 연결선 97"/>
              <p:cNvCxnSpPr>
                <a:stCxn id="97" idx="7"/>
                <a:endCxn id="97" idx="3"/>
              </p:cNvCxnSpPr>
              <p:nvPr/>
            </p:nvCxnSpPr>
            <p:spPr>
              <a:xfrm flipH="1">
                <a:off x="8294257" y="2844675"/>
                <a:ext cx="274984" cy="2749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" name="그룹 103"/>
          <p:cNvGrpSpPr/>
          <p:nvPr/>
        </p:nvGrpSpPr>
        <p:grpSpPr>
          <a:xfrm>
            <a:off x="4903430" y="2931656"/>
            <a:ext cx="2459661" cy="2475806"/>
            <a:chOff x="590122" y="2705399"/>
            <a:chExt cx="2459661" cy="2475806"/>
          </a:xfrm>
        </p:grpSpPr>
        <p:grpSp>
          <p:nvGrpSpPr>
            <p:cNvPr id="105" name="그룹 104"/>
            <p:cNvGrpSpPr/>
            <p:nvPr/>
          </p:nvGrpSpPr>
          <p:grpSpPr>
            <a:xfrm>
              <a:off x="590122" y="2705399"/>
              <a:ext cx="2459661" cy="2475806"/>
              <a:chOff x="-2266940" y="2237282"/>
              <a:chExt cx="3662129" cy="3686166"/>
            </a:xfrm>
          </p:grpSpPr>
          <p:sp>
            <p:nvSpPr>
              <p:cNvPr id="107" name="타원 106"/>
              <p:cNvSpPr/>
              <p:nvPr/>
            </p:nvSpPr>
            <p:spPr>
              <a:xfrm>
                <a:off x="-2233388" y="2237282"/>
                <a:ext cx="3600000" cy="3686166"/>
              </a:xfrm>
              <a:prstGeom prst="ellipse">
                <a:avLst/>
              </a:prstGeom>
              <a:noFill/>
              <a:ln>
                <a:solidFill>
                  <a:srgbClr val="49535C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 </a:t>
                </a:r>
                <a:endParaRPr kumimoji="1" lang="ja-JP" altLang="en-US" dirty="0"/>
              </a:p>
            </p:txBody>
          </p:sp>
          <p:grpSp>
            <p:nvGrpSpPr>
              <p:cNvPr id="108" name="그룹 107"/>
              <p:cNvGrpSpPr/>
              <p:nvPr/>
            </p:nvGrpSpPr>
            <p:grpSpPr>
              <a:xfrm>
                <a:off x="-2266940" y="2552471"/>
                <a:ext cx="3662129" cy="3057553"/>
                <a:chOff x="-2266940" y="2552471"/>
                <a:chExt cx="3662129" cy="3057553"/>
              </a:xfrm>
            </p:grpSpPr>
            <p:sp>
              <p:nvSpPr>
                <p:cNvPr id="109" name="육각형 108"/>
                <p:cNvSpPr/>
                <p:nvPr/>
              </p:nvSpPr>
              <p:spPr>
                <a:xfrm>
                  <a:off x="-2233387" y="2584926"/>
                  <a:ext cx="3600000" cy="3005138"/>
                </a:xfrm>
                <a:prstGeom prst="hexagon">
                  <a:avLst/>
                </a:prstGeom>
                <a:solidFill>
                  <a:srgbClr val="C8CC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10" name="육각형 109"/>
                <p:cNvSpPr>
                  <a:spLocks noChangeAspect="1"/>
                </p:cNvSpPr>
                <p:nvPr/>
              </p:nvSpPr>
              <p:spPr>
                <a:xfrm>
                  <a:off x="-2094222" y="2701096"/>
                  <a:ext cx="3321670" cy="2772799"/>
                </a:xfrm>
                <a:prstGeom prst="hexagon">
                  <a:avLst/>
                </a:prstGeom>
                <a:solidFill>
                  <a:srgbClr val="A2A7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11" name="육각형 110"/>
                <p:cNvSpPr>
                  <a:spLocks noChangeAspect="1"/>
                </p:cNvSpPr>
                <p:nvPr/>
              </p:nvSpPr>
              <p:spPr>
                <a:xfrm>
                  <a:off x="-1961355" y="2812008"/>
                  <a:ext cx="3055936" cy="2550975"/>
                </a:xfrm>
                <a:prstGeom prst="hexagon">
                  <a:avLst/>
                </a:prstGeom>
                <a:solidFill>
                  <a:srgbClr val="888E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112" name="직선 연결선 111"/>
                <p:cNvCxnSpPr>
                  <a:stCxn id="107" idx="2"/>
                  <a:endCxn id="109" idx="0"/>
                </p:cNvCxnSpPr>
                <p:nvPr/>
              </p:nvCxnSpPr>
              <p:spPr>
                <a:xfrm>
                  <a:off x="-2233388" y="4080365"/>
                  <a:ext cx="3600001" cy="7130"/>
                </a:xfrm>
                <a:prstGeom prst="line">
                  <a:avLst/>
                </a:prstGeom>
                <a:ln>
                  <a:solidFill>
                    <a:srgbClr val="868D9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직선 연결선 112"/>
                <p:cNvCxnSpPr>
                  <a:endCxn id="109" idx="2"/>
                </p:cNvCxnSpPr>
                <p:nvPr/>
              </p:nvCxnSpPr>
              <p:spPr>
                <a:xfrm flipH="1">
                  <a:off x="-1482102" y="2581946"/>
                  <a:ext cx="2094878" cy="3008117"/>
                </a:xfrm>
                <a:prstGeom prst="line">
                  <a:avLst/>
                </a:prstGeom>
                <a:ln>
                  <a:solidFill>
                    <a:srgbClr val="868D9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직선 연결선 113"/>
                <p:cNvCxnSpPr/>
                <p:nvPr/>
              </p:nvCxnSpPr>
              <p:spPr>
                <a:xfrm>
                  <a:off x="-1482102" y="2581946"/>
                  <a:ext cx="2094878" cy="3008117"/>
                </a:xfrm>
                <a:prstGeom prst="line">
                  <a:avLst/>
                </a:prstGeom>
                <a:ln>
                  <a:solidFill>
                    <a:srgbClr val="868D9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타원 114"/>
                <p:cNvSpPr/>
                <p:nvPr/>
              </p:nvSpPr>
              <p:spPr>
                <a:xfrm>
                  <a:off x="-1710185" y="2812007"/>
                  <a:ext cx="2542837" cy="2542837"/>
                </a:xfrm>
                <a:prstGeom prst="ellipse">
                  <a:avLst/>
                </a:prstGeom>
                <a:solidFill>
                  <a:srgbClr val="3E4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16" name="타원 115"/>
                <p:cNvSpPr/>
                <p:nvPr/>
              </p:nvSpPr>
              <p:spPr>
                <a:xfrm>
                  <a:off x="-1511298" y="2552476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" name="타원 116"/>
                <p:cNvSpPr/>
                <p:nvPr/>
              </p:nvSpPr>
              <p:spPr>
                <a:xfrm>
                  <a:off x="584209" y="2552471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" name="타원 117"/>
                <p:cNvSpPr/>
                <p:nvPr/>
              </p:nvSpPr>
              <p:spPr>
                <a:xfrm>
                  <a:off x="-1506540" y="5552871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" name="타원 118"/>
                <p:cNvSpPr/>
                <p:nvPr/>
              </p:nvSpPr>
              <p:spPr>
                <a:xfrm>
                  <a:off x="579441" y="5552866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" name="타원 119"/>
                <p:cNvSpPr/>
                <p:nvPr/>
              </p:nvSpPr>
              <p:spPr>
                <a:xfrm>
                  <a:off x="1338036" y="4053374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" name="타원 120"/>
                <p:cNvSpPr/>
                <p:nvPr/>
              </p:nvSpPr>
              <p:spPr>
                <a:xfrm>
                  <a:off x="-2266940" y="4053374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pic>
          <p:nvPicPr>
            <p:cNvPr id="106" name="그림 10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8" t="61" r="7789" b="12044"/>
            <a:stretch>
              <a:fillRect/>
            </a:stretch>
          </p:blipFill>
          <p:spPr>
            <a:xfrm>
              <a:off x="965002" y="3091989"/>
              <a:ext cx="1707892" cy="1707892"/>
            </a:xfrm>
            <a:custGeom>
              <a:avLst/>
              <a:gdLst>
                <a:gd name="connsiteX0" fmla="*/ 853946 w 1707892"/>
                <a:gd name="connsiteY0" fmla="*/ 0 h 1707892"/>
                <a:gd name="connsiteX1" fmla="*/ 1707892 w 1707892"/>
                <a:gd name="connsiteY1" fmla="*/ 853946 h 1707892"/>
                <a:gd name="connsiteX2" fmla="*/ 853946 w 1707892"/>
                <a:gd name="connsiteY2" fmla="*/ 1707892 h 1707892"/>
                <a:gd name="connsiteX3" fmla="*/ 0 w 1707892"/>
                <a:gd name="connsiteY3" fmla="*/ 853946 h 1707892"/>
                <a:gd name="connsiteX4" fmla="*/ 853946 w 1707892"/>
                <a:gd name="connsiteY4" fmla="*/ 0 h 170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892" h="1707892">
                  <a:moveTo>
                    <a:pt x="853946" y="0"/>
                  </a:moveTo>
                  <a:cubicBezTo>
                    <a:pt x="1325567" y="0"/>
                    <a:pt x="1707892" y="382325"/>
                    <a:pt x="1707892" y="853946"/>
                  </a:cubicBezTo>
                  <a:cubicBezTo>
                    <a:pt x="1707892" y="1325567"/>
                    <a:pt x="1325567" y="1707892"/>
                    <a:pt x="853946" y="1707892"/>
                  </a:cubicBezTo>
                  <a:cubicBezTo>
                    <a:pt x="382325" y="1707892"/>
                    <a:pt x="0" y="1325567"/>
                    <a:pt x="0" y="853946"/>
                  </a:cubicBezTo>
                  <a:cubicBezTo>
                    <a:pt x="0" y="382325"/>
                    <a:pt x="382325" y="0"/>
                    <a:pt x="853946" y="0"/>
                  </a:cubicBezTo>
                  <a:close/>
                </a:path>
              </a:pathLst>
            </a:custGeom>
          </p:spPr>
        </p:pic>
      </p:grpSp>
      <p:grpSp>
        <p:nvGrpSpPr>
          <p:cNvPr id="60" name="그룹 59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61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62" name="그림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91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부제목 2"/>
          <p:cNvSpPr txBox="1">
            <a:spLocks/>
          </p:cNvSpPr>
          <p:nvPr/>
        </p:nvSpPr>
        <p:spPr>
          <a:xfrm>
            <a:off x="401640" y="329475"/>
            <a:ext cx="2545746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300" spc="-100" dirty="0" smtClean="0">
                <a:solidFill>
                  <a:srgbClr val="C00000"/>
                </a:solidFill>
                <a:latin typeface="+mn-ea"/>
              </a:rPr>
              <a:t>05. </a:t>
            </a:r>
            <a:r>
              <a:rPr lang="ko-KR" altLang="en-US" sz="1300" spc="-100" dirty="0" err="1" smtClean="0">
                <a:solidFill>
                  <a:srgbClr val="C00000"/>
                </a:solidFill>
                <a:latin typeface="+mn-ea"/>
              </a:rPr>
              <a:t>상세기능</a:t>
            </a:r>
            <a:r>
              <a:rPr lang="en-US" altLang="ko-KR" sz="1300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_</a:t>
            </a:r>
            <a:r>
              <a:rPr lang="ko-KR" altLang="en-US" sz="1300" spc="-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사용자기능</a:t>
            </a:r>
            <a:endParaRPr lang="ko-KR" altLang="en-US" sz="1300" spc="-1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48" name="부제목 2"/>
          <p:cNvSpPr txBox="1">
            <a:spLocks/>
          </p:cNvSpPr>
          <p:nvPr/>
        </p:nvSpPr>
        <p:spPr>
          <a:xfrm>
            <a:off x="395511" y="1311417"/>
            <a:ext cx="6671114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000" spc="-56" dirty="0" smtClean="0">
                <a:solidFill>
                  <a:srgbClr val="191D20"/>
                </a:solidFill>
                <a:latin typeface="맑은 고딕" panose="020B0503020000020004" pitchFamily="50" charset="-127"/>
              </a:rPr>
              <a:t>암호화</a:t>
            </a:r>
            <a:endParaRPr lang="en-US" altLang="ko-KR" sz="2000" spc="-56" dirty="0">
              <a:solidFill>
                <a:srgbClr val="191D2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50" name="부제목 2"/>
          <p:cNvSpPr txBox="1">
            <a:spLocks/>
          </p:cNvSpPr>
          <p:nvPr/>
        </p:nvSpPr>
        <p:spPr>
          <a:xfrm>
            <a:off x="414560" y="1826010"/>
            <a:ext cx="10975489" cy="279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2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파일 전송 구간과 서버에 저장된 파일을 암호화 하여</a:t>
            </a:r>
            <a:r>
              <a:rPr lang="en-US" altLang="ko-KR" sz="12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, </a:t>
            </a:r>
            <a:r>
              <a:rPr lang="ko-KR" altLang="en-US" sz="12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해킹에 의한 데이터 유출 또는 물리적인 디스크 유출에도 대응 </a:t>
            </a:r>
            <a:endParaRPr lang="ja-JP" altLang="en-US" sz="1200" spc="-56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400000000000000" pitchFamily="34" charset="-127"/>
            </a:endParaRPr>
          </a:p>
        </p:txBody>
      </p:sp>
      <p:sp>
        <p:nvSpPr>
          <p:cNvPr id="51" name="부제목 2"/>
          <p:cNvSpPr txBox="1">
            <a:spLocks/>
          </p:cNvSpPr>
          <p:nvPr/>
        </p:nvSpPr>
        <p:spPr>
          <a:xfrm>
            <a:off x="366937" y="660362"/>
            <a:ext cx="5857875" cy="71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3500" b="1" spc="-350" dirty="0" smtClean="0">
                <a:solidFill>
                  <a:srgbClr val="111111"/>
                </a:solidFill>
                <a:latin typeface="+mn-ea"/>
              </a:rPr>
              <a:t>보안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472765" y="2220336"/>
            <a:ext cx="11361401" cy="4184983"/>
            <a:chOff x="465322" y="2371261"/>
            <a:chExt cx="11361401" cy="4184983"/>
          </a:xfrm>
        </p:grpSpPr>
        <p:grpSp>
          <p:nvGrpSpPr>
            <p:cNvPr id="62" name="그룹 61"/>
            <p:cNvGrpSpPr/>
            <p:nvPr/>
          </p:nvGrpSpPr>
          <p:grpSpPr>
            <a:xfrm>
              <a:off x="465322" y="2371261"/>
              <a:ext cx="4175739" cy="4065650"/>
              <a:chOff x="7891329" y="1681574"/>
              <a:chExt cx="2089478" cy="3781565"/>
            </a:xfrm>
          </p:grpSpPr>
          <p:sp>
            <p:nvSpPr>
              <p:cNvPr id="136" name="직사각형 135"/>
              <p:cNvSpPr/>
              <p:nvPr/>
            </p:nvSpPr>
            <p:spPr>
              <a:xfrm>
                <a:off x="7898819" y="1681574"/>
                <a:ext cx="2074499" cy="43911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C2C6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7" name="직사각형 136"/>
              <p:cNvSpPr/>
              <p:nvPr/>
            </p:nvSpPr>
            <p:spPr>
              <a:xfrm>
                <a:off x="7898819" y="2117630"/>
                <a:ext cx="2074499" cy="3345509"/>
              </a:xfrm>
              <a:prstGeom prst="rect">
                <a:avLst/>
              </a:prstGeom>
              <a:noFill/>
              <a:ln w="12700">
                <a:solidFill>
                  <a:srgbClr val="C2C6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8" name="부제목 2"/>
              <p:cNvSpPr txBox="1">
                <a:spLocks/>
              </p:cNvSpPr>
              <p:nvPr/>
            </p:nvSpPr>
            <p:spPr>
              <a:xfrm>
                <a:off x="7891329" y="1772046"/>
                <a:ext cx="2089478" cy="2467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sz="1300" b="1" spc="-28" dirty="0">
                    <a:solidFill>
                      <a:schemeClr val="bg1"/>
                    </a:solidFill>
                    <a:latin typeface="맑은 고딕" panose="020B0503020000020004" pitchFamily="50" charset="-127"/>
                  </a:rPr>
                  <a:t>파일 저장소</a:t>
                </a:r>
                <a:r>
                  <a:rPr lang="en-US" altLang="ko-KR" sz="1300" b="1" spc="-28" dirty="0">
                    <a:solidFill>
                      <a:schemeClr val="bg1"/>
                    </a:solidFill>
                    <a:latin typeface="맑은 고딕" panose="020B0503020000020004" pitchFamily="50" charset="-127"/>
                  </a:rPr>
                  <a:t>(</a:t>
                </a:r>
                <a:r>
                  <a:rPr lang="ko-KR" altLang="en-US" sz="1300" b="1" spc="-28" dirty="0">
                    <a:solidFill>
                      <a:schemeClr val="bg1"/>
                    </a:solidFill>
                    <a:latin typeface="맑은 고딕" panose="020B0503020000020004" pitchFamily="50" charset="-127"/>
                  </a:rPr>
                  <a:t>서버</a:t>
                </a:r>
                <a:r>
                  <a:rPr lang="en-US" altLang="ko-KR" sz="1300" b="1" spc="-28" dirty="0">
                    <a:solidFill>
                      <a:schemeClr val="bg1"/>
                    </a:solidFill>
                    <a:latin typeface="맑은 고딕" panose="020B0503020000020004" pitchFamily="50" charset="-127"/>
                  </a:rPr>
                  <a:t>) </a:t>
                </a:r>
                <a:r>
                  <a:rPr lang="ko-KR" altLang="en-US" sz="1300" b="1" spc="-28" dirty="0">
                    <a:solidFill>
                      <a:schemeClr val="bg1"/>
                    </a:solidFill>
                    <a:latin typeface="맑은 고딕" panose="020B0503020000020004" pitchFamily="50" charset="-127"/>
                  </a:rPr>
                  <a:t>암호화</a:t>
                </a:r>
                <a:endParaRPr lang="en-US" altLang="ja-JP" sz="1300" b="1" spc="-28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63" name="그룹 62"/>
            <p:cNvGrpSpPr/>
            <p:nvPr/>
          </p:nvGrpSpPr>
          <p:grpSpPr>
            <a:xfrm>
              <a:off x="4737444" y="2371261"/>
              <a:ext cx="4175739" cy="4065649"/>
              <a:chOff x="7891328" y="1681574"/>
              <a:chExt cx="2089478" cy="4065649"/>
            </a:xfrm>
          </p:grpSpPr>
          <p:sp>
            <p:nvSpPr>
              <p:cNvPr id="133" name="직사각형 132"/>
              <p:cNvSpPr/>
              <p:nvPr/>
            </p:nvSpPr>
            <p:spPr>
              <a:xfrm>
                <a:off x="7898819" y="1681574"/>
                <a:ext cx="2074499" cy="46881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C2C6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4" name="직사각형 133"/>
              <p:cNvSpPr/>
              <p:nvPr/>
            </p:nvSpPr>
            <p:spPr>
              <a:xfrm>
                <a:off x="7898819" y="2153680"/>
                <a:ext cx="2074499" cy="3593543"/>
              </a:xfrm>
              <a:prstGeom prst="rect">
                <a:avLst/>
              </a:prstGeom>
              <a:noFill/>
              <a:ln w="12700">
                <a:solidFill>
                  <a:srgbClr val="C2C6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5" name="부제목 2"/>
              <p:cNvSpPr txBox="1">
                <a:spLocks/>
              </p:cNvSpPr>
              <p:nvPr/>
            </p:nvSpPr>
            <p:spPr>
              <a:xfrm>
                <a:off x="7891328" y="1777743"/>
                <a:ext cx="2089478" cy="2467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sz="1300" b="1" spc="-28" dirty="0">
                    <a:solidFill>
                      <a:schemeClr val="bg1"/>
                    </a:solidFill>
                    <a:latin typeface="맑은 고딕" panose="020B0503020000020004" pitchFamily="50" charset="-127"/>
                  </a:rPr>
                  <a:t>전송 구간 </a:t>
                </a:r>
                <a:r>
                  <a:rPr lang="en-US" altLang="ko-KR" sz="1300" b="1" spc="-28" dirty="0">
                    <a:solidFill>
                      <a:schemeClr val="bg1"/>
                    </a:solidFill>
                    <a:latin typeface="맑은 고딕" panose="020B0503020000020004" pitchFamily="50" charset="-127"/>
                  </a:rPr>
                  <a:t>‘</a:t>
                </a:r>
                <a:r>
                  <a:rPr lang="en-US" altLang="ja-JP" sz="1300" b="1" spc="-28" dirty="0">
                    <a:solidFill>
                      <a:schemeClr val="bg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SSL 128Bit’</a:t>
                </a:r>
                <a:r>
                  <a:rPr lang="ja-JP" altLang="en-US" sz="1300" b="1" spc="-28" dirty="0">
                    <a:solidFill>
                      <a:schemeClr val="bg1"/>
                    </a:solidFill>
                    <a:latin typeface="맑은 고딕" panose="020B0503020000020004" pitchFamily="50" charset="-127"/>
                    <a:ea typeface="맑은 고딕" panose="020B0300000000000000" pitchFamily="34" charset="-127"/>
                  </a:rPr>
                  <a:t> </a:t>
                </a:r>
                <a:r>
                  <a:rPr lang="ko-KR" altLang="en-US" sz="1300" b="1" spc="-28" dirty="0">
                    <a:solidFill>
                      <a:schemeClr val="bg1"/>
                    </a:solidFill>
                    <a:latin typeface="맑은 고딕" panose="020B0503020000020004" pitchFamily="50" charset="-127"/>
                  </a:rPr>
                  <a:t>암호화</a:t>
                </a:r>
                <a:endParaRPr lang="en-US" altLang="ja-JP" sz="1300" b="1" spc="-28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101" name="그룹 100"/>
            <p:cNvGrpSpPr/>
            <p:nvPr/>
          </p:nvGrpSpPr>
          <p:grpSpPr>
            <a:xfrm>
              <a:off x="9001618" y="2371261"/>
              <a:ext cx="2479857" cy="4065650"/>
              <a:chOff x="7891329" y="1681574"/>
              <a:chExt cx="2089478" cy="3649958"/>
            </a:xfrm>
          </p:grpSpPr>
          <p:sp>
            <p:nvSpPr>
              <p:cNvPr id="130" name="직사각형 129"/>
              <p:cNvSpPr/>
              <p:nvPr/>
            </p:nvSpPr>
            <p:spPr>
              <a:xfrm>
                <a:off x="7898819" y="1681574"/>
                <a:ext cx="2074499" cy="43911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C2C6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1" name="직사각형 130"/>
              <p:cNvSpPr/>
              <p:nvPr/>
            </p:nvSpPr>
            <p:spPr>
              <a:xfrm>
                <a:off x="7898819" y="2117630"/>
                <a:ext cx="2074499" cy="3213902"/>
              </a:xfrm>
              <a:prstGeom prst="rect">
                <a:avLst/>
              </a:prstGeom>
              <a:noFill/>
              <a:ln w="12700">
                <a:solidFill>
                  <a:srgbClr val="C2C6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2" name="부제목 2"/>
              <p:cNvSpPr txBox="1">
                <a:spLocks/>
              </p:cNvSpPr>
              <p:nvPr/>
            </p:nvSpPr>
            <p:spPr>
              <a:xfrm>
                <a:off x="7891329" y="1777743"/>
                <a:ext cx="2089478" cy="2467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sz="1300" b="1" spc="-28" dirty="0">
                    <a:solidFill>
                      <a:schemeClr val="bg1"/>
                    </a:solidFill>
                    <a:latin typeface="맑은 고딕" panose="020B0503020000020004" pitchFamily="50" charset="-127"/>
                  </a:rPr>
                  <a:t>국정원 인증 암호화 모듈</a:t>
                </a:r>
                <a:endParaRPr lang="en-US" altLang="ja-JP" sz="1300" b="1" spc="-28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125" name="직사각형 124"/>
            <p:cNvSpPr/>
            <p:nvPr/>
          </p:nvSpPr>
          <p:spPr>
            <a:xfrm>
              <a:off x="5185636" y="5990947"/>
              <a:ext cx="317035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000" b="1" spc="-28" dirty="0">
                  <a:solidFill>
                    <a:srgbClr val="333333"/>
                  </a:solidFill>
                  <a:latin typeface="맑은 고딕" panose="020B0503020000020004" pitchFamily="50" charset="-127"/>
                </a:rPr>
                <a:t>전송 구간 데이터 암호화</a:t>
              </a:r>
              <a:endParaRPr lang="ja-JP" altLang="en-US" sz="1000" b="1" spc="-28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endParaRPr>
            </a:p>
          </p:txBody>
        </p:sp>
        <p:sp>
          <p:nvSpPr>
            <p:cNvPr id="126" name="직사각형 125"/>
            <p:cNvSpPr/>
            <p:nvPr/>
          </p:nvSpPr>
          <p:spPr>
            <a:xfrm>
              <a:off x="8656366" y="5856238"/>
              <a:ext cx="317035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000" b="1" spc="-28" dirty="0" smtClean="0">
                  <a:solidFill>
                    <a:srgbClr val="333333"/>
                  </a:solidFill>
                  <a:latin typeface="맑은 고딕" panose="020B0503020000020004" pitchFamily="50" charset="-127"/>
                </a:rPr>
                <a:t>국정원 검증필 암호화 모듈</a:t>
              </a:r>
              <a:r>
                <a:rPr lang="en-US" altLang="ko-KR" sz="1000" b="1" spc="-28" dirty="0" smtClean="0">
                  <a:solidFill>
                    <a:srgbClr val="333333"/>
                  </a:solidFill>
                  <a:latin typeface="맑은 고딕" panose="020B0503020000020004" pitchFamily="50" charset="-127"/>
                </a:rPr>
                <a:t> KCMVP </a:t>
              </a:r>
              <a:r>
                <a:rPr lang="ko-KR" altLang="en-US" sz="1000" b="1" spc="-28" dirty="0" smtClean="0">
                  <a:solidFill>
                    <a:srgbClr val="333333"/>
                  </a:solidFill>
                  <a:latin typeface="맑은 고딕" panose="020B0503020000020004" pitchFamily="50" charset="-127"/>
                </a:rPr>
                <a:t>탑재</a:t>
              </a:r>
              <a:endParaRPr lang="en-US" altLang="ko-KR" sz="1000" b="1" spc="-28" dirty="0">
                <a:solidFill>
                  <a:srgbClr val="333333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139" name="직사각형 138"/>
            <p:cNvSpPr/>
            <p:nvPr/>
          </p:nvSpPr>
          <p:spPr>
            <a:xfrm>
              <a:off x="880894" y="5847332"/>
              <a:ext cx="3170357" cy="708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000" b="1" spc="-28" dirty="0">
                  <a:solidFill>
                    <a:srgbClr val="333333"/>
                  </a:solidFill>
                  <a:latin typeface="맑은 고딕" panose="020B0503020000020004" pitchFamily="50" charset="-127"/>
                </a:rPr>
                <a:t>서버 데이터 </a:t>
              </a:r>
              <a:r>
                <a:rPr lang="ko-KR" altLang="en-US" sz="1000" b="1" spc="-28" dirty="0" smtClean="0">
                  <a:solidFill>
                    <a:srgbClr val="333333"/>
                  </a:solidFill>
                  <a:latin typeface="맑은 고딕" panose="020B0503020000020004" pitchFamily="50" charset="-127"/>
                </a:rPr>
                <a:t>암호화</a:t>
              </a:r>
              <a:endParaRPr lang="en-US" altLang="ko-KR" sz="1000" b="1" spc="-28" dirty="0" smtClean="0">
                <a:solidFill>
                  <a:srgbClr val="333333"/>
                </a:solidFill>
                <a:latin typeface="맑은 고딕" panose="020B0503020000020004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800" spc="-56" dirty="0">
                  <a:solidFill>
                    <a:schemeClr val="bg1">
                      <a:lumMod val="50000"/>
                    </a:schemeClr>
                  </a:solidFill>
                  <a:latin typeface="맑은 고딕" panose="020B0503020000020004" pitchFamily="50" charset="-127"/>
                </a:rPr>
                <a:t>* ARIA128bit, AES128bit </a:t>
              </a:r>
              <a:r>
                <a:rPr lang="ko-KR" altLang="en-US" sz="800" spc="-56" dirty="0">
                  <a:solidFill>
                    <a:schemeClr val="bg1">
                      <a:lumMod val="50000"/>
                    </a:schemeClr>
                  </a:solidFill>
                  <a:latin typeface="맑은 고딕" panose="020B0503020000020004" pitchFamily="50" charset="-127"/>
                </a:rPr>
                <a:t>알고리즘 지원</a:t>
              </a:r>
              <a:endParaRPr lang="en-US" altLang="ko-KR" sz="1000" b="1" spc="-28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</a:endParaRPr>
            </a:p>
            <a:p>
              <a:pPr algn="ctr">
                <a:lnSpc>
                  <a:spcPct val="150000"/>
                </a:lnSpc>
              </a:pPr>
              <a:endParaRPr lang="ja-JP" altLang="en-US" sz="1000" b="1" spc="-28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10" name="그룹 9"/>
            <p:cNvGrpSpPr/>
            <p:nvPr/>
          </p:nvGrpSpPr>
          <p:grpSpPr>
            <a:xfrm>
              <a:off x="834342" y="3052722"/>
              <a:ext cx="3601022" cy="2712132"/>
              <a:chOff x="889066" y="3270564"/>
              <a:chExt cx="3601022" cy="2712132"/>
            </a:xfrm>
          </p:grpSpPr>
          <p:grpSp>
            <p:nvGrpSpPr>
              <p:cNvPr id="2" name="그룹 1"/>
              <p:cNvGrpSpPr/>
              <p:nvPr/>
            </p:nvGrpSpPr>
            <p:grpSpPr>
              <a:xfrm rot="16200000" flipH="1">
                <a:off x="2428349" y="3391654"/>
                <a:ext cx="166687" cy="1228912"/>
                <a:chOff x="2297785" y="4049752"/>
                <a:chExt cx="166687" cy="1228912"/>
              </a:xfrm>
            </p:grpSpPr>
            <p:sp>
              <p:nvSpPr>
                <p:cNvPr id="40" name="이등변 삼각형 39"/>
                <p:cNvSpPr/>
                <p:nvPr/>
              </p:nvSpPr>
              <p:spPr>
                <a:xfrm rot="10800000">
                  <a:off x="2297785" y="5130265"/>
                  <a:ext cx="166687" cy="148399"/>
                </a:xfrm>
                <a:prstGeom prst="triangle">
                  <a:avLst/>
                </a:prstGeom>
                <a:solidFill>
                  <a:srgbClr val="F92A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41" name="직선 연결선 40"/>
                <p:cNvCxnSpPr/>
                <p:nvPr/>
              </p:nvCxnSpPr>
              <p:spPr>
                <a:xfrm rot="16200000" flipH="1">
                  <a:off x="1799535" y="4631349"/>
                  <a:ext cx="1163194" cy="0"/>
                </a:xfrm>
                <a:prstGeom prst="line">
                  <a:avLst/>
                </a:prstGeom>
                <a:ln w="19050">
                  <a:solidFill>
                    <a:srgbClr val="F92A2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직사각형 15"/>
              <p:cNvSpPr/>
              <p:nvPr/>
            </p:nvSpPr>
            <p:spPr>
              <a:xfrm>
                <a:off x="3135652" y="3270564"/>
                <a:ext cx="1354436" cy="2914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" name="그림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0718" y="5249271"/>
                <a:ext cx="986330" cy="733425"/>
              </a:xfrm>
              <a:prstGeom prst="rect">
                <a:avLst/>
              </a:prstGeom>
            </p:spPr>
          </p:pic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4943" y="3780583"/>
                <a:ext cx="390525" cy="476250"/>
              </a:xfrm>
              <a:prstGeom prst="rect">
                <a:avLst/>
              </a:prstGeom>
            </p:spPr>
          </p:pic>
          <p:pic>
            <p:nvPicPr>
              <p:cNvPr id="6" name="그림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8242" y="3718671"/>
                <a:ext cx="571500" cy="600075"/>
              </a:xfrm>
              <a:prstGeom prst="rect">
                <a:avLst/>
              </a:prstGeom>
            </p:spPr>
          </p:pic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4905" y="5249271"/>
                <a:ext cx="638175" cy="638175"/>
              </a:xfrm>
              <a:prstGeom prst="rect">
                <a:avLst/>
              </a:prstGeom>
            </p:spPr>
          </p:pic>
          <p:pic>
            <p:nvPicPr>
              <p:cNvPr id="8" name="그림 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9066" y="5220696"/>
                <a:ext cx="666750" cy="695325"/>
              </a:xfrm>
              <a:prstGeom prst="rect">
                <a:avLst/>
              </a:prstGeom>
            </p:spPr>
          </p:pic>
          <p:pic>
            <p:nvPicPr>
              <p:cNvPr id="9" name="그림 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0978" y="3690096"/>
                <a:ext cx="542925" cy="657225"/>
              </a:xfrm>
              <a:prstGeom prst="rect">
                <a:avLst/>
              </a:prstGeom>
            </p:spPr>
          </p:pic>
          <p:grpSp>
            <p:nvGrpSpPr>
              <p:cNvPr id="14" name="그룹 13"/>
              <p:cNvGrpSpPr/>
              <p:nvPr/>
            </p:nvGrpSpPr>
            <p:grpSpPr>
              <a:xfrm>
                <a:off x="2389338" y="4438078"/>
                <a:ext cx="289085" cy="688186"/>
                <a:chOff x="2084184" y="4132759"/>
                <a:chExt cx="289085" cy="694453"/>
              </a:xfrm>
            </p:grpSpPr>
            <p:grpSp>
              <p:nvGrpSpPr>
                <p:cNvPr id="157" name="그룹 156"/>
                <p:cNvGrpSpPr/>
                <p:nvPr/>
              </p:nvGrpSpPr>
              <p:grpSpPr>
                <a:xfrm rot="5400000">
                  <a:off x="1881502" y="4396642"/>
                  <a:ext cx="694453" cy="166687"/>
                  <a:chOff x="7961902" y="2652513"/>
                  <a:chExt cx="694453" cy="166687"/>
                </a:xfrm>
              </p:grpSpPr>
              <p:sp>
                <p:nvSpPr>
                  <p:cNvPr id="161" name="이등변 삼각형 160"/>
                  <p:cNvSpPr/>
                  <p:nvPr/>
                </p:nvSpPr>
                <p:spPr>
                  <a:xfrm rot="5400000">
                    <a:off x="8498136" y="2660982"/>
                    <a:ext cx="166687" cy="149750"/>
                  </a:xfrm>
                  <a:prstGeom prst="triangle">
                    <a:avLst/>
                  </a:prstGeom>
                  <a:solidFill>
                    <a:srgbClr val="F92A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162" name="직선 연결선 161"/>
                  <p:cNvCxnSpPr/>
                  <p:nvPr/>
                </p:nvCxnSpPr>
                <p:spPr>
                  <a:xfrm rot="16200000" flipV="1">
                    <a:off x="8275970" y="2421789"/>
                    <a:ext cx="0" cy="628136"/>
                  </a:xfrm>
                  <a:prstGeom prst="line">
                    <a:avLst/>
                  </a:prstGeom>
                  <a:ln w="19050">
                    <a:solidFill>
                      <a:srgbClr val="F92A2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그룹 157"/>
                <p:cNvGrpSpPr/>
                <p:nvPr/>
              </p:nvGrpSpPr>
              <p:grpSpPr>
                <a:xfrm rot="5400000">
                  <a:off x="2084184" y="4277439"/>
                  <a:ext cx="289085" cy="289085"/>
                  <a:chOff x="8599475" y="2908454"/>
                  <a:chExt cx="268156" cy="268156"/>
                </a:xfrm>
              </p:grpSpPr>
              <p:sp>
                <p:nvSpPr>
                  <p:cNvPr id="159" name="타원 158"/>
                  <p:cNvSpPr/>
                  <p:nvPr/>
                </p:nvSpPr>
                <p:spPr>
                  <a:xfrm>
                    <a:off x="8599475" y="2908454"/>
                    <a:ext cx="268156" cy="268156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cxnSp>
                <p:nvCxnSpPr>
                  <p:cNvPr id="160" name="직선 연결선 159"/>
                  <p:cNvCxnSpPr>
                    <a:stCxn id="159" idx="7"/>
                    <a:endCxn id="159" idx="3"/>
                  </p:cNvCxnSpPr>
                  <p:nvPr/>
                </p:nvCxnSpPr>
                <p:spPr>
                  <a:xfrm rot="16200000" flipH="1" flipV="1">
                    <a:off x="8638746" y="2947724"/>
                    <a:ext cx="189614" cy="189616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7" name="그룹 16"/>
              <p:cNvGrpSpPr/>
              <p:nvPr/>
            </p:nvGrpSpPr>
            <p:grpSpPr>
              <a:xfrm>
                <a:off x="3313755" y="3297665"/>
                <a:ext cx="1084560" cy="246221"/>
                <a:chOff x="3008601" y="3297665"/>
                <a:chExt cx="1084560" cy="246221"/>
              </a:xfrm>
            </p:grpSpPr>
            <p:pic>
              <p:nvPicPr>
                <p:cNvPr id="15" name="그림 14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08601" y="3329751"/>
                  <a:ext cx="134518" cy="162837"/>
                </a:xfrm>
                <a:prstGeom prst="rect">
                  <a:avLst/>
                </a:prstGeom>
              </p:spPr>
            </p:pic>
            <p:sp>
              <p:nvSpPr>
                <p:cNvPr id="163" name="직사각형 162"/>
                <p:cNvSpPr/>
                <p:nvPr/>
              </p:nvSpPr>
              <p:spPr>
                <a:xfrm>
                  <a:off x="3079317" y="3297665"/>
                  <a:ext cx="1013844" cy="246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ko-KR" altLang="en-US" sz="1000" b="1" spc="-28" dirty="0" smtClean="0">
                      <a:solidFill>
                        <a:srgbClr val="333333"/>
                      </a:solidFill>
                      <a:latin typeface="맑은 고딕" panose="020B0503020000020004" pitchFamily="50" charset="-127"/>
                    </a:rPr>
                    <a:t>서버 </a:t>
                  </a:r>
                  <a:r>
                    <a:rPr lang="ko-KR" altLang="en-US" sz="1000" b="1" spc="-28" dirty="0">
                      <a:solidFill>
                        <a:srgbClr val="333333"/>
                      </a:solidFill>
                      <a:latin typeface="맑은 고딕" panose="020B0503020000020004" pitchFamily="50" charset="-127"/>
                    </a:rPr>
                    <a:t>암호화</a:t>
                  </a:r>
                  <a:endParaRPr lang="ja-JP" altLang="en-US" sz="1000" b="1" spc="-28" dirty="0">
                    <a:solidFill>
                      <a:srgbClr val="333333"/>
                    </a:solidFill>
                    <a:latin typeface="맑은 고딕" panose="020B0503020000020004" pitchFamily="50" charset="-127"/>
                    <a:ea typeface="맑은 고딕" panose="020B0400000000000000" pitchFamily="34" charset="-127"/>
                  </a:endParaRPr>
                </a:p>
              </p:txBody>
            </p:sp>
          </p:grpSp>
          <p:sp>
            <p:nvSpPr>
              <p:cNvPr id="164" name="직사각형 163"/>
              <p:cNvSpPr/>
              <p:nvPr/>
            </p:nvSpPr>
            <p:spPr>
              <a:xfrm>
                <a:off x="3132784" y="3535902"/>
                <a:ext cx="1342417" cy="881386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432602" y="3966277"/>
              <a:ext cx="1617887" cy="929248"/>
            </a:xfrm>
            <a:prstGeom prst="rect">
              <a:avLst/>
            </a:prstGeom>
          </p:spPr>
        </p:pic>
        <p:grpSp>
          <p:nvGrpSpPr>
            <p:cNvPr id="46" name="그룹 45"/>
            <p:cNvGrpSpPr/>
            <p:nvPr/>
          </p:nvGrpSpPr>
          <p:grpSpPr>
            <a:xfrm>
              <a:off x="4984465" y="3052722"/>
              <a:ext cx="3729658" cy="2616882"/>
              <a:chOff x="751552" y="3270564"/>
              <a:chExt cx="3729658" cy="2616882"/>
            </a:xfrm>
          </p:grpSpPr>
          <p:grpSp>
            <p:nvGrpSpPr>
              <p:cNvPr id="49" name="그룹 48"/>
              <p:cNvGrpSpPr/>
              <p:nvPr/>
            </p:nvGrpSpPr>
            <p:grpSpPr>
              <a:xfrm rot="16200000" flipH="1">
                <a:off x="2461690" y="3358324"/>
                <a:ext cx="166687" cy="1295587"/>
                <a:chOff x="2297789" y="4049752"/>
                <a:chExt cx="166687" cy="1295587"/>
              </a:xfrm>
            </p:grpSpPr>
            <p:sp>
              <p:nvSpPr>
                <p:cNvPr id="72" name="이등변 삼각형 71"/>
                <p:cNvSpPr/>
                <p:nvPr/>
              </p:nvSpPr>
              <p:spPr>
                <a:xfrm rot="10800000">
                  <a:off x="2297789" y="5196940"/>
                  <a:ext cx="166687" cy="148399"/>
                </a:xfrm>
                <a:prstGeom prst="triangle">
                  <a:avLst/>
                </a:prstGeom>
                <a:solidFill>
                  <a:srgbClr val="F92A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73" name="직선 연결선 72"/>
                <p:cNvCxnSpPr/>
                <p:nvPr/>
              </p:nvCxnSpPr>
              <p:spPr>
                <a:xfrm rot="16200000" flipH="1">
                  <a:off x="1799535" y="4631349"/>
                  <a:ext cx="1163194" cy="0"/>
                </a:xfrm>
                <a:prstGeom prst="line">
                  <a:avLst/>
                </a:prstGeom>
                <a:ln w="19050">
                  <a:solidFill>
                    <a:srgbClr val="F92A2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직사각형 51"/>
              <p:cNvSpPr/>
              <p:nvPr/>
            </p:nvSpPr>
            <p:spPr>
              <a:xfrm>
                <a:off x="751552" y="3270564"/>
                <a:ext cx="3729658" cy="2914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54" name="그림 5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4943" y="3780583"/>
                <a:ext cx="390525" cy="476250"/>
              </a:xfrm>
              <a:prstGeom prst="rect">
                <a:avLst/>
              </a:prstGeom>
            </p:spPr>
          </p:pic>
          <p:pic>
            <p:nvPicPr>
              <p:cNvPr id="55" name="그림 5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8242" y="3718671"/>
                <a:ext cx="571500" cy="600075"/>
              </a:xfrm>
              <a:prstGeom prst="rect">
                <a:avLst/>
              </a:prstGeom>
            </p:spPr>
          </p:pic>
          <p:pic>
            <p:nvPicPr>
              <p:cNvPr id="56" name="그림 5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4905" y="5249271"/>
                <a:ext cx="638175" cy="638175"/>
              </a:xfrm>
              <a:prstGeom prst="rect">
                <a:avLst/>
              </a:prstGeom>
            </p:spPr>
          </p:pic>
          <p:pic>
            <p:nvPicPr>
              <p:cNvPr id="58" name="그림 5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0978" y="3690096"/>
                <a:ext cx="542925" cy="657225"/>
              </a:xfrm>
              <a:prstGeom prst="rect">
                <a:avLst/>
              </a:prstGeom>
            </p:spPr>
          </p:pic>
          <p:grpSp>
            <p:nvGrpSpPr>
              <p:cNvPr id="59" name="그룹 58"/>
              <p:cNvGrpSpPr/>
              <p:nvPr/>
            </p:nvGrpSpPr>
            <p:grpSpPr>
              <a:xfrm>
                <a:off x="2408388" y="4438078"/>
                <a:ext cx="289085" cy="688186"/>
                <a:chOff x="2103234" y="4132759"/>
                <a:chExt cx="289085" cy="694453"/>
              </a:xfrm>
            </p:grpSpPr>
            <p:grpSp>
              <p:nvGrpSpPr>
                <p:cNvPr id="66" name="그룹 65"/>
                <p:cNvGrpSpPr/>
                <p:nvPr/>
              </p:nvGrpSpPr>
              <p:grpSpPr>
                <a:xfrm rot="5400000">
                  <a:off x="1900552" y="4396642"/>
                  <a:ext cx="694453" cy="166687"/>
                  <a:chOff x="7961902" y="2633463"/>
                  <a:chExt cx="694453" cy="166687"/>
                </a:xfrm>
              </p:grpSpPr>
              <p:sp>
                <p:nvSpPr>
                  <p:cNvPr id="70" name="이등변 삼각형 69"/>
                  <p:cNvSpPr/>
                  <p:nvPr/>
                </p:nvSpPr>
                <p:spPr>
                  <a:xfrm rot="5400000">
                    <a:off x="8498136" y="2641932"/>
                    <a:ext cx="166687" cy="149750"/>
                  </a:xfrm>
                  <a:prstGeom prst="triangle">
                    <a:avLst/>
                  </a:prstGeom>
                  <a:solidFill>
                    <a:srgbClr val="F92A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71" name="직선 연결선 70"/>
                  <p:cNvCxnSpPr/>
                  <p:nvPr/>
                </p:nvCxnSpPr>
                <p:spPr>
                  <a:xfrm rot="16200000" flipV="1">
                    <a:off x="8275970" y="2402739"/>
                    <a:ext cx="0" cy="628136"/>
                  </a:xfrm>
                  <a:prstGeom prst="line">
                    <a:avLst/>
                  </a:prstGeom>
                  <a:ln w="19050">
                    <a:solidFill>
                      <a:srgbClr val="F92A2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" name="그룹 66"/>
                <p:cNvGrpSpPr/>
                <p:nvPr/>
              </p:nvGrpSpPr>
              <p:grpSpPr>
                <a:xfrm rot="5400000">
                  <a:off x="2103234" y="4277439"/>
                  <a:ext cx="289085" cy="289085"/>
                  <a:chOff x="8599475" y="2890784"/>
                  <a:chExt cx="268156" cy="268156"/>
                </a:xfrm>
              </p:grpSpPr>
              <p:sp>
                <p:nvSpPr>
                  <p:cNvPr id="68" name="타원 67"/>
                  <p:cNvSpPr/>
                  <p:nvPr/>
                </p:nvSpPr>
                <p:spPr>
                  <a:xfrm>
                    <a:off x="8599475" y="2890784"/>
                    <a:ext cx="268156" cy="268156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cxnSp>
                <p:nvCxnSpPr>
                  <p:cNvPr id="69" name="직선 연결선 68"/>
                  <p:cNvCxnSpPr>
                    <a:stCxn id="68" idx="7"/>
                    <a:endCxn id="68" idx="3"/>
                  </p:cNvCxnSpPr>
                  <p:nvPr/>
                </p:nvCxnSpPr>
                <p:spPr>
                  <a:xfrm rot="16200000" flipH="1" flipV="1">
                    <a:off x="8638746" y="2930055"/>
                    <a:ext cx="189614" cy="189616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0" name="그룹 59"/>
              <p:cNvGrpSpPr/>
              <p:nvPr/>
            </p:nvGrpSpPr>
            <p:grpSpPr>
              <a:xfrm>
                <a:off x="1902265" y="3297665"/>
                <a:ext cx="1901727" cy="246221"/>
                <a:chOff x="1597111" y="3297665"/>
                <a:chExt cx="1901727" cy="246221"/>
              </a:xfrm>
            </p:grpSpPr>
            <p:pic>
              <p:nvPicPr>
                <p:cNvPr id="64" name="그림 63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97111" y="3329751"/>
                  <a:ext cx="134518" cy="162837"/>
                </a:xfrm>
                <a:prstGeom prst="rect">
                  <a:avLst/>
                </a:prstGeom>
              </p:spPr>
            </p:pic>
            <p:sp>
              <p:nvSpPr>
                <p:cNvPr id="65" name="직사각형 64"/>
                <p:cNvSpPr/>
                <p:nvPr/>
              </p:nvSpPr>
              <p:spPr>
                <a:xfrm>
                  <a:off x="1767717" y="3297665"/>
                  <a:ext cx="1731121" cy="246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ko-KR" altLang="en-US" sz="1000" b="1" spc="-38" dirty="0">
                      <a:solidFill>
                        <a:srgbClr val="333333"/>
                      </a:solidFill>
                      <a:latin typeface="맑은 고딕" panose="020B0503020000020004" pitchFamily="50" charset="-127"/>
                    </a:rPr>
                    <a:t>전송 구간 암호화</a:t>
                  </a:r>
                  <a:endParaRPr lang="ja-JP" altLang="en-US" sz="1000" b="1" spc="-38" dirty="0">
                    <a:solidFill>
                      <a:srgbClr val="333333"/>
                    </a:solidFill>
                    <a:latin typeface="맑은 고딕" panose="020B0503020000020004" pitchFamily="50" charset="-127"/>
                    <a:ea typeface="맑은 고딕" panose="020B0400000000000000" pitchFamily="34" charset="-127"/>
                  </a:endParaRPr>
                </a:p>
              </p:txBody>
            </p:sp>
          </p:grpSp>
          <p:sp>
            <p:nvSpPr>
              <p:cNvPr id="61" name="직사각형 60"/>
              <p:cNvSpPr/>
              <p:nvPr/>
            </p:nvSpPr>
            <p:spPr>
              <a:xfrm>
                <a:off x="778640" y="3556693"/>
                <a:ext cx="3696562" cy="881386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4" name="직사각형 73"/>
            <p:cNvSpPr/>
            <p:nvPr/>
          </p:nvSpPr>
          <p:spPr>
            <a:xfrm>
              <a:off x="706098" y="5656183"/>
              <a:ext cx="923236" cy="293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000" spc="-28" dirty="0" smtClean="0">
                  <a:solidFill>
                    <a:srgbClr val="333333"/>
                  </a:solidFill>
                  <a:latin typeface="맑은 고딕" panose="020B0503020000020004" pitchFamily="50" charset="-127"/>
                </a:rPr>
                <a:t>관리자</a:t>
              </a:r>
              <a:endParaRPr lang="ja-JP" altLang="en-US" sz="1000" spc="-28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7582944" y="5656183"/>
              <a:ext cx="923236" cy="293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000" spc="-28" dirty="0" smtClean="0">
                  <a:solidFill>
                    <a:srgbClr val="333333"/>
                  </a:solidFill>
                  <a:latin typeface="맑은 고딕" panose="020B0503020000020004" pitchFamily="50" charset="-127"/>
                </a:rPr>
                <a:t>해커</a:t>
              </a:r>
              <a:endParaRPr lang="ja-JP" altLang="en-US" sz="1000" spc="-28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6" name="직사각형 75"/>
            <p:cNvSpPr/>
            <p:nvPr/>
          </p:nvSpPr>
          <p:spPr>
            <a:xfrm>
              <a:off x="3287650" y="5656183"/>
              <a:ext cx="923236" cy="293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000" spc="-28" dirty="0" smtClean="0">
                  <a:solidFill>
                    <a:srgbClr val="333333"/>
                  </a:solidFill>
                  <a:latin typeface="맑은 고딕" panose="020B0503020000020004" pitchFamily="50" charset="-127"/>
                </a:rPr>
                <a:t>해커</a:t>
              </a:r>
              <a:endParaRPr lang="ja-JP" altLang="en-US" sz="1000" spc="-28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77" name="그림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77" y="5031429"/>
            <a:ext cx="986330" cy="733425"/>
          </a:xfrm>
          <a:prstGeom prst="rect">
            <a:avLst/>
          </a:prstGeom>
        </p:spPr>
      </p:pic>
      <p:grpSp>
        <p:nvGrpSpPr>
          <p:cNvPr id="78" name="그룹 77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79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80" name="그림 7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2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부제목 2"/>
          <p:cNvSpPr txBox="1">
            <a:spLocks/>
          </p:cNvSpPr>
          <p:nvPr/>
        </p:nvSpPr>
        <p:spPr>
          <a:xfrm>
            <a:off x="401640" y="329475"/>
            <a:ext cx="2545746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300" spc="-100" dirty="0" smtClean="0">
                <a:solidFill>
                  <a:srgbClr val="C00000"/>
                </a:solidFill>
                <a:latin typeface="+mn-ea"/>
              </a:rPr>
              <a:t>05. </a:t>
            </a:r>
            <a:r>
              <a:rPr lang="ko-KR" altLang="en-US" sz="1300" spc="-100" dirty="0" err="1" smtClean="0">
                <a:solidFill>
                  <a:srgbClr val="C00000"/>
                </a:solidFill>
                <a:latin typeface="+mn-ea"/>
              </a:rPr>
              <a:t>상세기능</a:t>
            </a:r>
            <a:r>
              <a:rPr lang="en-US" altLang="ko-KR" sz="1300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_</a:t>
            </a:r>
            <a:r>
              <a:rPr lang="ko-KR" altLang="en-US" sz="1300" spc="-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사용자기능</a:t>
            </a:r>
            <a:endParaRPr lang="ko-KR" altLang="en-US" sz="1300" spc="-1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48" name="부제목 2"/>
          <p:cNvSpPr txBox="1">
            <a:spLocks/>
          </p:cNvSpPr>
          <p:nvPr/>
        </p:nvSpPr>
        <p:spPr>
          <a:xfrm>
            <a:off x="395511" y="1311417"/>
            <a:ext cx="6671114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000" spc="-56" dirty="0" smtClean="0">
                <a:solidFill>
                  <a:srgbClr val="191D20"/>
                </a:solidFill>
                <a:latin typeface="맑은 고딕" panose="020B0503020000020004" pitchFamily="50" charset="-127"/>
              </a:rPr>
              <a:t>반출</a:t>
            </a:r>
            <a:endParaRPr lang="en-US" altLang="ko-KR" sz="2000" spc="-56" dirty="0">
              <a:solidFill>
                <a:srgbClr val="191D2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50" name="부제목 2"/>
          <p:cNvSpPr txBox="1">
            <a:spLocks/>
          </p:cNvSpPr>
          <p:nvPr/>
        </p:nvSpPr>
        <p:spPr>
          <a:xfrm>
            <a:off x="414560" y="1826010"/>
            <a:ext cx="10975489" cy="279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200" spc="-75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외부 반출이 필요한 경우 자체 탑재 된 결재 프로세스를 통해 상급자 결재 후 메일 전달 또는 </a:t>
            </a:r>
            <a:r>
              <a:rPr lang="en-US" altLang="ko-KR" sz="1200" spc="-75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USB, </a:t>
            </a:r>
            <a:r>
              <a:rPr lang="ko-KR" altLang="en-US" sz="1200" spc="-75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반출함에 저장 형태로 반출</a:t>
            </a:r>
            <a:endParaRPr lang="ja-JP" altLang="en-US" sz="1200" spc="-75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400000000000000" pitchFamily="34" charset="-127"/>
            </a:endParaRPr>
          </a:p>
        </p:txBody>
      </p:sp>
      <p:sp>
        <p:nvSpPr>
          <p:cNvPr id="51" name="부제목 2"/>
          <p:cNvSpPr txBox="1">
            <a:spLocks/>
          </p:cNvSpPr>
          <p:nvPr/>
        </p:nvSpPr>
        <p:spPr>
          <a:xfrm>
            <a:off x="366937" y="660362"/>
            <a:ext cx="5857875" cy="71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3500" b="1" spc="-350" dirty="0" smtClean="0">
                <a:solidFill>
                  <a:srgbClr val="111111"/>
                </a:solidFill>
                <a:latin typeface="+mn-ea"/>
              </a:rPr>
              <a:t>보안</a:t>
            </a:r>
          </a:p>
        </p:txBody>
      </p:sp>
      <p:grpSp>
        <p:nvGrpSpPr>
          <p:cNvPr id="78" name="그룹 77"/>
          <p:cNvGrpSpPr/>
          <p:nvPr/>
        </p:nvGrpSpPr>
        <p:grpSpPr>
          <a:xfrm>
            <a:off x="2519069" y="2647311"/>
            <a:ext cx="7144015" cy="1815578"/>
            <a:chOff x="4821695" y="111386"/>
            <a:chExt cx="7144015" cy="1815578"/>
          </a:xfrm>
        </p:grpSpPr>
        <p:sp>
          <p:nvSpPr>
            <p:cNvPr id="79" name="타원 78"/>
            <p:cNvSpPr/>
            <p:nvPr/>
          </p:nvSpPr>
          <p:spPr>
            <a:xfrm>
              <a:off x="7614476" y="239948"/>
              <a:ext cx="1558453" cy="1558453"/>
            </a:xfrm>
            <a:prstGeom prst="ellipse">
              <a:avLst/>
            </a:prstGeom>
            <a:noFill/>
            <a:ln w="25400">
              <a:solidFill>
                <a:srgbClr val="E2E2E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0" name="자유형 79"/>
            <p:cNvSpPr/>
            <p:nvPr/>
          </p:nvSpPr>
          <p:spPr>
            <a:xfrm>
              <a:off x="4821695" y="111386"/>
              <a:ext cx="7144015" cy="1815578"/>
            </a:xfrm>
            <a:custGeom>
              <a:avLst/>
              <a:gdLst>
                <a:gd name="connsiteX0" fmla="*/ 3572008 w 7144015"/>
                <a:gd name="connsiteY0" fmla="*/ 0 h 1815578"/>
                <a:gd name="connsiteX1" fmla="*/ 4324761 w 7144015"/>
                <a:gd name="connsiteY1" fmla="*/ 400236 h 1815578"/>
                <a:gd name="connsiteX2" fmla="*/ 4405515 w 7144015"/>
                <a:gd name="connsiteY2" fmla="*/ 549013 h 1815578"/>
                <a:gd name="connsiteX3" fmla="*/ 7144015 w 7144015"/>
                <a:gd name="connsiteY3" fmla="*/ 549013 h 1815578"/>
                <a:gd name="connsiteX4" fmla="*/ 7144015 w 7144015"/>
                <a:gd name="connsiteY4" fmla="*/ 1266563 h 1815578"/>
                <a:gd name="connsiteX5" fmla="*/ 4405516 w 7144015"/>
                <a:gd name="connsiteY5" fmla="*/ 1266563 h 1815578"/>
                <a:gd name="connsiteX6" fmla="*/ 4324761 w 7144015"/>
                <a:gd name="connsiteY6" fmla="*/ 1415343 h 1815578"/>
                <a:gd name="connsiteX7" fmla="*/ 3572008 w 7144015"/>
                <a:gd name="connsiteY7" fmla="*/ 1815578 h 1815578"/>
                <a:gd name="connsiteX8" fmla="*/ 2819255 w 7144015"/>
                <a:gd name="connsiteY8" fmla="*/ 1415343 h 1815578"/>
                <a:gd name="connsiteX9" fmla="*/ 2738500 w 7144015"/>
                <a:gd name="connsiteY9" fmla="*/ 1266563 h 1815578"/>
                <a:gd name="connsiteX10" fmla="*/ 0 w 7144015"/>
                <a:gd name="connsiteY10" fmla="*/ 1266563 h 1815578"/>
                <a:gd name="connsiteX11" fmla="*/ 0 w 7144015"/>
                <a:gd name="connsiteY11" fmla="*/ 549013 h 1815578"/>
                <a:gd name="connsiteX12" fmla="*/ 2738501 w 7144015"/>
                <a:gd name="connsiteY12" fmla="*/ 549013 h 1815578"/>
                <a:gd name="connsiteX13" fmla="*/ 2819255 w 7144015"/>
                <a:gd name="connsiteY13" fmla="*/ 400236 h 1815578"/>
                <a:gd name="connsiteX14" fmla="*/ 3572008 w 7144015"/>
                <a:gd name="connsiteY14" fmla="*/ 0 h 181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4015" h="1815578">
                  <a:moveTo>
                    <a:pt x="3572008" y="0"/>
                  </a:moveTo>
                  <a:cubicBezTo>
                    <a:pt x="3885357" y="0"/>
                    <a:pt x="4161625" y="158762"/>
                    <a:pt x="4324761" y="400236"/>
                  </a:cubicBezTo>
                  <a:lnTo>
                    <a:pt x="4405515" y="549013"/>
                  </a:lnTo>
                  <a:lnTo>
                    <a:pt x="7144015" y="549013"/>
                  </a:lnTo>
                  <a:lnTo>
                    <a:pt x="7144015" y="1266563"/>
                  </a:lnTo>
                  <a:lnTo>
                    <a:pt x="4405516" y="1266563"/>
                  </a:lnTo>
                  <a:lnTo>
                    <a:pt x="4324761" y="1415343"/>
                  </a:lnTo>
                  <a:cubicBezTo>
                    <a:pt x="4161625" y="1656816"/>
                    <a:pt x="3885357" y="1815578"/>
                    <a:pt x="3572008" y="1815578"/>
                  </a:cubicBezTo>
                  <a:cubicBezTo>
                    <a:pt x="3258659" y="1815578"/>
                    <a:pt x="2982391" y="1656816"/>
                    <a:pt x="2819255" y="1415343"/>
                  </a:cubicBezTo>
                  <a:lnTo>
                    <a:pt x="2738500" y="1266563"/>
                  </a:lnTo>
                  <a:lnTo>
                    <a:pt x="0" y="1266563"/>
                  </a:lnTo>
                  <a:lnTo>
                    <a:pt x="0" y="549013"/>
                  </a:lnTo>
                  <a:lnTo>
                    <a:pt x="2738501" y="549013"/>
                  </a:lnTo>
                  <a:lnTo>
                    <a:pt x="2819255" y="400236"/>
                  </a:lnTo>
                  <a:cubicBezTo>
                    <a:pt x="2982391" y="158762"/>
                    <a:pt x="3258659" y="0"/>
                    <a:pt x="3572008" y="0"/>
                  </a:cubicBezTo>
                  <a:close/>
                </a:path>
              </a:pathLst>
            </a:custGeom>
            <a:noFill/>
            <a:ln w="25400">
              <a:solidFill>
                <a:srgbClr val="989898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그룹 84"/>
          <p:cNvGrpSpPr/>
          <p:nvPr/>
        </p:nvGrpSpPr>
        <p:grpSpPr>
          <a:xfrm>
            <a:off x="3722101" y="3450868"/>
            <a:ext cx="1209958" cy="200026"/>
            <a:chOff x="3767821" y="3906377"/>
            <a:chExt cx="1209958" cy="200026"/>
          </a:xfrm>
        </p:grpSpPr>
        <p:pic>
          <p:nvPicPr>
            <p:cNvPr id="86" name="그림 8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821" y="3906378"/>
              <a:ext cx="266700" cy="200025"/>
            </a:xfrm>
            <a:prstGeom prst="rect">
              <a:avLst/>
            </a:prstGeom>
          </p:spPr>
        </p:pic>
        <p:pic>
          <p:nvPicPr>
            <p:cNvPr id="87" name="그림 8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9450" y="3906378"/>
              <a:ext cx="266700" cy="200025"/>
            </a:xfrm>
            <a:prstGeom prst="rect">
              <a:avLst/>
            </a:prstGeom>
          </p:spPr>
        </p:pic>
        <p:pic>
          <p:nvPicPr>
            <p:cNvPr id="88" name="그림 8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079" y="3906377"/>
              <a:ext cx="266700" cy="200025"/>
            </a:xfrm>
            <a:prstGeom prst="rect">
              <a:avLst/>
            </a:prstGeom>
          </p:spPr>
        </p:pic>
      </p:grpSp>
      <p:grpSp>
        <p:nvGrpSpPr>
          <p:cNvPr id="89" name="그룹 88"/>
          <p:cNvGrpSpPr/>
          <p:nvPr/>
        </p:nvGrpSpPr>
        <p:grpSpPr>
          <a:xfrm>
            <a:off x="7282236" y="3450868"/>
            <a:ext cx="1209958" cy="200026"/>
            <a:chOff x="3767821" y="3906377"/>
            <a:chExt cx="1209958" cy="200026"/>
          </a:xfrm>
        </p:grpSpPr>
        <p:pic>
          <p:nvPicPr>
            <p:cNvPr id="90" name="그림 8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821" y="3906378"/>
              <a:ext cx="266700" cy="200025"/>
            </a:xfrm>
            <a:prstGeom prst="rect">
              <a:avLst/>
            </a:prstGeom>
          </p:spPr>
        </p:pic>
        <p:pic>
          <p:nvPicPr>
            <p:cNvPr id="91" name="그림 9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9450" y="3906378"/>
              <a:ext cx="266700" cy="200025"/>
            </a:xfrm>
            <a:prstGeom prst="rect">
              <a:avLst/>
            </a:prstGeom>
          </p:spPr>
        </p:pic>
        <p:pic>
          <p:nvPicPr>
            <p:cNvPr id="92" name="그림 9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079" y="3906377"/>
              <a:ext cx="266700" cy="200025"/>
            </a:xfrm>
            <a:prstGeom prst="rect">
              <a:avLst/>
            </a:prstGeom>
          </p:spPr>
        </p:pic>
      </p:grpSp>
      <p:sp>
        <p:nvSpPr>
          <p:cNvPr id="94" name="이등변 삼각형 93"/>
          <p:cNvSpPr/>
          <p:nvPr/>
        </p:nvSpPr>
        <p:spPr>
          <a:xfrm rot="5400000">
            <a:off x="7836237" y="3144482"/>
            <a:ext cx="134869" cy="98189"/>
          </a:xfrm>
          <a:prstGeom prst="triangle">
            <a:avLst/>
          </a:prstGeom>
          <a:solidFill>
            <a:srgbClr val="2B2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5" name="이등변 삼각형 94"/>
          <p:cNvSpPr/>
          <p:nvPr/>
        </p:nvSpPr>
        <p:spPr>
          <a:xfrm rot="16200000">
            <a:off x="4233297" y="3860455"/>
            <a:ext cx="134869" cy="98189"/>
          </a:xfrm>
          <a:prstGeom prst="triangle">
            <a:avLst/>
          </a:prstGeom>
          <a:solidFill>
            <a:srgbClr val="2B2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96" name="그룹 95"/>
          <p:cNvGrpSpPr/>
          <p:nvPr/>
        </p:nvGrpSpPr>
        <p:grpSpPr>
          <a:xfrm>
            <a:off x="1499174" y="4966017"/>
            <a:ext cx="8948047" cy="343206"/>
            <a:chOff x="1499174" y="5361952"/>
            <a:chExt cx="8948047" cy="343206"/>
          </a:xfrm>
        </p:grpSpPr>
        <p:cxnSp>
          <p:nvCxnSpPr>
            <p:cNvPr id="97" name="직선 연결선 96"/>
            <p:cNvCxnSpPr>
              <a:stCxn id="102" idx="8"/>
            </p:cNvCxnSpPr>
            <p:nvPr/>
          </p:nvCxnSpPr>
          <p:spPr>
            <a:xfrm>
              <a:off x="3708750" y="5533403"/>
              <a:ext cx="4665630" cy="0"/>
            </a:xfrm>
            <a:prstGeom prst="line">
              <a:avLst/>
            </a:prstGeom>
            <a:ln>
              <a:solidFill>
                <a:srgbClr val="A1A5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그룹 97"/>
            <p:cNvGrpSpPr/>
            <p:nvPr/>
          </p:nvGrpSpPr>
          <p:grpSpPr>
            <a:xfrm>
              <a:off x="1499174" y="5361952"/>
              <a:ext cx="8948047" cy="343206"/>
              <a:chOff x="1499174" y="5891021"/>
              <a:chExt cx="8948047" cy="343206"/>
            </a:xfrm>
          </p:grpSpPr>
          <p:sp>
            <p:nvSpPr>
              <p:cNvPr id="99" name="자유형 98"/>
              <p:cNvSpPr/>
              <p:nvPr/>
            </p:nvSpPr>
            <p:spPr>
              <a:xfrm>
                <a:off x="4991212" y="5891022"/>
                <a:ext cx="2209576" cy="343205"/>
              </a:xfrm>
              <a:custGeom>
                <a:avLst/>
                <a:gdLst>
                  <a:gd name="connsiteX0" fmla="*/ 394694 w 2209576"/>
                  <a:gd name="connsiteY0" fmla="*/ 0 h 343205"/>
                  <a:gd name="connsiteX1" fmla="*/ 737594 w 2209576"/>
                  <a:gd name="connsiteY1" fmla="*/ 0 h 343205"/>
                  <a:gd name="connsiteX2" fmla="*/ 1047469 w 2209576"/>
                  <a:gd name="connsiteY2" fmla="*/ 0 h 343205"/>
                  <a:gd name="connsiteX3" fmla="*/ 1059062 w 2209576"/>
                  <a:gd name="connsiteY3" fmla="*/ 0 h 343205"/>
                  <a:gd name="connsiteX4" fmla="*/ 1390369 w 2209576"/>
                  <a:gd name="connsiteY4" fmla="*/ 0 h 343205"/>
                  <a:gd name="connsiteX5" fmla="*/ 1401962 w 2209576"/>
                  <a:gd name="connsiteY5" fmla="*/ 0 h 343205"/>
                  <a:gd name="connsiteX6" fmla="*/ 1711837 w 2209576"/>
                  <a:gd name="connsiteY6" fmla="*/ 0 h 343205"/>
                  <a:gd name="connsiteX7" fmla="*/ 2054737 w 2209576"/>
                  <a:gd name="connsiteY7" fmla="*/ 0 h 343205"/>
                  <a:gd name="connsiteX8" fmla="*/ 2209576 w 2209576"/>
                  <a:gd name="connsiteY8" fmla="*/ 171450 h 343205"/>
                  <a:gd name="connsiteX9" fmla="*/ 2054737 w 2209576"/>
                  <a:gd name="connsiteY9" fmla="*/ 342899 h 343205"/>
                  <a:gd name="connsiteX10" fmla="*/ 1711837 w 2209576"/>
                  <a:gd name="connsiteY10" fmla="*/ 342899 h 343205"/>
                  <a:gd name="connsiteX11" fmla="*/ 1473351 w 2209576"/>
                  <a:gd name="connsiteY11" fmla="*/ 342899 h 343205"/>
                  <a:gd name="connsiteX12" fmla="*/ 1471982 w 2209576"/>
                  <a:gd name="connsiteY12" fmla="*/ 343205 h 343205"/>
                  <a:gd name="connsiteX13" fmla="*/ 819207 w 2209576"/>
                  <a:gd name="connsiteY13" fmla="*/ 343205 h 343205"/>
                  <a:gd name="connsiteX14" fmla="*/ 817838 w 2209576"/>
                  <a:gd name="connsiteY14" fmla="*/ 342899 h 343205"/>
                  <a:gd name="connsiteX15" fmla="*/ 808983 w 2209576"/>
                  <a:gd name="connsiteY15" fmla="*/ 342899 h 343205"/>
                  <a:gd name="connsiteX16" fmla="*/ 807614 w 2209576"/>
                  <a:gd name="connsiteY16" fmla="*/ 343205 h 343205"/>
                  <a:gd name="connsiteX17" fmla="*/ 154839 w 2209576"/>
                  <a:gd name="connsiteY17" fmla="*/ 343205 h 343205"/>
                  <a:gd name="connsiteX18" fmla="*/ 0 w 2209576"/>
                  <a:gd name="connsiteY18" fmla="*/ 171756 h 343205"/>
                  <a:gd name="connsiteX19" fmla="*/ 154839 w 2209576"/>
                  <a:gd name="connsiteY19" fmla="*/ 306 h 343205"/>
                  <a:gd name="connsiteX20" fmla="*/ 393325 w 2209576"/>
                  <a:gd name="connsiteY20" fmla="*/ 306 h 343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09576" h="343205">
                    <a:moveTo>
                      <a:pt x="394694" y="0"/>
                    </a:moveTo>
                    <a:lnTo>
                      <a:pt x="737594" y="0"/>
                    </a:lnTo>
                    <a:lnTo>
                      <a:pt x="1047469" y="0"/>
                    </a:lnTo>
                    <a:lnTo>
                      <a:pt x="1059062" y="0"/>
                    </a:lnTo>
                    <a:lnTo>
                      <a:pt x="1390369" y="0"/>
                    </a:lnTo>
                    <a:lnTo>
                      <a:pt x="1401962" y="0"/>
                    </a:lnTo>
                    <a:lnTo>
                      <a:pt x="1711837" y="0"/>
                    </a:lnTo>
                    <a:lnTo>
                      <a:pt x="2054737" y="0"/>
                    </a:lnTo>
                    <a:cubicBezTo>
                      <a:pt x="2140244" y="0"/>
                      <a:pt x="2209576" y="76756"/>
                      <a:pt x="2209576" y="171450"/>
                    </a:cubicBezTo>
                    <a:cubicBezTo>
                      <a:pt x="2209576" y="266144"/>
                      <a:pt x="2140244" y="342899"/>
                      <a:pt x="2054737" y="342899"/>
                    </a:cubicBezTo>
                    <a:lnTo>
                      <a:pt x="1711837" y="342899"/>
                    </a:lnTo>
                    <a:lnTo>
                      <a:pt x="1473351" y="342899"/>
                    </a:lnTo>
                    <a:lnTo>
                      <a:pt x="1471982" y="343205"/>
                    </a:lnTo>
                    <a:lnTo>
                      <a:pt x="819207" y="343205"/>
                    </a:lnTo>
                    <a:lnTo>
                      <a:pt x="817838" y="342899"/>
                    </a:lnTo>
                    <a:lnTo>
                      <a:pt x="808983" y="342899"/>
                    </a:lnTo>
                    <a:lnTo>
                      <a:pt x="807614" y="343205"/>
                    </a:lnTo>
                    <a:lnTo>
                      <a:pt x="154839" y="343205"/>
                    </a:lnTo>
                    <a:cubicBezTo>
                      <a:pt x="69332" y="343205"/>
                      <a:pt x="0" y="266450"/>
                      <a:pt x="0" y="171756"/>
                    </a:cubicBezTo>
                    <a:cubicBezTo>
                      <a:pt x="0" y="77062"/>
                      <a:pt x="69332" y="306"/>
                      <a:pt x="154839" y="306"/>
                    </a:cubicBezTo>
                    <a:lnTo>
                      <a:pt x="393325" y="306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A1A5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ko-KR" altLang="en-US" sz="1100" b="1" spc="-50" dirty="0">
                    <a:solidFill>
                      <a:srgbClr val="FF0000"/>
                    </a:solidFill>
                    <a:latin typeface="맑은 고딕" panose="020B0503020000020004" pitchFamily="50" charset="-127"/>
                  </a:rPr>
                  <a:t>반출 관리자</a:t>
                </a:r>
                <a:r>
                  <a:rPr lang="en-US" altLang="ja-JP" sz="1100" b="1" spc="-50" dirty="0">
                    <a:solidFill>
                      <a:srgbClr val="FF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</a:t>
                </a:r>
                <a:r>
                  <a:rPr lang="ko-KR" altLang="en-US" sz="1100" b="1" spc="-50" dirty="0">
                    <a:solidFill>
                      <a:srgbClr val="FF0000"/>
                    </a:solidFill>
                    <a:latin typeface="맑은 고딕" panose="020B0503020000020004" pitchFamily="50" charset="-127"/>
                  </a:rPr>
                  <a:t>상급자 결재</a:t>
                </a:r>
                <a:r>
                  <a:rPr lang="en-US" altLang="ja-JP" sz="1100" b="1" spc="-50" dirty="0">
                    <a:solidFill>
                      <a:srgbClr val="FF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)</a:t>
                </a:r>
                <a:endParaRPr lang="zh-TW" altLang="en-US" sz="1100" b="1" spc="-50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300000000000000" pitchFamily="34" charset="-127"/>
                </a:endParaRPr>
              </a:p>
            </p:txBody>
          </p:sp>
          <p:sp>
            <p:nvSpPr>
              <p:cNvPr id="100" name="자유형 99"/>
              <p:cNvSpPr/>
              <p:nvPr/>
            </p:nvSpPr>
            <p:spPr>
              <a:xfrm>
                <a:off x="8237645" y="5891021"/>
                <a:ext cx="2209576" cy="343205"/>
              </a:xfrm>
              <a:custGeom>
                <a:avLst/>
                <a:gdLst>
                  <a:gd name="connsiteX0" fmla="*/ 394694 w 2209576"/>
                  <a:gd name="connsiteY0" fmla="*/ 0 h 343205"/>
                  <a:gd name="connsiteX1" fmla="*/ 737594 w 2209576"/>
                  <a:gd name="connsiteY1" fmla="*/ 0 h 343205"/>
                  <a:gd name="connsiteX2" fmla="*/ 1047469 w 2209576"/>
                  <a:gd name="connsiteY2" fmla="*/ 0 h 343205"/>
                  <a:gd name="connsiteX3" fmla="*/ 1059062 w 2209576"/>
                  <a:gd name="connsiteY3" fmla="*/ 0 h 343205"/>
                  <a:gd name="connsiteX4" fmla="*/ 1390369 w 2209576"/>
                  <a:gd name="connsiteY4" fmla="*/ 0 h 343205"/>
                  <a:gd name="connsiteX5" fmla="*/ 1401962 w 2209576"/>
                  <a:gd name="connsiteY5" fmla="*/ 0 h 343205"/>
                  <a:gd name="connsiteX6" fmla="*/ 1711837 w 2209576"/>
                  <a:gd name="connsiteY6" fmla="*/ 0 h 343205"/>
                  <a:gd name="connsiteX7" fmla="*/ 2054737 w 2209576"/>
                  <a:gd name="connsiteY7" fmla="*/ 0 h 343205"/>
                  <a:gd name="connsiteX8" fmla="*/ 2209576 w 2209576"/>
                  <a:gd name="connsiteY8" fmla="*/ 171450 h 343205"/>
                  <a:gd name="connsiteX9" fmla="*/ 2054737 w 2209576"/>
                  <a:gd name="connsiteY9" fmla="*/ 342899 h 343205"/>
                  <a:gd name="connsiteX10" fmla="*/ 1711837 w 2209576"/>
                  <a:gd name="connsiteY10" fmla="*/ 342899 h 343205"/>
                  <a:gd name="connsiteX11" fmla="*/ 1473351 w 2209576"/>
                  <a:gd name="connsiteY11" fmla="*/ 342899 h 343205"/>
                  <a:gd name="connsiteX12" fmla="*/ 1471982 w 2209576"/>
                  <a:gd name="connsiteY12" fmla="*/ 343205 h 343205"/>
                  <a:gd name="connsiteX13" fmla="*/ 819207 w 2209576"/>
                  <a:gd name="connsiteY13" fmla="*/ 343205 h 343205"/>
                  <a:gd name="connsiteX14" fmla="*/ 817838 w 2209576"/>
                  <a:gd name="connsiteY14" fmla="*/ 342899 h 343205"/>
                  <a:gd name="connsiteX15" fmla="*/ 808983 w 2209576"/>
                  <a:gd name="connsiteY15" fmla="*/ 342899 h 343205"/>
                  <a:gd name="connsiteX16" fmla="*/ 807614 w 2209576"/>
                  <a:gd name="connsiteY16" fmla="*/ 343205 h 343205"/>
                  <a:gd name="connsiteX17" fmla="*/ 154839 w 2209576"/>
                  <a:gd name="connsiteY17" fmla="*/ 343205 h 343205"/>
                  <a:gd name="connsiteX18" fmla="*/ 0 w 2209576"/>
                  <a:gd name="connsiteY18" fmla="*/ 171756 h 343205"/>
                  <a:gd name="connsiteX19" fmla="*/ 154839 w 2209576"/>
                  <a:gd name="connsiteY19" fmla="*/ 306 h 343205"/>
                  <a:gd name="connsiteX20" fmla="*/ 393325 w 2209576"/>
                  <a:gd name="connsiteY20" fmla="*/ 306 h 343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09576" h="343205">
                    <a:moveTo>
                      <a:pt x="394694" y="0"/>
                    </a:moveTo>
                    <a:lnTo>
                      <a:pt x="737594" y="0"/>
                    </a:lnTo>
                    <a:lnTo>
                      <a:pt x="1047469" y="0"/>
                    </a:lnTo>
                    <a:lnTo>
                      <a:pt x="1059062" y="0"/>
                    </a:lnTo>
                    <a:lnTo>
                      <a:pt x="1390369" y="0"/>
                    </a:lnTo>
                    <a:lnTo>
                      <a:pt x="1401962" y="0"/>
                    </a:lnTo>
                    <a:lnTo>
                      <a:pt x="1711837" y="0"/>
                    </a:lnTo>
                    <a:lnTo>
                      <a:pt x="2054737" y="0"/>
                    </a:lnTo>
                    <a:cubicBezTo>
                      <a:pt x="2140244" y="0"/>
                      <a:pt x="2209576" y="76756"/>
                      <a:pt x="2209576" y="171450"/>
                    </a:cubicBezTo>
                    <a:cubicBezTo>
                      <a:pt x="2209576" y="266144"/>
                      <a:pt x="2140244" y="342899"/>
                      <a:pt x="2054737" y="342899"/>
                    </a:cubicBezTo>
                    <a:lnTo>
                      <a:pt x="1711837" y="342899"/>
                    </a:lnTo>
                    <a:lnTo>
                      <a:pt x="1473351" y="342899"/>
                    </a:lnTo>
                    <a:lnTo>
                      <a:pt x="1471982" y="343205"/>
                    </a:lnTo>
                    <a:lnTo>
                      <a:pt x="819207" y="343205"/>
                    </a:lnTo>
                    <a:lnTo>
                      <a:pt x="817838" y="342899"/>
                    </a:lnTo>
                    <a:lnTo>
                      <a:pt x="808983" y="342899"/>
                    </a:lnTo>
                    <a:lnTo>
                      <a:pt x="807614" y="343205"/>
                    </a:lnTo>
                    <a:lnTo>
                      <a:pt x="154839" y="343205"/>
                    </a:lnTo>
                    <a:cubicBezTo>
                      <a:pt x="69332" y="343205"/>
                      <a:pt x="0" y="266450"/>
                      <a:pt x="0" y="171756"/>
                    </a:cubicBezTo>
                    <a:cubicBezTo>
                      <a:pt x="0" y="77062"/>
                      <a:pt x="69332" y="306"/>
                      <a:pt x="154839" y="306"/>
                    </a:cubicBezTo>
                    <a:lnTo>
                      <a:pt x="393325" y="306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A1A5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ko-KR" altLang="en-US" sz="1100" b="1" spc="-100" dirty="0" smtClean="0">
                    <a:solidFill>
                      <a:schemeClr val="tx1"/>
                    </a:solidFill>
                    <a:latin typeface="맑은 고딕" panose="020B0503020000020004" pitchFamily="50" charset="-127"/>
                  </a:rPr>
                  <a:t>결재자</a:t>
                </a:r>
                <a:endParaRPr lang="ko-KR" altLang="en-US" sz="1100" b="1" spc="-100" dirty="0">
                  <a:solidFill>
                    <a:schemeClr val="tx1"/>
                  </a:solidFill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102" name="자유형 101"/>
              <p:cNvSpPr/>
              <p:nvPr/>
            </p:nvSpPr>
            <p:spPr>
              <a:xfrm>
                <a:off x="1499174" y="5891022"/>
                <a:ext cx="2209576" cy="343205"/>
              </a:xfrm>
              <a:custGeom>
                <a:avLst/>
                <a:gdLst>
                  <a:gd name="connsiteX0" fmla="*/ 394694 w 2209576"/>
                  <a:gd name="connsiteY0" fmla="*/ 0 h 343205"/>
                  <a:gd name="connsiteX1" fmla="*/ 737594 w 2209576"/>
                  <a:gd name="connsiteY1" fmla="*/ 0 h 343205"/>
                  <a:gd name="connsiteX2" fmla="*/ 1047469 w 2209576"/>
                  <a:gd name="connsiteY2" fmla="*/ 0 h 343205"/>
                  <a:gd name="connsiteX3" fmla="*/ 1059062 w 2209576"/>
                  <a:gd name="connsiteY3" fmla="*/ 0 h 343205"/>
                  <a:gd name="connsiteX4" fmla="*/ 1390369 w 2209576"/>
                  <a:gd name="connsiteY4" fmla="*/ 0 h 343205"/>
                  <a:gd name="connsiteX5" fmla="*/ 1401962 w 2209576"/>
                  <a:gd name="connsiteY5" fmla="*/ 0 h 343205"/>
                  <a:gd name="connsiteX6" fmla="*/ 1711837 w 2209576"/>
                  <a:gd name="connsiteY6" fmla="*/ 0 h 343205"/>
                  <a:gd name="connsiteX7" fmla="*/ 2054737 w 2209576"/>
                  <a:gd name="connsiteY7" fmla="*/ 0 h 343205"/>
                  <a:gd name="connsiteX8" fmla="*/ 2209576 w 2209576"/>
                  <a:gd name="connsiteY8" fmla="*/ 171450 h 343205"/>
                  <a:gd name="connsiteX9" fmla="*/ 2054737 w 2209576"/>
                  <a:gd name="connsiteY9" fmla="*/ 342899 h 343205"/>
                  <a:gd name="connsiteX10" fmla="*/ 1711837 w 2209576"/>
                  <a:gd name="connsiteY10" fmla="*/ 342899 h 343205"/>
                  <a:gd name="connsiteX11" fmla="*/ 1473351 w 2209576"/>
                  <a:gd name="connsiteY11" fmla="*/ 342899 h 343205"/>
                  <a:gd name="connsiteX12" fmla="*/ 1471982 w 2209576"/>
                  <a:gd name="connsiteY12" fmla="*/ 343205 h 343205"/>
                  <a:gd name="connsiteX13" fmla="*/ 819207 w 2209576"/>
                  <a:gd name="connsiteY13" fmla="*/ 343205 h 343205"/>
                  <a:gd name="connsiteX14" fmla="*/ 817838 w 2209576"/>
                  <a:gd name="connsiteY14" fmla="*/ 342899 h 343205"/>
                  <a:gd name="connsiteX15" fmla="*/ 808983 w 2209576"/>
                  <a:gd name="connsiteY15" fmla="*/ 342899 h 343205"/>
                  <a:gd name="connsiteX16" fmla="*/ 807614 w 2209576"/>
                  <a:gd name="connsiteY16" fmla="*/ 343205 h 343205"/>
                  <a:gd name="connsiteX17" fmla="*/ 154839 w 2209576"/>
                  <a:gd name="connsiteY17" fmla="*/ 343205 h 343205"/>
                  <a:gd name="connsiteX18" fmla="*/ 0 w 2209576"/>
                  <a:gd name="connsiteY18" fmla="*/ 171756 h 343205"/>
                  <a:gd name="connsiteX19" fmla="*/ 154839 w 2209576"/>
                  <a:gd name="connsiteY19" fmla="*/ 306 h 343205"/>
                  <a:gd name="connsiteX20" fmla="*/ 393325 w 2209576"/>
                  <a:gd name="connsiteY20" fmla="*/ 306 h 343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09576" h="343205">
                    <a:moveTo>
                      <a:pt x="394694" y="0"/>
                    </a:moveTo>
                    <a:lnTo>
                      <a:pt x="737594" y="0"/>
                    </a:lnTo>
                    <a:lnTo>
                      <a:pt x="1047469" y="0"/>
                    </a:lnTo>
                    <a:lnTo>
                      <a:pt x="1059062" y="0"/>
                    </a:lnTo>
                    <a:lnTo>
                      <a:pt x="1390369" y="0"/>
                    </a:lnTo>
                    <a:lnTo>
                      <a:pt x="1401962" y="0"/>
                    </a:lnTo>
                    <a:lnTo>
                      <a:pt x="1711837" y="0"/>
                    </a:lnTo>
                    <a:lnTo>
                      <a:pt x="2054737" y="0"/>
                    </a:lnTo>
                    <a:cubicBezTo>
                      <a:pt x="2140244" y="0"/>
                      <a:pt x="2209576" y="76756"/>
                      <a:pt x="2209576" y="171450"/>
                    </a:cubicBezTo>
                    <a:cubicBezTo>
                      <a:pt x="2209576" y="266144"/>
                      <a:pt x="2140244" y="342899"/>
                      <a:pt x="2054737" y="342899"/>
                    </a:cubicBezTo>
                    <a:lnTo>
                      <a:pt x="1711837" y="342899"/>
                    </a:lnTo>
                    <a:lnTo>
                      <a:pt x="1473351" y="342899"/>
                    </a:lnTo>
                    <a:lnTo>
                      <a:pt x="1471982" y="343205"/>
                    </a:lnTo>
                    <a:lnTo>
                      <a:pt x="819207" y="343205"/>
                    </a:lnTo>
                    <a:lnTo>
                      <a:pt x="817838" y="342899"/>
                    </a:lnTo>
                    <a:lnTo>
                      <a:pt x="808983" y="342899"/>
                    </a:lnTo>
                    <a:lnTo>
                      <a:pt x="807614" y="343205"/>
                    </a:lnTo>
                    <a:lnTo>
                      <a:pt x="154839" y="343205"/>
                    </a:lnTo>
                    <a:cubicBezTo>
                      <a:pt x="69332" y="343205"/>
                      <a:pt x="0" y="266450"/>
                      <a:pt x="0" y="171756"/>
                    </a:cubicBezTo>
                    <a:cubicBezTo>
                      <a:pt x="0" y="77062"/>
                      <a:pt x="69332" y="306"/>
                      <a:pt x="154839" y="306"/>
                    </a:cubicBezTo>
                    <a:lnTo>
                      <a:pt x="393325" y="306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A1A5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ko-KR" altLang="en-US" sz="1100" spc="-100" dirty="0" smtClean="0">
                    <a:solidFill>
                      <a:srgbClr val="111111"/>
                    </a:solidFill>
                    <a:latin typeface="맑은 고딕" panose="020B0503020000020004" pitchFamily="50" charset="-127"/>
                  </a:rPr>
                  <a:t>사용자</a:t>
                </a:r>
                <a:endParaRPr lang="ko-KR" altLang="en-US" sz="1100" spc="-100" dirty="0">
                  <a:solidFill>
                    <a:srgbClr val="111111"/>
                  </a:solidFill>
                  <a:latin typeface="맑은 고딕" panose="020B0503020000020004" pitchFamily="50" charset="-127"/>
                </a:endParaRPr>
              </a:p>
            </p:txBody>
          </p:sp>
        </p:grpSp>
      </p:grpSp>
      <p:sp>
        <p:nvSpPr>
          <p:cNvPr id="5" name="직사각형 4"/>
          <p:cNvSpPr/>
          <p:nvPr/>
        </p:nvSpPr>
        <p:spPr>
          <a:xfrm>
            <a:off x="3968838" y="2861094"/>
            <a:ext cx="7104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b="1" spc="-50" dirty="0">
                <a:solidFill>
                  <a:srgbClr val="C00000"/>
                </a:solidFill>
                <a:latin typeface="맑은 고딕" panose="020B0503020000020004" pitchFamily="50" charset="-127"/>
              </a:rPr>
              <a:t>반출 요청</a:t>
            </a:r>
            <a:endParaRPr lang="en-US" altLang="ko-KR" sz="1000" b="1" spc="-50" dirty="0">
              <a:solidFill>
                <a:srgbClr val="C0000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3956660" y="3964780"/>
            <a:ext cx="7104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b="1" spc="-50" dirty="0" smtClean="0">
                <a:solidFill>
                  <a:srgbClr val="C00000"/>
                </a:solidFill>
                <a:latin typeface="맑은 고딕" panose="020B0503020000020004" pitchFamily="50" charset="-127"/>
              </a:rPr>
              <a:t>자료 반출</a:t>
            </a:r>
            <a:endParaRPr lang="en-US" altLang="ko-KR" sz="1000" b="1" spc="-50" dirty="0">
              <a:solidFill>
                <a:srgbClr val="C0000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7540718" y="2862120"/>
            <a:ext cx="7104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b="1" spc="-50" dirty="0" smtClean="0">
                <a:solidFill>
                  <a:srgbClr val="C00000"/>
                </a:solidFill>
                <a:latin typeface="맑은 고딕" panose="020B0503020000020004" pitchFamily="50" charset="-127"/>
              </a:rPr>
              <a:t>결재 </a:t>
            </a:r>
            <a:r>
              <a:rPr lang="ko-KR" altLang="en-US" sz="1000" b="1" spc="-50" dirty="0">
                <a:solidFill>
                  <a:srgbClr val="C00000"/>
                </a:solidFill>
                <a:latin typeface="맑은 고딕" panose="020B0503020000020004" pitchFamily="50" charset="-127"/>
              </a:rPr>
              <a:t>요청</a:t>
            </a:r>
            <a:endParaRPr lang="en-US" altLang="ko-KR" sz="1000" b="1" spc="-50" dirty="0">
              <a:solidFill>
                <a:srgbClr val="C0000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7528541" y="3965806"/>
            <a:ext cx="7104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b="1" spc="-50" dirty="0" smtClean="0">
                <a:solidFill>
                  <a:srgbClr val="C00000"/>
                </a:solidFill>
                <a:latin typeface="맑은 고딕" panose="020B0503020000020004" pitchFamily="50" charset="-127"/>
              </a:rPr>
              <a:t>결재 승인</a:t>
            </a:r>
            <a:endParaRPr lang="en-US" altLang="ko-KR" sz="1000" b="1" spc="-50" dirty="0">
              <a:solidFill>
                <a:srgbClr val="C0000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10" name="타원 109"/>
          <p:cNvSpPr/>
          <p:nvPr/>
        </p:nvSpPr>
        <p:spPr>
          <a:xfrm>
            <a:off x="1946067" y="2901224"/>
            <a:ext cx="1310803" cy="131080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1" name="타원 110"/>
          <p:cNvSpPr/>
          <p:nvPr/>
        </p:nvSpPr>
        <p:spPr>
          <a:xfrm>
            <a:off x="8681400" y="2909529"/>
            <a:ext cx="1310803" cy="131080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8" name="그림 1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951" y="2964090"/>
            <a:ext cx="1080052" cy="1080052"/>
          </a:xfrm>
          <a:prstGeom prst="rect">
            <a:avLst/>
          </a:prstGeom>
        </p:spPr>
      </p:pic>
      <p:pic>
        <p:nvPicPr>
          <p:cNvPr id="109" name="그림 10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621" y="2964090"/>
            <a:ext cx="1080052" cy="1080052"/>
          </a:xfrm>
          <a:prstGeom prst="rect">
            <a:avLst/>
          </a:prstGeom>
        </p:spPr>
      </p:pic>
      <p:sp>
        <p:nvSpPr>
          <p:cNvPr id="36" name="이등변 삼각형 35"/>
          <p:cNvSpPr/>
          <p:nvPr/>
        </p:nvSpPr>
        <p:spPr>
          <a:xfrm rot="16200000" flipH="1">
            <a:off x="7836237" y="3867718"/>
            <a:ext cx="134869" cy="98189"/>
          </a:xfrm>
          <a:prstGeom prst="triangle">
            <a:avLst/>
          </a:prstGeom>
          <a:solidFill>
            <a:srgbClr val="2B2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이등변 삼각형 36"/>
          <p:cNvSpPr/>
          <p:nvPr/>
        </p:nvSpPr>
        <p:spPr>
          <a:xfrm rot="5400000">
            <a:off x="4272805" y="3149000"/>
            <a:ext cx="134869" cy="98189"/>
          </a:xfrm>
          <a:prstGeom prst="triangle">
            <a:avLst/>
          </a:prstGeom>
          <a:solidFill>
            <a:srgbClr val="2B2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3176812" y="567721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반출함은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파일 이동이 자유로운 디스크 영역이며</a:t>
            </a:r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반출함에 반출된 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파일은</a:t>
            </a:r>
            <a:endParaRPr lang="en-US" altLang="ko-KR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ctr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추가적인 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결재 프로세스 없이 사용 가능합니다</a:t>
            </a:r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.</a:t>
            </a: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451" y="5566427"/>
            <a:ext cx="574522" cy="621684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5441844" y="3049070"/>
            <a:ext cx="1320642" cy="1017141"/>
            <a:chOff x="3265184" y="2173209"/>
            <a:chExt cx="1533525" cy="1181100"/>
          </a:xfrm>
        </p:grpSpPr>
        <p:pic>
          <p:nvPicPr>
            <p:cNvPr id="44" name="그림 4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184" y="2173209"/>
              <a:ext cx="1533525" cy="1181100"/>
            </a:xfrm>
            <a:prstGeom prst="rect">
              <a:avLst/>
            </a:prstGeom>
          </p:spPr>
        </p:pic>
        <p:sp>
          <p:nvSpPr>
            <p:cNvPr id="3" name="타원 2"/>
            <p:cNvSpPr/>
            <p:nvPr/>
          </p:nvSpPr>
          <p:spPr>
            <a:xfrm>
              <a:off x="4129070" y="2353767"/>
              <a:ext cx="497682" cy="53622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7" name="그림 10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838" y="2410838"/>
              <a:ext cx="422578" cy="447006"/>
            </a:xfrm>
            <a:prstGeom prst="rect">
              <a:avLst/>
            </a:prstGeom>
          </p:spPr>
        </p:pic>
      </p:grpSp>
      <p:grpSp>
        <p:nvGrpSpPr>
          <p:cNvPr id="49" name="그룹 48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52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53" name="그림 5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980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부제목 2"/>
          <p:cNvSpPr txBox="1">
            <a:spLocks/>
          </p:cNvSpPr>
          <p:nvPr/>
        </p:nvSpPr>
        <p:spPr>
          <a:xfrm>
            <a:off x="401640" y="329475"/>
            <a:ext cx="2545746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300" spc="-100" dirty="0" smtClean="0">
                <a:solidFill>
                  <a:srgbClr val="C00000"/>
                </a:solidFill>
                <a:latin typeface="+mn-ea"/>
              </a:rPr>
              <a:t>05. </a:t>
            </a:r>
            <a:r>
              <a:rPr lang="ko-KR" altLang="en-US" sz="1300" spc="-100" dirty="0" err="1" smtClean="0">
                <a:solidFill>
                  <a:srgbClr val="C00000"/>
                </a:solidFill>
                <a:latin typeface="+mn-ea"/>
              </a:rPr>
              <a:t>상세기능</a:t>
            </a:r>
            <a:r>
              <a:rPr lang="en-US" altLang="ko-KR" sz="1300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_</a:t>
            </a:r>
            <a:r>
              <a:rPr lang="ko-KR" altLang="en-US" sz="1300" spc="-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사용자기능</a:t>
            </a:r>
            <a:endParaRPr lang="ko-KR" altLang="en-US" sz="1300" spc="-1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48" name="부제목 2"/>
          <p:cNvSpPr txBox="1">
            <a:spLocks/>
          </p:cNvSpPr>
          <p:nvPr/>
        </p:nvSpPr>
        <p:spPr>
          <a:xfrm>
            <a:off x="395511" y="1311417"/>
            <a:ext cx="6671114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000" spc="-75" dirty="0">
                <a:solidFill>
                  <a:srgbClr val="191D20"/>
                </a:solidFill>
                <a:latin typeface="맑은 고딕" panose="020B0503020000020004" pitchFamily="50" charset="-127"/>
              </a:rPr>
              <a:t>삭제 및 복원 </a:t>
            </a:r>
            <a:endParaRPr lang="en-US" altLang="ko-KR" sz="2000" spc="-75" dirty="0">
              <a:solidFill>
                <a:srgbClr val="191D2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50" name="부제목 2"/>
          <p:cNvSpPr txBox="1">
            <a:spLocks/>
          </p:cNvSpPr>
          <p:nvPr/>
        </p:nvSpPr>
        <p:spPr>
          <a:xfrm>
            <a:off x="414560" y="1826010"/>
            <a:ext cx="10975489" cy="279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200" spc="-75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문서 버전 관리 기능을 통해 고의 또는 실수로 문서가 삭제 되거나</a:t>
            </a:r>
            <a:r>
              <a:rPr lang="en-US" altLang="ko-KR" sz="1200" spc="-75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, </a:t>
            </a:r>
            <a:r>
              <a:rPr lang="ko-KR" altLang="en-US" sz="1200" spc="-75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공동작업자에 의해 파일이 유실 되더라도 쉽게 복구 가능</a:t>
            </a:r>
            <a:endParaRPr lang="ja-JP" altLang="en-US" sz="1200" spc="-75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400000000000000" pitchFamily="34" charset="-127"/>
            </a:endParaRPr>
          </a:p>
        </p:txBody>
      </p:sp>
      <p:sp>
        <p:nvSpPr>
          <p:cNvPr id="51" name="부제목 2"/>
          <p:cNvSpPr txBox="1">
            <a:spLocks/>
          </p:cNvSpPr>
          <p:nvPr/>
        </p:nvSpPr>
        <p:spPr>
          <a:xfrm>
            <a:off x="366937" y="660362"/>
            <a:ext cx="5857875" cy="71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3500" b="1" spc="-350" dirty="0" smtClean="0">
                <a:solidFill>
                  <a:srgbClr val="111111"/>
                </a:solidFill>
                <a:latin typeface="+mn-ea"/>
              </a:rPr>
              <a:t>버전 관리</a:t>
            </a:r>
          </a:p>
        </p:txBody>
      </p:sp>
      <p:grpSp>
        <p:nvGrpSpPr>
          <p:cNvPr id="113" name="그룹 112"/>
          <p:cNvGrpSpPr/>
          <p:nvPr/>
        </p:nvGrpSpPr>
        <p:grpSpPr>
          <a:xfrm>
            <a:off x="1468892" y="2627806"/>
            <a:ext cx="9254216" cy="3481738"/>
            <a:chOff x="496978" y="2982913"/>
            <a:chExt cx="9254216" cy="3481738"/>
          </a:xfrm>
        </p:grpSpPr>
        <p:sp>
          <p:nvSpPr>
            <p:cNvPr id="7" name="직사각형 6"/>
            <p:cNvSpPr/>
            <p:nvPr/>
          </p:nvSpPr>
          <p:spPr>
            <a:xfrm>
              <a:off x="498279" y="3422032"/>
              <a:ext cx="4035689" cy="2312944"/>
            </a:xfrm>
            <a:prstGeom prst="rect">
              <a:avLst/>
            </a:prstGeom>
            <a:noFill/>
            <a:ln w="12700">
              <a:solidFill>
                <a:srgbClr val="C2C6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496978" y="2982913"/>
              <a:ext cx="4035689" cy="43911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C2C6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52" name="그룹 51"/>
            <p:cNvGrpSpPr/>
            <p:nvPr/>
          </p:nvGrpSpPr>
          <p:grpSpPr>
            <a:xfrm rot="10800000" flipH="1">
              <a:off x="4685444" y="4505205"/>
              <a:ext cx="848467" cy="166687"/>
              <a:chOff x="7807888" y="2652513"/>
              <a:chExt cx="848467" cy="166687"/>
            </a:xfrm>
          </p:grpSpPr>
          <p:sp>
            <p:nvSpPr>
              <p:cNvPr id="56" name="이등변 삼각형 55"/>
              <p:cNvSpPr/>
              <p:nvPr/>
            </p:nvSpPr>
            <p:spPr>
              <a:xfrm rot="5400000">
                <a:off x="8498136" y="2660982"/>
                <a:ext cx="166687" cy="149750"/>
              </a:xfrm>
              <a:prstGeom prst="triangle">
                <a:avLst/>
              </a:prstGeom>
              <a:solidFill>
                <a:srgbClr val="F92A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7" name="직선 연결선 56"/>
              <p:cNvCxnSpPr/>
              <p:nvPr/>
            </p:nvCxnSpPr>
            <p:spPr>
              <a:xfrm rot="10800000">
                <a:off x="7807888" y="2735857"/>
                <a:ext cx="782148" cy="0"/>
              </a:xfrm>
              <a:prstGeom prst="line">
                <a:avLst/>
              </a:prstGeom>
              <a:ln w="19050">
                <a:solidFill>
                  <a:srgbClr val="F92A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689446" y="5818320"/>
              <a:ext cx="42113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b="1" dirty="0" smtClean="0">
                  <a:latin typeface="+mn-ea"/>
                </a:rPr>
                <a:t>∙ 사용자</a:t>
              </a:r>
              <a:r>
                <a:rPr lang="en-US" altLang="ko-KR" sz="1200" b="1" dirty="0">
                  <a:latin typeface="+mn-ea"/>
                </a:rPr>
                <a:t>PC</a:t>
              </a:r>
              <a:r>
                <a:rPr lang="ko-KR" altLang="en-US" sz="1200" b="1" dirty="0">
                  <a:latin typeface="+mn-ea"/>
                </a:rPr>
                <a:t>의 </a:t>
              </a:r>
              <a:r>
                <a:rPr lang="ko-KR" altLang="en-US" sz="1200" b="1" dirty="0" err="1">
                  <a:latin typeface="+mn-ea"/>
                </a:rPr>
                <a:t>시큐어디스크</a:t>
              </a:r>
              <a:r>
                <a:rPr lang="en-US" altLang="ko-KR" sz="1200" b="1" dirty="0">
                  <a:latin typeface="+mn-ea"/>
                </a:rPr>
                <a:t>(D</a:t>
              </a:r>
              <a:r>
                <a:rPr lang="en-US" altLang="ko-KR" sz="1200" b="1" dirty="0">
                  <a:latin typeface="+mn-ea"/>
                  <a:sym typeface="Wingdings" panose="05000000000000000000" pitchFamily="2" charset="2"/>
                </a:rPr>
                <a:t>:)</a:t>
              </a:r>
              <a:r>
                <a:rPr lang="ko-KR" altLang="en-US" sz="1200" b="1" dirty="0">
                  <a:latin typeface="+mn-ea"/>
                  <a:sym typeface="Wingdings" panose="05000000000000000000" pitchFamily="2" charset="2"/>
                </a:rPr>
                <a:t>는 서버 저장 공간</a:t>
              </a:r>
              <a:endParaRPr lang="en-US" altLang="ko-KR" sz="1200" b="1" dirty="0">
                <a:latin typeface="+mn-ea"/>
                <a:sym typeface="Wingdings" panose="05000000000000000000" pitchFamily="2" charset="2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b="1" dirty="0" smtClean="0">
                  <a:latin typeface="+mn-ea"/>
                </a:rPr>
                <a:t>∙ </a:t>
              </a:r>
              <a:r>
                <a:rPr lang="ko-KR" altLang="en-US" sz="1200" b="1" dirty="0" smtClean="0">
                  <a:latin typeface="+mn-ea"/>
                  <a:sym typeface="Wingdings" panose="05000000000000000000" pitchFamily="2" charset="2"/>
                </a:rPr>
                <a:t>문서 </a:t>
              </a:r>
              <a:r>
                <a:rPr lang="ko-KR" altLang="en-US" sz="1200" b="1" dirty="0">
                  <a:latin typeface="+mn-ea"/>
                  <a:sym typeface="Wingdings" panose="05000000000000000000" pitchFamily="2" charset="2"/>
                </a:rPr>
                <a:t>버전 관리 </a:t>
              </a:r>
              <a:endParaRPr lang="ko-KR" altLang="en-US" sz="1200" b="1" dirty="0"/>
            </a:p>
          </p:txBody>
        </p:sp>
        <p:pic>
          <p:nvPicPr>
            <p:cNvPr id="68" name="그림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322" y="3135087"/>
              <a:ext cx="1762999" cy="162196"/>
            </a:xfrm>
            <a:prstGeom prst="rect">
              <a:avLst/>
            </a:prstGeom>
          </p:spPr>
        </p:pic>
        <p:sp>
          <p:nvSpPr>
            <p:cNvPr id="69" name="직사각형 68"/>
            <p:cNvSpPr/>
            <p:nvPr/>
          </p:nvSpPr>
          <p:spPr>
            <a:xfrm>
              <a:off x="5700936" y="3429652"/>
              <a:ext cx="4035689" cy="2305324"/>
            </a:xfrm>
            <a:prstGeom prst="rect">
              <a:avLst/>
            </a:prstGeom>
            <a:noFill/>
            <a:ln w="12700">
              <a:solidFill>
                <a:srgbClr val="C2C6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70" name="그룹 69"/>
            <p:cNvGrpSpPr/>
            <p:nvPr/>
          </p:nvGrpSpPr>
          <p:grpSpPr>
            <a:xfrm>
              <a:off x="5686366" y="2990534"/>
              <a:ext cx="4064828" cy="439119"/>
              <a:chOff x="483709" y="2645868"/>
              <a:chExt cx="3036996" cy="439119"/>
            </a:xfrm>
          </p:grpSpPr>
          <p:sp>
            <p:nvSpPr>
              <p:cNvPr id="71" name="직사각형 70"/>
              <p:cNvSpPr/>
              <p:nvPr/>
            </p:nvSpPr>
            <p:spPr>
              <a:xfrm>
                <a:off x="493623" y="2645868"/>
                <a:ext cx="3015225" cy="43911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C2C6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2" name="부제목 2"/>
              <p:cNvSpPr txBox="1">
                <a:spLocks/>
              </p:cNvSpPr>
              <p:nvPr/>
            </p:nvSpPr>
            <p:spPr>
              <a:xfrm>
                <a:off x="483709" y="2736340"/>
                <a:ext cx="3036996" cy="2467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sz="1400" b="1" dirty="0">
                    <a:solidFill>
                      <a:schemeClr val="bg1"/>
                    </a:solidFill>
                    <a:latin typeface="맑은 고딕" panose="020B0503020000020004" pitchFamily="50" charset="-127"/>
                  </a:rPr>
                  <a:t>파일 버전 별 다운로드 가능</a:t>
                </a:r>
                <a:endParaRPr lang="ja-JP" altLang="en-US" sz="14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0000000000000" pitchFamily="34" charset="-127"/>
                </a:endParaRP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6224812" y="5901663"/>
              <a:ext cx="31480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smtClean="0">
                  <a:latin typeface="+mn-ea"/>
                </a:rPr>
                <a:t>∙ 변경된 내역이 없이도 복원가능</a:t>
              </a:r>
              <a:endParaRPr lang="ko-KR" altLang="en-US" sz="1200" b="1" dirty="0"/>
            </a:p>
          </p:txBody>
        </p:sp>
        <p:grpSp>
          <p:nvGrpSpPr>
            <p:cNvPr id="80" name="그룹 79"/>
            <p:cNvGrpSpPr/>
            <p:nvPr/>
          </p:nvGrpSpPr>
          <p:grpSpPr>
            <a:xfrm>
              <a:off x="786434" y="3841282"/>
              <a:ext cx="923236" cy="1008763"/>
              <a:chOff x="786434" y="3841282"/>
              <a:chExt cx="923236" cy="1008763"/>
            </a:xfrm>
          </p:grpSpPr>
          <p:pic>
            <p:nvPicPr>
              <p:cNvPr id="5" name="그림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512" y="3841282"/>
                <a:ext cx="611080" cy="744754"/>
              </a:xfrm>
              <a:prstGeom prst="rect">
                <a:avLst/>
              </a:prstGeom>
            </p:spPr>
          </p:pic>
          <p:sp>
            <p:nvSpPr>
              <p:cNvPr id="79" name="직사각형 78"/>
              <p:cNvSpPr/>
              <p:nvPr/>
            </p:nvSpPr>
            <p:spPr>
              <a:xfrm>
                <a:off x="786434" y="4556631"/>
                <a:ext cx="923236" cy="293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000" b="1" spc="-28" dirty="0" smtClean="0">
                    <a:solidFill>
                      <a:srgbClr val="333333"/>
                    </a:solidFill>
                    <a:latin typeface="맑은 고딕" panose="020B0503020000020004" pitchFamily="50" charset="-127"/>
                  </a:rPr>
                  <a:t>1.0</a:t>
                </a:r>
                <a:endParaRPr lang="ja-JP" altLang="en-US" sz="1000" b="1" spc="-28" dirty="0">
                  <a:solidFill>
                    <a:srgbClr val="333333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81" name="그룹 80"/>
            <p:cNvGrpSpPr/>
            <p:nvPr/>
          </p:nvGrpSpPr>
          <p:grpSpPr>
            <a:xfrm>
              <a:off x="3269450" y="3841282"/>
              <a:ext cx="923236" cy="1008763"/>
              <a:chOff x="786434" y="3841282"/>
              <a:chExt cx="923236" cy="1008763"/>
            </a:xfrm>
          </p:grpSpPr>
          <p:pic>
            <p:nvPicPr>
              <p:cNvPr id="82" name="그림 8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512" y="3841282"/>
                <a:ext cx="611080" cy="744754"/>
              </a:xfrm>
              <a:prstGeom prst="rect">
                <a:avLst/>
              </a:prstGeom>
            </p:spPr>
          </p:pic>
          <p:sp>
            <p:nvSpPr>
              <p:cNvPr id="83" name="직사각형 82"/>
              <p:cNvSpPr/>
              <p:nvPr/>
            </p:nvSpPr>
            <p:spPr>
              <a:xfrm>
                <a:off x="786434" y="4556631"/>
                <a:ext cx="923236" cy="293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000" b="1" spc="-28" dirty="0" smtClean="0">
                    <a:solidFill>
                      <a:srgbClr val="333333"/>
                    </a:solidFill>
                    <a:latin typeface="맑은 고딕" panose="020B0503020000020004" pitchFamily="50" charset="-127"/>
                  </a:rPr>
                  <a:t>3.0</a:t>
                </a:r>
                <a:endParaRPr lang="ja-JP" altLang="en-US" sz="1000" b="1" spc="-28" dirty="0">
                  <a:solidFill>
                    <a:srgbClr val="333333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84" name="그룹 83"/>
            <p:cNvGrpSpPr/>
            <p:nvPr/>
          </p:nvGrpSpPr>
          <p:grpSpPr>
            <a:xfrm>
              <a:off x="2027942" y="3841282"/>
              <a:ext cx="923236" cy="1008763"/>
              <a:chOff x="786434" y="3841282"/>
              <a:chExt cx="923236" cy="1008763"/>
            </a:xfrm>
          </p:grpSpPr>
          <p:pic>
            <p:nvPicPr>
              <p:cNvPr id="85" name="그림 84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512" y="3841282"/>
                <a:ext cx="611080" cy="744754"/>
              </a:xfrm>
              <a:prstGeom prst="rect">
                <a:avLst/>
              </a:prstGeom>
            </p:spPr>
          </p:pic>
          <p:sp>
            <p:nvSpPr>
              <p:cNvPr id="86" name="직사각형 85"/>
              <p:cNvSpPr/>
              <p:nvPr/>
            </p:nvSpPr>
            <p:spPr>
              <a:xfrm>
                <a:off x="786434" y="4556631"/>
                <a:ext cx="923236" cy="293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000" b="1" spc="-28" dirty="0" smtClean="0">
                    <a:solidFill>
                      <a:srgbClr val="333333"/>
                    </a:solidFill>
                    <a:latin typeface="맑은 고딕" panose="020B0503020000020004" pitchFamily="50" charset="-127"/>
                  </a:rPr>
                  <a:t>2.0</a:t>
                </a:r>
                <a:endParaRPr lang="ja-JP" altLang="en-US" sz="1000" b="1" spc="-28" dirty="0">
                  <a:solidFill>
                    <a:srgbClr val="333333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96" name="그룹 95"/>
            <p:cNvGrpSpPr/>
            <p:nvPr/>
          </p:nvGrpSpPr>
          <p:grpSpPr>
            <a:xfrm>
              <a:off x="6795889" y="3841282"/>
              <a:ext cx="1843179" cy="747267"/>
              <a:chOff x="6761085" y="3841282"/>
              <a:chExt cx="1843179" cy="747267"/>
            </a:xfrm>
          </p:grpSpPr>
          <p:pic>
            <p:nvPicPr>
              <p:cNvPr id="94" name="그림 93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1085" y="3841282"/>
                <a:ext cx="611080" cy="74475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</p:pic>
          <p:pic>
            <p:nvPicPr>
              <p:cNvPr id="95" name="그림 9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93184" y="3843795"/>
                <a:ext cx="611080" cy="744754"/>
              </a:xfrm>
              <a:prstGeom prst="rect">
                <a:avLst/>
              </a:prstGeom>
            </p:spPr>
          </p:pic>
        </p:grpSp>
        <p:sp>
          <p:nvSpPr>
            <p:cNvPr id="98" name="직사각형 97"/>
            <p:cNvSpPr/>
            <p:nvPr/>
          </p:nvSpPr>
          <p:spPr>
            <a:xfrm>
              <a:off x="6642484" y="4552115"/>
              <a:ext cx="923236" cy="293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000" b="1" spc="-28" dirty="0" smtClean="0">
                  <a:solidFill>
                    <a:srgbClr val="333333"/>
                  </a:solidFill>
                  <a:latin typeface="맑은 고딕" panose="020B0503020000020004" pitchFamily="50" charset="-127"/>
                </a:rPr>
                <a:t>2.0</a:t>
              </a:r>
              <a:endParaRPr lang="ja-JP" altLang="en-US" sz="1000" b="1" spc="-28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9" name="직사각형 98"/>
            <p:cNvSpPr/>
            <p:nvPr/>
          </p:nvSpPr>
          <p:spPr>
            <a:xfrm>
              <a:off x="7871910" y="4552115"/>
              <a:ext cx="923236" cy="293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000" b="1" spc="-28" dirty="0" smtClean="0">
                  <a:solidFill>
                    <a:srgbClr val="333333"/>
                  </a:solidFill>
                  <a:latin typeface="맑은 고딕" panose="020B0503020000020004" pitchFamily="50" charset="-127"/>
                </a:rPr>
                <a:t>3.0</a:t>
              </a:r>
              <a:endParaRPr lang="ja-JP" altLang="en-US" sz="1000" b="1" spc="-28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109" name="그룹 108"/>
            <p:cNvGrpSpPr/>
            <p:nvPr/>
          </p:nvGrpSpPr>
          <p:grpSpPr>
            <a:xfrm>
              <a:off x="1622147" y="4914006"/>
              <a:ext cx="1810268" cy="481238"/>
              <a:chOff x="1622147" y="4829146"/>
              <a:chExt cx="1810268" cy="481238"/>
            </a:xfrm>
          </p:grpSpPr>
          <p:grpSp>
            <p:nvGrpSpPr>
              <p:cNvPr id="89" name="그룹 88"/>
              <p:cNvGrpSpPr/>
              <p:nvPr/>
            </p:nvGrpSpPr>
            <p:grpSpPr>
              <a:xfrm rot="10800000" flipH="1">
                <a:off x="2263806" y="4987180"/>
                <a:ext cx="532188" cy="166687"/>
                <a:chOff x="8124167" y="2652513"/>
                <a:chExt cx="532188" cy="166687"/>
              </a:xfrm>
            </p:grpSpPr>
            <p:sp>
              <p:nvSpPr>
                <p:cNvPr id="90" name="이등변 삼각형 89"/>
                <p:cNvSpPr/>
                <p:nvPr/>
              </p:nvSpPr>
              <p:spPr>
                <a:xfrm rot="5400000">
                  <a:off x="8498136" y="2660982"/>
                  <a:ext cx="166687" cy="149750"/>
                </a:xfrm>
                <a:prstGeom prst="triangl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91" name="직선 연결선 90"/>
                <p:cNvCxnSpPr/>
                <p:nvPr/>
              </p:nvCxnSpPr>
              <p:spPr>
                <a:xfrm rot="10800000">
                  <a:off x="8124167" y="2735857"/>
                  <a:ext cx="46587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7" name="그림 106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622147" y="4829147"/>
                <a:ext cx="481237" cy="481237"/>
              </a:xfrm>
              <a:prstGeom prst="rect">
                <a:avLst/>
              </a:prstGeom>
            </p:spPr>
          </p:pic>
          <p:pic>
            <p:nvPicPr>
              <p:cNvPr id="108" name="그림 107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51178" y="4829146"/>
                <a:ext cx="481237" cy="481237"/>
              </a:xfrm>
              <a:prstGeom prst="rect">
                <a:avLst/>
              </a:prstGeom>
            </p:spPr>
          </p:pic>
        </p:grpSp>
        <p:sp>
          <p:nvSpPr>
            <p:cNvPr id="112" name="자유형 111"/>
            <p:cNvSpPr/>
            <p:nvPr/>
          </p:nvSpPr>
          <p:spPr>
            <a:xfrm>
              <a:off x="6986867" y="4991138"/>
              <a:ext cx="1472136" cy="326975"/>
            </a:xfrm>
            <a:custGeom>
              <a:avLst/>
              <a:gdLst>
                <a:gd name="connsiteX0" fmla="*/ 394694 w 1545208"/>
                <a:gd name="connsiteY0" fmla="*/ 0 h 343205"/>
                <a:gd name="connsiteX1" fmla="*/ 737594 w 1545208"/>
                <a:gd name="connsiteY1" fmla="*/ 0 h 343205"/>
                <a:gd name="connsiteX2" fmla="*/ 1047469 w 1545208"/>
                <a:gd name="connsiteY2" fmla="*/ 0 h 343205"/>
                <a:gd name="connsiteX3" fmla="*/ 1390369 w 1545208"/>
                <a:gd name="connsiteY3" fmla="*/ 0 h 343205"/>
                <a:gd name="connsiteX4" fmla="*/ 1545208 w 1545208"/>
                <a:gd name="connsiteY4" fmla="*/ 171450 h 343205"/>
                <a:gd name="connsiteX5" fmla="*/ 1390369 w 1545208"/>
                <a:gd name="connsiteY5" fmla="*/ 342899 h 343205"/>
                <a:gd name="connsiteX6" fmla="*/ 1047469 w 1545208"/>
                <a:gd name="connsiteY6" fmla="*/ 342899 h 343205"/>
                <a:gd name="connsiteX7" fmla="*/ 808983 w 1545208"/>
                <a:gd name="connsiteY7" fmla="*/ 342899 h 343205"/>
                <a:gd name="connsiteX8" fmla="*/ 807614 w 1545208"/>
                <a:gd name="connsiteY8" fmla="*/ 343205 h 343205"/>
                <a:gd name="connsiteX9" fmla="*/ 154839 w 1545208"/>
                <a:gd name="connsiteY9" fmla="*/ 343205 h 343205"/>
                <a:gd name="connsiteX10" fmla="*/ 0 w 1545208"/>
                <a:gd name="connsiteY10" fmla="*/ 171756 h 343205"/>
                <a:gd name="connsiteX11" fmla="*/ 154839 w 1545208"/>
                <a:gd name="connsiteY11" fmla="*/ 306 h 343205"/>
                <a:gd name="connsiteX12" fmla="*/ 393325 w 1545208"/>
                <a:gd name="connsiteY12" fmla="*/ 306 h 34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45208" h="343205">
                  <a:moveTo>
                    <a:pt x="394694" y="0"/>
                  </a:moveTo>
                  <a:lnTo>
                    <a:pt x="737594" y="0"/>
                  </a:lnTo>
                  <a:lnTo>
                    <a:pt x="1047469" y="0"/>
                  </a:lnTo>
                  <a:lnTo>
                    <a:pt x="1390369" y="0"/>
                  </a:lnTo>
                  <a:cubicBezTo>
                    <a:pt x="1475876" y="0"/>
                    <a:pt x="1545208" y="76756"/>
                    <a:pt x="1545208" y="171450"/>
                  </a:cubicBezTo>
                  <a:cubicBezTo>
                    <a:pt x="1545208" y="266144"/>
                    <a:pt x="1475876" y="342899"/>
                    <a:pt x="1390369" y="342899"/>
                  </a:cubicBezTo>
                  <a:lnTo>
                    <a:pt x="1047469" y="342899"/>
                  </a:lnTo>
                  <a:lnTo>
                    <a:pt x="808983" y="342899"/>
                  </a:lnTo>
                  <a:lnTo>
                    <a:pt x="807614" y="343205"/>
                  </a:lnTo>
                  <a:lnTo>
                    <a:pt x="154839" y="343205"/>
                  </a:lnTo>
                  <a:cubicBezTo>
                    <a:pt x="69332" y="343205"/>
                    <a:pt x="0" y="266450"/>
                    <a:pt x="0" y="171756"/>
                  </a:cubicBezTo>
                  <a:cubicBezTo>
                    <a:pt x="0" y="77062"/>
                    <a:pt x="69332" y="306"/>
                    <a:pt x="154839" y="306"/>
                  </a:cubicBezTo>
                  <a:lnTo>
                    <a:pt x="393325" y="306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rgbClr val="A1A5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100" dirty="0">
                  <a:solidFill>
                    <a:srgbClr val="2A2F35"/>
                  </a:solidFill>
                  <a:latin typeface="맑은 고딕" panose="020B0503020000020004" pitchFamily="50" charset="-127"/>
                </a:rPr>
                <a:t> </a:t>
              </a:r>
              <a:r>
                <a:rPr lang="ko-KR" altLang="en-US" sz="1000" b="1" dirty="0" smtClean="0">
                  <a:solidFill>
                    <a:srgbClr val="2A2F35"/>
                  </a:solidFill>
                  <a:latin typeface="맑은 고딕" panose="020B0503020000020004" pitchFamily="50" charset="-127"/>
                </a:rPr>
                <a:t>과거 버전 확인</a:t>
              </a:r>
              <a:endParaRPr kumimoji="1" lang="ja-JP" altLang="en-US" sz="1000" b="1" dirty="0">
                <a:solidFill>
                  <a:srgbClr val="2A2F35"/>
                </a:solidFill>
              </a:endParaRPr>
            </a:p>
          </p:txBody>
        </p:sp>
      </p:grpSp>
      <p:grpSp>
        <p:nvGrpSpPr>
          <p:cNvPr id="114" name="그룹 113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115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16" name="그림 11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sp>
        <p:nvSpPr>
          <p:cNvPr id="117" name="슬라이드 번호 개체 틀 1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121" name="부제목 2"/>
          <p:cNvSpPr txBox="1">
            <a:spLocks/>
          </p:cNvSpPr>
          <p:nvPr/>
        </p:nvSpPr>
        <p:spPr>
          <a:xfrm>
            <a:off x="9185694" y="355196"/>
            <a:ext cx="2545746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000" b="1" dirty="0" err="1">
                <a:solidFill>
                  <a:schemeClr val="bg1">
                    <a:lumMod val="50000"/>
                  </a:schemeClr>
                </a:solidFill>
              </a:rPr>
              <a:t>시큐어디스크</a:t>
            </a:r>
            <a:r>
              <a:rPr lang="en-US" altLang="ko-KR" sz="1000" b="1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ko-KR" altLang="en-US" sz="1000" b="1" dirty="0">
                <a:solidFill>
                  <a:schemeClr val="bg1">
                    <a:lumMod val="50000"/>
                  </a:schemeClr>
                </a:solidFill>
              </a:rPr>
              <a:t>인터넷디스크 공통 </a:t>
            </a:r>
          </a:p>
        </p:txBody>
      </p:sp>
    </p:spTree>
    <p:extLst>
      <p:ext uri="{BB962C8B-B14F-4D97-AF65-F5344CB8AC3E}">
        <p14:creationId xmlns:p14="http://schemas.microsoft.com/office/powerpoint/2010/main" val="25180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부제목 2"/>
          <p:cNvSpPr txBox="1">
            <a:spLocks/>
          </p:cNvSpPr>
          <p:nvPr/>
        </p:nvSpPr>
        <p:spPr>
          <a:xfrm>
            <a:off x="401640" y="329475"/>
            <a:ext cx="2545746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300" spc="-100" dirty="0" smtClean="0">
                <a:solidFill>
                  <a:srgbClr val="C00000"/>
                </a:solidFill>
                <a:latin typeface="+mn-ea"/>
              </a:rPr>
              <a:t>05. </a:t>
            </a:r>
            <a:r>
              <a:rPr lang="ko-KR" altLang="en-US" sz="1300" spc="-100" dirty="0" err="1" smtClean="0">
                <a:solidFill>
                  <a:srgbClr val="C00000"/>
                </a:solidFill>
                <a:latin typeface="+mn-ea"/>
              </a:rPr>
              <a:t>상세기능</a:t>
            </a:r>
            <a:r>
              <a:rPr lang="en-US" altLang="ko-KR" sz="1300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_</a:t>
            </a:r>
            <a:r>
              <a:rPr lang="ko-KR" altLang="en-US" sz="1300" spc="-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사용자기능</a:t>
            </a:r>
            <a:endParaRPr lang="ko-KR" altLang="en-US" sz="1300" spc="-1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48" name="부제목 2"/>
          <p:cNvSpPr txBox="1">
            <a:spLocks/>
          </p:cNvSpPr>
          <p:nvPr/>
        </p:nvSpPr>
        <p:spPr>
          <a:xfrm>
            <a:off x="395511" y="1311417"/>
            <a:ext cx="6671114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000" spc="-75" dirty="0" err="1">
                <a:solidFill>
                  <a:srgbClr val="191D20"/>
                </a:solidFill>
                <a:latin typeface="맑은 고딕" panose="020B0503020000020004" pitchFamily="50" charset="-127"/>
              </a:rPr>
              <a:t>랜섬웨어</a:t>
            </a:r>
            <a:r>
              <a:rPr lang="ko-KR" altLang="en-US" sz="2000" spc="-75" dirty="0">
                <a:solidFill>
                  <a:srgbClr val="191D20"/>
                </a:solidFill>
                <a:latin typeface="맑은 고딕" panose="020B0503020000020004" pitchFamily="50" charset="-127"/>
              </a:rPr>
              <a:t> 대응</a:t>
            </a:r>
            <a:endParaRPr lang="en-US" altLang="ko-KR" sz="2000" spc="-75" dirty="0">
              <a:solidFill>
                <a:srgbClr val="191D2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50" name="부제목 2"/>
          <p:cNvSpPr txBox="1">
            <a:spLocks/>
          </p:cNvSpPr>
          <p:nvPr/>
        </p:nvSpPr>
        <p:spPr>
          <a:xfrm>
            <a:off x="414560" y="1826010"/>
            <a:ext cx="10975489" cy="279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200" spc="-75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랜섬웨어로</a:t>
            </a:r>
            <a:r>
              <a:rPr lang="ko-KR" altLang="en-US" sz="1200" spc="-75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 인한 </a:t>
            </a:r>
            <a:r>
              <a:rPr lang="ko-KR" altLang="en-US" sz="1200" spc="-75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시큐어디스크</a:t>
            </a:r>
            <a:r>
              <a:rPr lang="ko-KR" altLang="en-US" sz="1200" spc="-75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 내 암호화 된 문서 복원 가능</a:t>
            </a:r>
            <a:endParaRPr lang="ja-JP" altLang="en-US" sz="1200" spc="-75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400000000000000" pitchFamily="34" charset="-127"/>
            </a:endParaRPr>
          </a:p>
        </p:txBody>
      </p:sp>
      <p:sp>
        <p:nvSpPr>
          <p:cNvPr id="51" name="부제목 2"/>
          <p:cNvSpPr txBox="1">
            <a:spLocks/>
          </p:cNvSpPr>
          <p:nvPr/>
        </p:nvSpPr>
        <p:spPr>
          <a:xfrm>
            <a:off x="366937" y="660362"/>
            <a:ext cx="5857875" cy="71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3500" b="1" spc="-350" dirty="0" smtClean="0">
                <a:solidFill>
                  <a:srgbClr val="111111"/>
                </a:solidFill>
                <a:latin typeface="+mn-ea"/>
              </a:rPr>
              <a:t>유실 방지</a:t>
            </a:r>
          </a:p>
        </p:txBody>
      </p:sp>
      <p:grpSp>
        <p:nvGrpSpPr>
          <p:cNvPr id="193" name="그룹 192"/>
          <p:cNvGrpSpPr/>
          <p:nvPr/>
        </p:nvGrpSpPr>
        <p:grpSpPr>
          <a:xfrm>
            <a:off x="924455" y="2556785"/>
            <a:ext cx="10343090" cy="2308611"/>
            <a:chOff x="483709" y="2982913"/>
            <a:chExt cx="10343090" cy="2308611"/>
          </a:xfrm>
        </p:grpSpPr>
        <p:grpSp>
          <p:nvGrpSpPr>
            <p:cNvPr id="150" name="그룹 149"/>
            <p:cNvGrpSpPr/>
            <p:nvPr/>
          </p:nvGrpSpPr>
          <p:grpSpPr>
            <a:xfrm>
              <a:off x="483709" y="2982913"/>
              <a:ext cx="3928655" cy="2308611"/>
              <a:chOff x="483709" y="2982913"/>
              <a:chExt cx="3928655" cy="2308611"/>
            </a:xfrm>
          </p:grpSpPr>
          <p:grpSp>
            <p:nvGrpSpPr>
              <p:cNvPr id="97" name="그룹 96"/>
              <p:cNvGrpSpPr/>
              <p:nvPr/>
            </p:nvGrpSpPr>
            <p:grpSpPr>
              <a:xfrm>
                <a:off x="483709" y="2982913"/>
                <a:ext cx="2688463" cy="2308611"/>
                <a:chOff x="483709" y="2982913"/>
                <a:chExt cx="3036996" cy="2308611"/>
              </a:xfrm>
            </p:grpSpPr>
            <p:sp>
              <p:nvSpPr>
                <p:cNvPr id="34" name="직사각형 33"/>
                <p:cNvSpPr/>
                <p:nvPr/>
              </p:nvSpPr>
              <p:spPr>
                <a:xfrm>
                  <a:off x="493623" y="3422032"/>
                  <a:ext cx="3015225" cy="18694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C2C6C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grpSp>
              <p:nvGrpSpPr>
                <p:cNvPr id="35" name="그룹 34"/>
                <p:cNvGrpSpPr/>
                <p:nvPr/>
              </p:nvGrpSpPr>
              <p:grpSpPr>
                <a:xfrm>
                  <a:off x="483709" y="2982913"/>
                  <a:ext cx="3036996" cy="439119"/>
                  <a:chOff x="483709" y="2645868"/>
                  <a:chExt cx="3036996" cy="439119"/>
                </a:xfrm>
              </p:grpSpPr>
              <p:sp>
                <p:nvSpPr>
                  <p:cNvPr id="93" name="직사각형 92"/>
                  <p:cNvSpPr/>
                  <p:nvPr/>
                </p:nvSpPr>
                <p:spPr>
                  <a:xfrm>
                    <a:off x="493623" y="2645868"/>
                    <a:ext cx="3015225" cy="439119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rgbClr val="C2C6C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94" name="부제목 2"/>
                  <p:cNvSpPr txBox="1">
                    <a:spLocks/>
                  </p:cNvSpPr>
                  <p:nvPr/>
                </p:nvSpPr>
                <p:spPr>
                  <a:xfrm>
                    <a:off x="483709" y="2736340"/>
                    <a:ext cx="3036996" cy="246779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kumimoji="1"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kumimoji="1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kumimoji="1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kumimoji="1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kumimoji="1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kumimoji="1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kumimoji="1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kumimoji="1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ko-KR" altLang="en-US" sz="1400" b="1" spc="-38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300000000000000" pitchFamily="34" charset="-127"/>
                      </a:rPr>
                      <a:t>원본 문서</a:t>
                    </a:r>
                    <a:endParaRPr lang="zh-TW" altLang="en-US" sz="1400" b="1" spc="-38" dirty="0">
                      <a:solidFill>
                        <a:schemeClr val="bg1"/>
                      </a:solidFill>
                      <a:latin typeface="맑은 고딕" panose="020B0503020000020004" pitchFamily="50" charset="-127"/>
                      <a:ea typeface="맑은 고딕" panose="020B0300000000000000" pitchFamily="34" charset="-127"/>
                    </a:endParaRPr>
                  </a:p>
                </p:txBody>
              </p:sp>
            </p:grpSp>
            <p:grpSp>
              <p:nvGrpSpPr>
                <p:cNvPr id="6" name="그룹 5"/>
                <p:cNvGrpSpPr/>
                <p:nvPr/>
              </p:nvGrpSpPr>
              <p:grpSpPr>
                <a:xfrm>
                  <a:off x="886948" y="3470645"/>
                  <a:ext cx="2561033" cy="1631216"/>
                  <a:chOff x="788518" y="3497279"/>
                  <a:chExt cx="2561033" cy="1631216"/>
                </a:xfrm>
              </p:grpSpPr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1015947" y="3497279"/>
                    <a:ext cx="2333604" cy="16312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250000"/>
                      </a:lnSpc>
                    </a:pPr>
                    <a:r>
                      <a:rPr lang="ko-KR" altLang="en-US" sz="1000" dirty="0" err="1" smtClean="0">
                        <a:latin typeface="+mj-ea"/>
                        <a:ea typeface="+mj-ea"/>
                      </a:rPr>
                      <a:t>고객사</a:t>
                    </a:r>
                    <a:r>
                      <a:rPr lang="ko-KR" altLang="en-US" sz="1000" dirty="0" smtClean="0">
                        <a:latin typeface="+mj-ea"/>
                        <a:ea typeface="+mj-ea"/>
                      </a:rPr>
                      <a:t> 회계 분석 보고서</a:t>
                    </a:r>
                    <a:r>
                      <a:rPr lang="en-US" altLang="ko-KR" sz="1000" dirty="0" smtClean="0">
                        <a:latin typeface="+mj-ea"/>
                        <a:ea typeface="+mj-ea"/>
                      </a:rPr>
                      <a:t>.</a:t>
                    </a:r>
                    <a:r>
                      <a:rPr lang="en-US" altLang="ko-KR" sz="1000" dirty="0" err="1" smtClean="0">
                        <a:latin typeface="+mj-ea"/>
                        <a:ea typeface="+mj-ea"/>
                      </a:rPr>
                      <a:t>pptx</a:t>
                    </a:r>
                    <a:endParaRPr lang="en-US" altLang="ko-KR" sz="1000" dirty="0" smtClean="0">
                      <a:latin typeface="+mj-ea"/>
                      <a:ea typeface="+mj-ea"/>
                    </a:endParaRPr>
                  </a:p>
                  <a:p>
                    <a:pPr>
                      <a:lnSpc>
                        <a:spcPct val="250000"/>
                      </a:lnSpc>
                    </a:pPr>
                    <a:r>
                      <a:rPr lang="ko-KR" altLang="en-US" sz="1000" dirty="0" smtClean="0">
                        <a:latin typeface="+mj-ea"/>
                      </a:rPr>
                      <a:t>경쟁사 </a:t>
                    </a:r>
                    <a:r>
                      <a:rPr lang="ko-KR" altLang="en-US" sz="1000" dirty="0">
                        <a:latin typeface="+mj-ea"/>
                      </a:rPr>
                      <a:t>분석 보고서</a:t>
                    </a:r>
                    <a:r>
                      <a:rPr lang="en-US" altLang="ko-KR" sz="1000" dirty="0">
                        <a:latin typeface="+mj-ea"/>
                      </a:rPr>
                      <a:t>.</a:t>
                    </a:r>
                    <a:r>
                      <a:rPr lang="en-US" altLang="ko-KR" sz="1000" dirty="0" err="1" smtClean="0">
                        <a:latin typeface="+mj-ea"/>
                      </a:rPr>
                      <a:t>pptx</a:t>
                    </a:r>
                    <a:endParaRPr lang="en-US" altLang="ko-KR" sz="1000" dirty="0" smtClean="0">
                      <a:latin typeface="+mj-ea"/>
                      <a:ea typeface="+mj-ea"/>
                    </a:endParaRPr>
                  </a:p>
                  <a:p>
                    <a:pPr>
                      <a:lnSpc>
                        <a:spcPct val="250000"/>
                      </a:lnSpc>
                    </a:pPr>
                    <a:r>
                      <a:rPr lang="ko-KR" altLang="en-US" sz="1000" dirty="0" smtClean="0">
                        <a:latin typeface="+mj-ea"/>
                        <a:ea typeface="+mj-ea"/>
                      </a:rPr>
                      <a:t>연말 정산</a:t>
                    </a:r>
                    <a:r>
                      <a:rPr lang="en-US" altLang="ko-KR" sz="1000" dirty="0" smtClean="0">
                        <a:latin typeface="+mj-ea"/>
                        <a:ea typeface="+mj-ea"/>
                      </a:rPr>
                      <a:t>.</a:t>
                    </a:r>
                    <a:r>
                      <a:rPr lang="en-US" altLang="ko-KR" sz="1000" dirty="0" err="1" smtClean="0">
                        <a:latin typeface="+mj-ea"/>
                        <a:ea typeface="+mj-ea"/>
                      </a:rPr>
                      <a:t>xlsm</a:t>
                    </a:r>
                    <a:endParaRPr lang="en-US" altLang="ko-KR" sz="1000" dirty="0" smtClean="0">
                      <a:latin typeface="+mj-ea"/>
                      <a:ea typeface="+mj-ea"/>
                    </a:endParaRPr>
                  </a:p>
                  <a:p>
                    <a:pPr>
                      <a:lnSpc>
                        <a:spcPct val="250000"/>
                      </a:lnSpc>
                    </a:pPr>
                    <a:r>
                      <a:rPr lang="ko-KR" altLang="en-US" sz="1000" dirty="0" err="1" smtClean="0"/>
                      <a:t>고객사</a:t>
                    </a:r>
                    <a:r>
                      <a:rPr lang="ko-KR" altLang="en-US" sz="1000" dirty="0" smtClean="0"/>
                      <a:t> 회계 분석</a:t>
                    </a:r>
                    <a:r>
                      <a:rPr lang="en-US" altLang="ko-KR" sz="1000" dirty="0" smtClean="0"/>
                      <a:t>.doc</a:t>
                    </a:r>
                    <a:endParaRPr lang="ko-KR" altLang="en-US" sz="1000" dirty="0">
                      <a:solidFill>
                        <a:srgbClr val="FF0000"/>
                      </a:solidFill>
                      <a:latin typeface="+mj-ea"/>
                      <a:ea typeface="+mj-ea"/>
                    </a:endParaRPr>
                  </a:p>
                </p:txBody>
              </p:sp>
              <p:grpSp>
                <p:nvGrpSpPr>
                  <p:cNvPr id="5" name="그룹 4"/>
                  <p:cNvGrpSpPr/>
                  <p:nvPr/>
                </p:nvGrpSpPr>
                <p:grpSpPr>
                  <a:xfrm>
                    <a:off x="788518" y="3674477"/>
                    <a:ext cx="198366" cy="1362274"/>
                    <a:chOff x="631689" y="3593842"/>
                    <a:chExt cx="198366" cy="1362274"/>
                  </a:xfrm>
                </p:grpSpPr>
                <p:pic>
                  <p:nvPicPr>
                    <p:cNvPr id="2" name="그림 1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31689" y="3593842"/>
                      <a:ext cx="188827" cy="24277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" name="그림 2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41228" y="4334731"/>
                      <a:ext cx="188827" cy="24277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" name="그림 3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36838" y="4713338"/>
                      <a:ext cx="188827" cy="24277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6" name="그림 95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41228" y="3949623"/>
                      <a:ext cx="188827" cy="242778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grpSp>
            <p:nvGrpSpPr>
              <p:cNvPr id="8" name="그룹 7"/>
              <p:cNvGrpSpPr/>
              <p:nvPr/>
            </p:nvGrpSpPr>
            <p:grpSpPr>
              <a:xfrm>
                <a:off x="3010015" y="3899294"/>
                <a:ext cx="1402349" cy="556321"/>
                <a:chOff x="3809023" y="3690816"/>
                <a:chExt cx="1402349" cy="556321"/>
              </a:xfrm>
            </p:grpSpPr>
            <p:grpSp>
              <p:nvGrpSpPr>
                <p:cNvPr id="85" name="그룹 84"/>
                <p:cNvGrpSpPr/>
                <p:nvPr/>
              </p:nvGrpSpPr>
              <p:grpSpPr>
                <a:xfrm rot="10800000" flipH="1">
                  <a:off x="4057095" y="4080450"/>
                  <a:ext cx="957217" cy="166687"/>
                  <a:chOff x="7699138" y="2652513"/>
                  <a:chExt cx="957217" cy="166687"/>
                </a:xfrm>
              </p:grpSpPr>
              <p:sp>
                <p:nvSpPr>
                  <p:cNvPr id="89" name="이등변 삼각형 88"/>
                  <p:cNvSpPr/>
                  <p:nvPr/>
                </p:nvSpPr>
                <p:spPr>
                  <a:xfrm rot="5400000">
                    <a:off x="8498136" y="2660982"/>
                    <a:ext cx="166687" cy="149750"/>
                  </a:xfrm>
                  <a:prstGeom prst="triangle">
                    <a:avLst/>
                  </a:prstGeom>
                  <a:solidFill>
                    <a:srgbClr val="F92A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90" name="직선 연결선 89"/>
                  <p:cNvCxnSpPr/>
                  <p:nvPr/>
                </p:nvCxnSpPr>
                <p:spPr>
                  <a:xfrm rot="10800000">
                    <a:off x="7699138" y="2738970"/>
                    <a:ext cx="890899" cy="0"/>
                  </a:xfrm>
                  <a:prstGeom prst="line">
                    <a:avLst/>
                  </a:prstGeom>
                  <a:ln w="19050">
                    <a:solidFill>
                      <a:srgbClr val="F92A2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9" name="TextBox 48"/>
                <p:cNvSpPr txBox="1"/>
                <p:nvPr/>
              </p:nvSpPr>
              <p:spPr>
                <a:xfrm>
                  <a:off x="3809023" y="3690816"/>
                  <a:ext cx="140234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100" b="1" dirty="0" smtClean="0">
                      <a:solidFill>
                        <a:srgbClr val="FF0000"/>
                      </a:solidFill>
                      <a:latin typeface="+mn-ea"/>
                    </a:rPr>
                    <a:t>Ransomware</a:t>
                  </a:r>
                  <a:endParaRPr lang="ko-KR" altLang="en-US" sz="1100" b="1" dirty="0">
                    <a:solidFill>
                      <a:srgbClr val="FF0000"/>
                    </a:solidFill>
                    <a:latin typeface="+mn-ea"/>
                  </a:endParaRPr>
                </a:p>
              </p:txBody>
            </p:sp>
          </p:grpSp>
        </p:grpSp>
        <p:grpSp>
          <p:nvGrpSpPr>
            <p:cNvPr id="152" name="그룹 151"/>
            <p:cNvGrpSpPr/>
            <p:nvPr/>
          </p:nvGrpSpPr>
          <p:grpSpPr>
            <a:xfrm>
              <a:off x="4301386" y="2982913"/>
              <a:ext cx="2688463" cy="2308611"/>
              <a:chOff x="483709" y="2982913"/>
              <a:chExt cx="3036996" cy="2308611"/>
            </a:xfrm>
          </p:grpSpPr>
          <p:sp>
            <p:nvSpPr>
              <p:cNvPr id="158" name="직사각형 157"/>
              <p:cNvSpPr/>
              <p:nvPr/>
            </p:nvSpPr>
            <p:spPr>
              <a:xfrm>
                <a:off x="493623" y="3422032"/>
                <a:ext cx="3015225" cy="18694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2C6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159" name="그룹 158"/>
              <p:cNvGrpSpPr/>
              <p:nvPr/>
            </p:nvGrpSpPr>
            <p:grpSpPr>
              <a:xfrm>
                <a:off x="483709" y="2982913"/>
                <a:ext cx="3036996" cy="439119"/>
                <a:chOff x="483709" y="2645868"/>
                <a:chExt cx="3036996" cy="439119"/>
              </a:xfrm>
            </p:grpSpPr>
            <p:sp>
              <p:nvSpPr>
                <p:cNvPr id="167" name="직사각형 166"/>
                <p:cNvSpPr/>
                <p:nvPr/>
              </p:nvSpPr>
              <p:spPr>
                <a:xfrm>
                  <a:off x="493623" y="2645868"/>
                  <a:ext cx="3015225" cy="4391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C2C6C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68" name="부제목 2"/>
                <p:cNvSpPr txBox="1">
                  <a:spLocks/>
                </p:cNvSpPr>
                <p:nvPr/>
              </p:nvSpPr>
              <p:spPr>
                <a:xfrm>
                  <a:off x="483709" y="2736340"/>
                  <a:ext cx="3036996" cy="24677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kumimoji="1"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ko-KR" altLang="en-US" sz="1400" b="1" spc="-38" dirty="0" err="1">
                      <a:solidFill>
                        <a:schemeClr val="bg1"/>
                      </a:solidFill>
                      <a:latin typeface="맑은 고딕" panose="020B0503020000020004" pitchFamily="50" charset="-127"/>
                      <a:ea typeface="맑은 고딕" panose="020B0300000000000000" pitchFamily="34" charset="-127"/>
                    </a:rPr>
                    <a:t>랜섬웨어</a:t>
                  </a:r>
                  <a:r>
                    <a:rPr lang="ko-KR" altLang="en-US" sz="1400" b="1" spc="-38" dirty="0">
                      <a:solidFill>
                        <a:schemeClr val="bg1"/>
                      </a:solidFill>
                      <a:latin typeface="맑은 고딕" panose="020B0503020000020004" pitchFamily="50" charset="-127"/>
                      <a:ea typeface="맑은 고딕" panose="020B0300000000000000" pitchFamily="34" charset="-127"/>
                    </a:rPr>
                    <a:t> 감염 문서</a:t>
                  </a:r>
                  <a:endParaRPr lang="zh-TW" altLang="en-US" sz="1400" b="1" spc="-38" dirty="0">
                    <a:solidFill>
                      <a:schemeClr val="bg1"/>
                    </a:solidFill>
                    <a:latin typeface="맑은 고딕" panose="020B0503020000020004" pitchFamily="50" charset="-127"/>
                    <a:ea typeface="맑은 고딕" panose="020B0300000000000000" pitchFamily="34" charset="-127"/>
                  </a:endParaRPr>
                </a:p>
              </p:txBody>
            </p:sp>
          </p:grpSp>
          <p:sp>
            <p:nvSpPr>
              <p:cNvPr id="161" name="TextBox 160"/>
              <p:cNvSpPr txBox="1"/>
              <p:nvPr/>
            </p:nvSpPr>
            <p:spPr>
              <a:xfrm>
                <a:off x="1114377" y="3470645"/>
                <a:ext cx="2333604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50000"/>
                  </a:lnSpc>
                </a:pPr>
                <a:r>
                  <a:rPr lang="ko-KR" altLang="en-US" sz="1000" dirty="0" err="1" smtClean="0">
                    <a:latin typeface="+mj-ea"/>
                    <a:ea typeface="+mj-ea"/>
                  </a:rPr>
                  <a:t>고객사</a:t>
                </a:r>
                <a:r>
                  <a:rPr lang="ko-KR" altLang="en-US" sz="1000" dirty="0" smtClean="0">
                    <a:latin typeface="+mj-ea"/>
                    <a:ea typeface="+mj-ea"/>
                  </a:rPr>
                  <a:t> 회계 분석 보고서</a:t>
                </a:r>
                <a:r>
                  <a:rPr lang="en-US" altLang="ko-KR" sz="1000" dirty="0" smtClean="0">
                    <a:latin typeface="+mj-ea"/>
                    <a:ea typeface="+mj-ea"/>
                  </a:rPr>
                  <a:t>.</a:t>
                </a:r>
                <a:r>
                  <a:rPr lang="en-US" altLang="ko-KR" sz="1000" dirty="0" err="1" smtClean="0">
                    <a:latin typeface="+mj-ea"/>
                    <a:ea typeface="+mj-ea"/>
                  </a:rPr>
                  <a:t>pptx</a:t>
                </a:r>
                <a:endParaRPr lang="en-US" altLang="ko-KR" sz="1000" dirty="0" smtClean="0">
                  <a:latin typeface="+mj-ea"/>
                  <a:ea typeface="+mj-ea"/>
                </a:endParaRPr>
              </a:p>
              <a:p>
                <a:pPr>
                  <a:lnSpc>
                    <a:spcPct val="250000"/>
                  </a:lnSpc>
                </a:pPr>
                <a:r>
                  <a:rPr lang="ko-KR" altLang="en-US" sz="1000" dirty="0" smtClean="0">
                    <a:latin typeface="+mj-ea"/>
                  </a:rPr>
                  <a:t>경쟁사 </a:t>
                </a:r>
                <a:r>
                  <a:rPr lang="ko-KR" altLang="en-US" sz="1000" dirty="0">
                    <a:latin typeface="+mj-ea"/>
                  </a:rPr>
                  <a:t>분석 보고서</a:t>
                </a:r>
                <a:r>
                  <a:rPr lang="en-US" altLang="ko-KR" sz="1000" dirty="0">
                    <a:latin typeface="+mj-ea"/>
                  </a:rPr>
                  <a:t>.</a:t>
                </a:r>
                <a:r>
                  <a:rPr lang="en-US" altLang="ko-KR" sz="1000" dirty="0" err="1" smtClean="0">
                    <a:latin typeface="+mj-ea"/>
                  </a:rPr>
                  <a:t>pptx</a:t>
                </a:r>
                <a:endParaRPr lang="en-US" altLang="ko-KR" sz="1000" dirty="0" smtClean="0">
                  <a:latin typeface="+mj-ea"/>
                  <a:ea typeface="+mj-ea"/>
                </a:endParaRPr>
              </a:p>
              <a:p>
                <a:pPr>
                  <a:lnSpc>
                    <a:spcPct val="250000"/>
                  </a:lnSpc>
                </a:pPr>
                <a:r>
                  <a:rPr lang="ko-KR" altLang="en-US" sz="1000" dirty="0" smtClean="0">
                    <a:latin typeface="+mj-ea"/>
                    <a:ea typeface="+mj-ea"/>
                  </a:rPr>
                  <a:t>연말 정산</a:t>
                </a:r>
                <a:r>
                  <a:rPr lang="en-US" altLang="ko-KR" sz="1000" dirty="0" smtClean="0">
                    <a:latin typeface="+mj-ea"/>
                    <a:ea typeface="+mj-ea"/>
                  </a:rPr>
                  <a:t>.</a:t>
                </a:r>
                <a:r>
                  <a:rPr lang="en-US" altLang="ko-KR" sz="1000" dirty="0" err="1" smtClean="0">
                    <a:latin typeface="+mj-ea"/>
                    <a:ea typeface="+mj-ea"/>
                  </a:rPr>
                  <a:t>xlsm</a:t>
                </a:r>
                <a:endParaRPr lang="en-US" altLang="ko-KR" sz="1000" dirty="0" smtClean="0">
                  <a:latin typeface="+mj-ea"/>
                  <a:ea typeface="+mj-ea"/>
                </a:endParaRPr>
              </a:p>
              <a:p>
                <a:pPr>
                  <a:lnSpc>
                    <a:spcPct val="250000"/>
                  </a:lnSpc>
                </a:pPr>
                <a:r>
                  <a:rPr lang="ko-KR" altLang="en-US" sz="1000" dirty="0" err="1" smtClean="0"/>
                  <a:t>고객사</a:t>
                </a:r>
                <a:r>
                  <a:rPr lang="ko-KR" altLang="en-US" sz="1000" dirty="0" smtClean="0"/>
                  <a:t> 회계 분석</a:t>
                </a:r>
                <a:r>
                  <a:rPr lang="en-US" altLang="ko-KR" sz="1000" dirty="0" smtClean="0"/>
                  <a:t>.doc</a:t>
                </a:r>
                <a:endParaRPr lang="ko-KR" altLang="en-US" sz="1000" dirty="0">
                  <a:solidFill>
                    <a:srgbClr val="FF0000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153" name="그룹 152"/>
            <p:cNvGrpSpPr/>
            <p:nvPr/>
          </p:nvGrpSpPr>
          <p:grpSpPr>
            <a:xfrm>
              <a:off x="6827692" y="3899294"/>
              <a:ext cx="1402349" cy="556321"/>
              <a:chOff x="3809023" y="3690816"/>
              <a:chExt cx="1402349" cy="556321"/>
            </a:xfrm>
          </p:grpSpPr>
          <p:grpSp>
            <p:nvGrpSpPr>
              <p:cNvPr id="154" name="그룹 153"/>
              <p:cNvGrpSpPr/>
              <p:nvPr/>
            </p:nvGrpSpPr>
            <p:grpSpPr>
              <a:xfrm rot="10800000" flipH="1">
                <a:off x="4057095" y="4080450"/>
                <a:ext cx="957217" cy="166687"/>
                <a:chOff x="7699138" y="2652513"/>
                <a:chExt cx="957217" cy="166687"/>
              </a:xfrm>
            </p:grpSpPr>
            <p:sp>
              <p:nvSpPr>
                <p:cNvPr id="156" name="이등변 삼각형 155"/>
                <p:cNvSpPr/>
                <p:nvPr/>
              </p:nvSpPr>
              <p:spPr>
                <a:xfrm rot="5400000">
                  <a:off x="8498136" y="2660982"/>
                  <a:ext cx="166687" cy="149750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57" name="직선 연결선 156"/>
                <p:cNvCxnSpPr/>
                <p:nvPr/>
              </p:nvCxnSpPr>
              <p:spPr>
                <a:xfrm rot="10800000">
                  <a:off x="7699138" y="2738970"/>
                  <a:ext cx="890899" cy="0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TextBox 154"/>
              <p:cNvSpPr txBox="1"/>
              <p:nvPr/>
            </p:nvSpPr>
            <p:spPr>
              <a:xfrm>
                <a:off x="3809023" y="3690816"/>
                <a:ext cx="140234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100" b="1" dirty="0" smtClean="0">
                    <a:solidFill>
                      <a:srgbClr val="00B050"/>
                    </a:solidFill>
                    <a:latin typeface="+mn-ea"/>
                  </a:rPr>
                  <a:t>Restore</a:t>
                </a:r>
                <a:endParaRPr lang="ko-KR" altLang="en-US" sz="1100" b="1" dirty="0">
                  <a:solidFill>
                    <a:srgbClr val="00B050"/>
                  </a:solidFill>
                  <a:latin typeface="+mn-ea"/>
                </a:endParaRPr>
              </a:p>
            </p:txBody>
          </p:sp>
        </p:grpSp>
        <p:grpSp>
          <p:nvGrpSpPr>
            <p:cNvPr id="170" name="그룹 169"/>
            <p:cNvGrpSpPr/>
            <p:nvPr/>
          </p:nvGrpSpPr>
          <p:grpSpPr>
            <a:xfrm>
              <a:off x="8138336" y="2982913"/>
              <a:ext cx="2688463" cy="2308611"/>
              <a:chOff x="483709" y="2982913"/>
              <a:chExt cx="3036996" cy="2308611"/>
            </a:xfrm>
          </p:grpSpPr>
          <p:sp>
            <p:nvSpPr>
              <p:cNvPr id="176" name="직사각형 175"/>
              <p:cNvSpPr/>
              <p:nvPr/>
            </p:nvSpPr>
            <p:spPr>
              <a:xfrm>
                <a:off x="493623" y="3422032"/>
                <a:ext cx="3015225" cy="18694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2C6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177" name="그룹 176"/>
              <p:cNvGrpSpPr/>
              <p:nvPr/>
            </p:nvGrpSpPr>
            <p:grpSpPr>
              <a:xfrm>
                <a:off x="483709" y="2982913"/>
                <a:ext cx="3036996" cy="439119"/>
                <a:chOff x="483709" y="2645868"/>
                <a:chExt cx="3036996" cy="439119"/>
              </a:xfrm>
            </p:grpSpPr>
            <p:sp>
              <p:nvSpPr>
                <p:cNvPr id="185" name="직사각형 184"/>
                <p:cNvSpPr/>
                <p:nvPr/>
              </p:nvSpPr>
              <p:spPr>
                <a:xfrm>
                  <a:off x="493623" y="2645868"/>
                  <a:ext cx="3015225" cy="43911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C2C6C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86" name="부제목 2"/>
                <p:cNvSpPr txBox="1">
                  <a:spLocks/>
                </p:cNvSpPr>
                <p:nvPr/>
              </p:nvSpPr>
              <p:spPr>
                <a:xfrm>
                  <a:off x="483709" y="2736340"/>
                  <a:ext cx="3036996" cy="24677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kumimoji="1"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ko-KR" altLang="en-US" sz="1400" b="1" spc="-38" dirty="0">
                      <a:solidFill>
                        <a:schemeClr val="bg1"/>
                      </a:solidFill>
                      <a:latin typeface="맑은 고딕" panose="020B0503020000020004" pitchFamily="50" charset="-127"/>
                      <a:ea typeface="맑은 고딕" panose="020B0300000000000000" pitchFamily="34" charset="-127"/>
                    </a:rPr>
                    <a:t>원본 문서</a:t>
                  </a:r>
                  <a:endParaRPr lang="zh-TW" altLang="en-US" sz="1400" b="1" spc="-38" dirty="0">
                    <a:solidFill>
                      <a:schemeClr val="bg1"/>
                    </a:solidFill>
                    <a:latin typeface="맑은 고딕" panose="020B0503020000020004" pitchFamily="50" charset="-127"/>
                    <a:ea typeface="맑은 고딕" panose="020B0300000000000000" pitchFamily="34" charset="-127"/>
                  </a:endParaRPr>
                </a:p>
              </p:txBody>
            </p:sp>
          </p:grpSp>
          <p:grpSp>
            <p:nvGrpSpPr>
              <p:cNvPr id="178" name="그룹 177"/>
              <p:cNvGrpSpPr/>
              <p:nvPr/>
            </p:nvGrpSpPr>
            <p:grpSpPr>
              <a:xfrm>
                <a:off x="886948" y="3470645"/>
                <a:ext cx="2561033" cy="1631216"/>
                <a:chOff x="788518" y="3497279"/>
                <a:chExt cx="2561033" cy="1631216"/>
              </a:xfrm>
            </p:grpSpPr>
            <p:sp>
              <p:nvSpPr>
                <p:cNvPr id="179" name="TextBox 178"/>
                <p:cNvSpPr txBox="1"/>
                <p:nvPr/>
              </p:nvSpPr>
              <p:spPr>
                <a:xfrm>
                  <a:off x="1015947" y="3497279"/>
                  <a:ext cx="2333604" cy="16312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250000"/>
                    </a:lnSpc>
                  </a:pPr>
                  <a:r>
                    <a:rPr lang="ko-KR" altLang="en-US" sz="1000" dirty="0" err="1" smtClean="0">
                      <a:latin typeface="+mj-ea"/>
                      <a:ea typeface="+mj-ea"/>
                    </a:rPr>
                    <a:t>고객사</a:t>
                  </a:r>
                  <a:r>
                    <a:rPr lang="ko-KR" altLang="en-US" sz="1000" dirty="0" smtClean="0">
                      <a:latin typeface="+mj-ea"/>
                      <a:ea typeface="+mj-ea"/>
                    </a:rPr>
                    <a:t> 회계 분석 보고서</a:t>
                  </a:r>
                  <a:r>
                    <a:rPr lang="en-US" altLang="ko-KR" sz="1000" dirty="0" smtClean="0">
                      <a:latin typeface="+mj-ea"/>
                      <a:ea typeface="+mj-ea"/>
                    </a:rPr>
                    <a:t>.</a:t>
                  </a:r>
                  <a:r>
                    <a:rPr lang="en-US" altLang="ko-KR" sz="1000" dirty="0" err="1" smtClean="0">
                      <a:latin typeface="+mj-ea"/>
                      <a:ea typeface="+mj-ea"/>
                    </a:rPr>
                    <a:t>pptx</a:t>
                  </a:r>
                  <a:endParaRPr lang="en-US" altLang="ko-KR" sz="1000" dirty="0" smtClean="0">
                    <a:latin typeface="+mj-ea"/>
                    <a:ea typeface="+mj-ea"/>
                  </a:endParaRPr>
                </a:p>
                <a:p>
                  <a:pPr>
                    <a:lnSpc>
                      <a:spcPct val="250000"/>
                    </a:lnSpc>
                  </a:pPr>
                  <a:r>
                    <a:rPr lang="ko-KR" altLang="en-US" sz="1000" dirty="0" smtClean="0">
                      <a:latin typeface="+mj-ea"/>
                    </a:rPr>
                    <a:t>경쟁사 </a:t>
                  </a:r>
                  <a:r>
                    <a:rPr lang="ko-KR" altLang="en-US" sz="1000" dirty="0">
                      <a:latin typeface="+mj-ea"/>
                    </a:rPr>
                    <a:t>분석 보고서</a:t>
                  </a:r>
                  <a:r>
                    <a:rPr lang="en-US" altLang="ko-KR" sz="1000" dirty="0">
                      <a:latin typeface="+mj-ea"/>
                    </a:rPr>
                    <a:t>.</a:t>
                  </a:r>
                  <a:r>
                    <a:rPr lang="en-US" altLang="ko-KR" sz="1000" dirty="0" err="1" smtClean="0">
                      <a:latin typeface="+mj-ea"/>
                    </a:rPr>
                    <a:t>pptx</a:t>
                  </a:r>
                  <a:endParaRPr lang="en-US" altLang="ko-KR" sz="1000" dirty="0" smtClean="0">
                    <a:latin typeface="+mj-ea"/>
                    <a:ea typeface="+mj-ea"/>
                  </a:endParaRPr>
                </a:p>
                <a:p>
                  <a:pPr>
                    <a:lnSpc>
                      <a:spcPct val="250000"/>
                    </a:lnSpc>
                  </a:pPr>
                  <a:r>
                    <a:rPr lang="ko-KR" altLang="en-US" sz="1000" dirty="0" smtClean="0">
                      <a:latin typeface="+mj-ea"/>
                      <a:ea typeface="+mj-ea"/>
                    </a:rPr>
                    <a:t>연말 정산</a:t>
                  </a:r>
                  <a:r>
                    <a:rPr lang="en-US" altLang="ko-KR" sz="1000" dirty="0" smtClean="0">
                      <a:latin typeface="+mj-ea"/>
                      <a:ea typeface="+mj-ea"/>
                    </a:rPr>
                    <a:t>.</a:t>
                  </a:r>
                  <a:r>
                    <a:rPr lang="en-US" altLang="ko-KR" sz="1000" dirty="0" err="1" smtClean="0">
                      <a:latin typeface="+mj-ea"/>
                      <a:ea typeface="+mj-ea"/>
                    </a:rPr>
                    <a:t>xlsm</a:t>
                  </a:r>
                  <a:endParaRPr lang="en-US" altLang="ko-KR" sz="1000" dirty="0" smtClean="0">
                    <a:latin typeface="+mj-ea"/>
                    <a:ea typeface="+mj-ea"/>
                  </a:endParaRPr>
                </a:p>
                <a:p>
                  <a:pPr>
                    <a:lnSpc>
                      <a:spcPct val="250000"/>
                    </a:lnSpc>
                  </a:pPr>
                  <a:r>
                    <a:rPr lang="ko-KR" altLang="en-US" sz="1000" dirty="0" err="1" smtClean="0"/>
                    <a:t>고객사</a:t>
                  </a:r>
                  <a:r>
                    <a:rPr lang="ko-KR" altLang="en-US" sz="1000" dirty="0" smtClean="0"/>
                    <a:t> 회계 분석</a:t>
                  </a:r>
                  <a:r>
                    <a:rPr lang="en-US" altLang="ko-KR" sz="1000" dirty="0" smtClean="0"/>
                    <a:t>.doc</a:t>
                  </a:r>
                  <a:endParaRPr lang="ko-KR" altLang="en-US" sz="1000" dirty="0">
                    <a:solidFill>
                      <a:srgbClr val="FF0000"/>
                    </a:solidFill>
                    <a:latin typeface="+mj-ea"/>
                    <a:ea typeface="+mj-ea"/>
                  </a:endParaRPr>
                </a:p>
              </p:txBody>
            </p:sp>
            <p:grpSp>
              <p:nvGrpSpPr>
                <p:cNvPr id="180" name="그룹 179"/>
                <p:cNvGrpSpPr/>
                <p:nvPr/>
              </p:nvGrpSpPr>
              <p:grpSpPr>
                <a:xfrm>
                  <a:off x="788518" y="3674477"/>
                  <a:ext cx="198366" cy="1362274"/>
                  <a:chOff x="631689" y="3593842"/>
                  <a:chExt cx="198366" cy="1362274"/>
                </a:xfrm>
              </p:grpSpPr>
              <p:pic>
                <p:nvPicPr>
                  <p:cNvPr id="181" name="그림 180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1689" y="3593842"/>
                    <a:ext cx="188827" cy="242778"/>
                  </a:xfrm>
                  <a:prstGeom prst="rect">
                    <a:avLst/>
                  </a:prstGeom>
                </p:spPr>
              </p:pic>
              <p:pic>
                <p:nvPicPr>
                  <p:cNvPr id="182" name="그림 181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1228" y="4334731"/>
                    <a:ext cx="188827" cy="242778"/>
                  </a:xfrm>
                  <a:prstGeom prst="rect">
                    <a:avLst/>
                  </a:prstGeom>
                </p:spPr>
              </p:pic>
              <p:pic>
                <p:nvPicPr>
                  <p:cNvPr id="183" name="그림 18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6838" y="4713338"/>
                    <a:ext cx="188827" cy="242778"/>
                  </a:xfrm>
                  <a:prstGeom prst="rect">
                    <a:avLst/>
                  </a:prstGeom>
                </p:spPr>
              </p:pic>
              <p:pic>
                <p:nvPicPr>
                  <p:cNvPr id="184" name="그림 183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1228" y="3949623"/>
                    <a:ext cx="188827" cy="24277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92" name="그룹 191"/>
            <p:cNvGrpSpPr/>
            <p:nvPr/>
          </p:nvGrpSpPr>
          <p:grpSpPr>
            <a:xfrm>
              <a:off x="4662617" y="3647842"/>
              <a:ext cx="198514" cy="1381406"/>
              <a:chOff x="5542157" y="3647842"/>
              <a:chExt cx="198514" cy="1381406"/>
            </a:xfrm>
          </p:grpSpPr>
          <p:pic>
            <p:nvPicPr>
              <p:cNvPr id="187" name="그림 18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2157" y="3647842"/>
                <a:ext cx="198514" cy="251451"/>
              </a:xfrm>
              <a:prstGeom prst="rect">
                <a:avLst/>
              </a:prstGeom>
            </p:spPr>
          </p:pic>
          <p:pic>
            <p:nvPicPr>
              <p:cNvPr id="188" name="그림 18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2157" y="4003624"/>
                <a:ext cx="198514" cy="251451"/>
              </a:xfrm>
              <a:prstGeom prst="rect">
                <a:avLst/>
              </a:prstGeom>
            </p:spPr>
          </p:pic>
          <p:pic>
            <p:nvPicPr>
              <p:cNvPr id="189" name="그림 18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2157" y="4395037"/>
                <a:ext cx="198514" cy="251451"/>
              </a:xfrm>
              <a:prstGeom prst="rect">
                <a:avLst/>
              </a:prstGeom>
            </p:spPr>
          </p:pic>
          <p:pic>
            <p:nvPicPr>
              <p:cNvPr id="190" name="그림 18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2157" y="4777797"/>
                <a:ext cx="198514" cy="251451"/>
              </a:xfrm>
              <a:prstGeom prst="rect">
                <a:avLst/>
              </a:prstGeom>
            </p:spPr>
          </p:pic>
        </p:grpSp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6257" y="4379085"/>
              <a:ext cx="912439" cy="912439"/>
            </a:xfrm>
            <a:prstGeom prst="rect">
              <a:avLst/>
            </a:prstGeom>
          </p:spPr>
        </p:pic>
      </p:grpSp>
      <p:grpSp>
        <p:nvGrpSpPr>
          <p:cNvPr id="195" name="그룹 194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196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97" name="그림 19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sp>
        <p:nvSpPr>
          <p:cNvPr id="198" name="슬라이드 번호 개체 틀 19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199" name="부제목 2"/>
          <p:cNvSpPr txBox="1">
            <a:spLocks/>
          </p:cNvSpPr>
          <p:nvPr/>
        </p:nvSpPr>
        <p:spPr>
          <a:xfrm>
            <a:off x="9185694" y="355196"/>
            <a:ext cx="2545746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000" b="1" dirty="0" err="1">
                <a:solidFill>
                  <a:schemeClr val="bg1">
                    <a:lumMod val="50000"/>
                  </a:schemeClr>
                </a:solidFill>
              </a:rPr>
              <a:t>시큐어디스크</a:t>
            </a:r>
            <a:r>
              <a:rPr lang="en-US" altLang="ko-KR" sz="1000" b="1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ko-KR" altLang="en-US" sz="1000" b="1" dirty="0">
                <a:solidFill>
                  <a:schemeClr val="bg1">
                    <a:lumMod val="50000"/>
                  </a:schemeClr>
                </a:solidFill>
              </a:rPr>
              <a:t>인터넷디스크 공통 </a:t>
            </a:r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451" y="5566427"/>
            <a:ext cx="574522" cy="621684"/>
          </a:xfrm>
          <a:prstGeom prst="rect">
            <a:avLst/>
          </a:prstGeom>
        </p:spPr>
      </p:pic>
      <p:sp>
        <p:nvSpPr>
          <p:cNvPr id="61" name="직사각형 60"/>
          <p:cNvSpPr/>
          <p:nvPr/>
        </p:nvSpPr>
        <p:spPr>
          <a:xfrm>
            <a:off x="3176812" y="567721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랜섬웨어로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인한 파일 </a:t>
            </a:r>
            <a:r>
              <a:rPr lang="ko-KR" alt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암호화시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  <a:r>
              <a:rPr lang="ko-KR" alt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시큐어디스크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내 </a:t>
            </a:r>
            <a:endParaRPr lang="en-US" altLang="ko-KR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ctr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파일 변경 버전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</a:t>
            </a:r>
            <a:r>
              <a:rPr lang="ko-KR" alt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히스토리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) 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관리를 통해 일괄 복원 가능합니다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. </a:t>
            </a:r>
            <a:endParaRPr lang="en-US" altLang="ko-KR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578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부제목 2"/>
          <p:cNvSpPr txBox="1">
            <a:spLocks/>
          </p:cNvSpPr>
          <p:nvPr/>
        </p:nvSpPr>
        <p:spPr>
          <a:xfrm>
            <a:off x="401640" y="329475"/>
            <a:ext cx="2545746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300" spc="-100" dirty="0" smtClean="0">
                <a:solidFill>
                  <a:srgbClr val="C00000"/>
                </a:solidFill>
                <a:latin typeface="+mn-ea"/>
              </a:rPr>
              <a:t>05. </a:t>
            </a:r>
            <a:r>
              <a:rPr lang="ko-KR" altLang="en-US" sz="1300" spc="-100" dirty="0" err="1" smtClean="0">
                <a:solidFill>
                  <a:srgbClr val="C00000"/>
                </a:solidFill>
                <a:latin typeface="+mn-ea"/>
              </a:rPr>
              <a:t>상세기능</a:t>
            </a:r>
            <a:r>
              <a:rPr lang="en-US" altLang="ko-KR" sz="1300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_</a:t>
            </a:r>
            <a:r>
              <a:rPr lang="ko-KR" altLang="en-US" sz="1300" spc="-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사용자기능</a:t>
            </a:r>
            <a:endParaRPr lang="ko-KR" altLang="en-US" sz="1300" spc="-1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48" name="부제목 2"/>
          <p:cNvSpPr txBox="1">
            <a:spLocks/>
          </p:cNvSpPr>
          <p:nvPr/>
        </p:nvSpPr>
        <p:spPr>
          <a:xfrm>
            <a:off x="395511" y="1311417"/>
            <a:ext cx="6671114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000" spc="-75" dirty="0" smtClean="0">
                <a:solidFill>
                  <a:srgbClr val="191D20"/>
                </a:solidFill>
                <a:latin typeface="맑은 고딕" panose="020B0503020000020004" pitchFamily="50" charset="-127"/>
              </a:rPr>
              <a:t>오프라인 디스크</a:t>
            </a:r>
            <a:endParaRPr lang="en-US" altLang="ko-KR" sz="2000" spc="-75" dirty="0">
              <a:solidFill>
                <a:srgbClr val="191D2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50" name="부제목 2"/>
          <p:cNvSpPr txBox="1">
            <a:spLocks/>
          </p:cNvSpPr>
          <p:nvPr/>
        </p:nvSpPr>
        <p:spPr>
          <a:xfrm>
            <a:off x="414560" y="1826010"/>
            <a:ext cx="10975489" cy="59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1200" spc="-75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네트워크가 끊겨 오프라인 상태가 될 경우</a:t>
            </a:r>
            <a:r>
              <a:rPr lang="en-US" altLang="ko-KR" sz="1200" spc="-75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, </a:t>
            </a:r>
            <a:r>
              <a:rPr lang="ko-KR" altLang="en-US" sz="1200" spc="-75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사용자 </a:t>
            </a:r>
            <a:r>
              <a:rPr lang="en-US" altLang="ko-KR" sz="1200" spc="-75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PC</a:t>
            </a:r>
            <a:r>
              <a:rPr lang="ko-KR" altLang="en-US" sz="1200" spc="-75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영역에 임시 디스크를 생성하여 암호화 저장을 하고 </a:t>
            </a:r>
            <a:endParaRPr lang="en-US" altLang="ko-KR" sz="1200" spc="-75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400000000000000" pitchFamily="34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1200" spc="-75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다시 온라인으로 상태 변경 시 자동 이관 됩니다</a:t>
            </a:r>
            <a:r>
              <a:rPr lang="en-US" altLang="ko-KR" sz="1200" spc="-75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.</a:t>
            </a:r>
          </a:p>
        </p:txBody>
      </p:sp>
      <p:sp>
        <p:nvSpPr>
          <p:cNvPr id="51" name="부제목 2"/>
          <p:cNvSpPr txBox="1">
            <a:spLocks/>
          </p:cNvSpPr>
          <p:nvPr/>
        </p:nvSpPr>
        <p:spPr>
          <a:xfrm>
            <a:off x="366937" y="660362"/>
            <a:ext cx="5857875" cy="71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3500" b="1" spc="-350" dirty="0" smtClean="0">
                <a:solidFill>
                  <a:srgbClr val="111111"/>
                </a:solidFill>
                <a:latin typeface="+mn-ea"/>
              </a:rPr>
              <a:t>보안</a:t>
            </a:r>
          </a:p>
        </p:txBody>
      </p:sp>
      <p:grpSp>
        <p:nvGrpSpPr>
          <p:cNvPr id="97" name="그룹 96"/>
          <p:cNvGrpSpPr/>
          <p:nvPr/>
        </p:nvGrpSpPr>
        <p:grpSpPr>
          <a:xfrm>
            <a:off x="1348162" y="4847210"/>
            <a:ext cx="2688463" cy="1220107"/>
            <a:chOff x="483709" y="2961612"/>
            <a:chExt cx="3036996" cy="1680096"/>
          </a:xfrm>
        </p:grpSpPr>
        <p:sp>
          <p:nvSpPr>
            <p:cNvPr id="34" name="직사각형 33"/>
            <p:cNvSpPr/>
            <p:nvPr/>
          </p:nvSpPr>
          <p:spPr>
            <a:xfrm>
              <a:off x="493623" y="3422031"/>
              <a:ext cx="3015224" cy="121967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2C6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35" name="그룹 34"/>
            <p:cNvGrpSpPr/>
            <p:nvPr/>
          </p:nvGrpSpPr>
          <p:grpSpPr>
            <a:xfrm>
              <a:off x="483709" y="2961612"/>
              <a:ext cx="3036996" cy="460420"/>
              <a:chOff x="483709" y="2624567"/>
              <a:chExt cx="3036996" cy="460420"/>
            </a:xfrm>
          </p:grpSpPr>
          <p:sp>
            <p:nvSpPr>
              <p:cNvPr id="93" name="직사각형 92"/>
              <p:cNvSpPr/>
              <p:nvPr/>
            </p:nvSpPr>
            <p:spPr>
              <a:xfrm>
                <a:off x="493623" y="2645868"/>
                <a:ext cx="3015225" cy="43911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C2C6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4" name="부제목 2"/>
              <p:cNvSpPr txBox="1">
                <a:spLocks/>
              </p:cNvSpPr>
              <p:nvPr/>
            </p:nvSpPr>
            <p:spPr>
              <a:xfrm>
                <a:off x="483709" y="2624567"/>
                <a:ext cx="3036996" cy="2467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50000"/>
                  </a:lnSpc>
                  <a:spcBef>
                    <a:spcPts val="0"/>
                  </a:spcBef>
                  <a:buClr>
                    <a:srgbClr val="323A38"/>
                  </a:buClr>
                  <a:buSzPct val="100000"/>
                </a:pPr>
                <a:r>
                  <a:rPr lang="ko-KR" altLang="en-US" sz="1100" b="1" spc="-100" dirty="0">
                    <a:solidFill>
                      <a:schemeClr val="bg1"/>
                    </a:solidFill>
                    <a:latin typeface="맑은 고딕" panose="020B0503020000020004" pitchFamily="50" charset="-127"/>
                    <a:cs typeface="Arial"/>
                    <a:sym typeface="Arial"/>
                  </a:rPr>
                  <a:t>자동 디스크 로그아웃</a:t>
                </a:r>
                <a:endParaRPr lang="ko-KR" altLang="ko-KR" sz="1100" b="1" spc="-100" dirty="0">
                  <a:solidFill>
                    <a:schemeClr val="bg1"/>
                  </a:solidFill>
                  <a:latin typeface="맑은 고딕" panose="020B0503020000020004" pitchFamily="50" charset="-127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5" name="그룹 84"/>
          <p:cNvGrpSpPr/>
          <p:nvPr/>
        </p:nvGrpSpPr>
        <p:grpSpPr>
          <a:xfrm rot="10800000" flipH="1">
            <a:off x="4101483" y="3515563"/>
            <a:ext cx="635032" cy="166687"/>
            <a:chOff x="8021323" y="2652513"/>
            <a:chExt cx="635032" cy="166687"/>
          </a:xfrm>
        </p:grpSpPr>
        <p:sp>
          <p:nvSpPr>
            <p:cNvPr id="89" name="이등변 삼각형 88"/>
            <p:cNvSpPr/>
            <p:nvPr/>
          </p:nvSpPr>
          <p:spPr>
            <a:xfrm rot="5400000">
              <a:off x="8498136" y="2660982"/>
              <a:ext cx="166687" cy="149750"/>
            </a:xfrm>
            <a:prstGeom prst="triangle">
              <a:avLst/>
            </a:prstGeom>
            <a:solidFill>
              <a:srgbClr val="F92A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0" name="직선 연결선 89"/>
            <p:cNvCxnSpPr/>
            <p:nvPr/>
          </p:nvCxnSpPr>
          <p:spPr>
            <a:xfrm rot="10800000">
              <a:off x="8021323" y="2738970"/>
              <a:ext cx="568715" cy="0"/>
            </a:xfrm>
            <a:prstGeom prst="line">
              <a:avLst/>
            </a:prstGeom>
            <a:ln w="19050">
              <a:solidFill>
                <a:srgbClr val="F92A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그룹 136"/>
          <p:cNvGrpSpPr/>
          <p:nvPr/>
        </p:nvGrpSpPr>
        <p:grpSpPr>
          <a:xfrm>
            <a:off x="4972591" y="2465593"/>
            <a:ext cx="2235966" cy="2250643"/>
            <a:chOff x="4866170" y="2371141"/>
            <a:chExt cx="2459661" cy="2475806"/>
          </a:xfrm>
        </p:grpSpPr>
        <p:grpSp>
          <p:nvGrpSpPr>
            <p:cNvPr id="138" name="그룹 137"/>
            <p:cNvGrpSpPr/>
            <p:nvPr/>
          </p:nvGrpSpPr>
          <p:grpSpPr>
            <a:xfrm>
              <a:off x="4866170" y="2371141"/>
              <a:ext cx="2459661" cy="2475806"/>
              <a:chOff x="-2266940" y="2237282"/>
              <a:chExt cx="3662129" cy="3686166"/>
            </a:xfrm>
          </p:grpSpPr>
          <p:sp>
            <p:nvSpPr>
              <p:cNvPr id="141" name="타원 140"/>
              <p:cNvSpPr/>
              <p:nvPr/>
            </p:nvSpPr>
            <p:spPr>
              <a:xfrm>
                <a:off x="-2233388" y="2237282"/>
                <a:ext cx="3600000" cy="3686166"/>
              </a:xfrm>
              <a:prstGeom prst="ellipse">
                <a:avLst/>
              </a:prstGeom>
              <a:noFill/>
              <a:ln>
                <a:solidFill>
                  <a:srgbClr val="49535C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 </a:t>
                </a:r>
                <a:endParaRPr kumimoji="1" lang="ja-JP" altLang="en-US" dirty="0"/>
              </a:p>
            </p:txBody>
          </p:sp>
          <p:grpSp>
            <p:nvGrpSpPr>
              <p:cNvPr id="142" name="그룹 141"/>
              <p:cNvGrpSpPr/>
              <p:nvPr/>
            </p:nvGrpSpPr>
            <p:grpSpPr>
              <a:xfrm>
                <a:off x="-2266940" y="2552471"/>
                <a:ext cx="3662129" cy="3057553"/>
                <a:chOff x="-2266940" y="2552471"/>
                <a:chExt cx="3662129" cy="3057553"/>
              </a:xfrm>
            </p:grpSpPr>
            <p:sp>
              <p:nvSpPr>
                <p:cNvPr id="143" name="육각형 142"/>
                <p:cNvSpPr/>
                <p:nvPr/>
              </p:nvSpPr>
              <p:spPr>
                <a:xfrm>
                  <a:off x="-2233387" y="2584926"/>
                  <a:ext cx="3600000" cy="3005138"/>
                </a:xfrm>
                <a:prstGeom prst="hexagon">
                  <a:avLst/>
                </a:prstGeom>
                <a:solidFill>
                  <a:srgbClr val="C8CC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44" name="육각형 143"/>
                <p:cNvSpPr>
                  <a:spLocks noChangeAspect="1"/>
                </p:cNvSpPr>
                <p:nvPr/>
              </p:nvSpPr>
              <p:spPr>
                <a:xfrm>
                  <a:off x="-2094222" y="2701096"/>
                  <a:ext cx="3321670" cy="2772799"/>
                </a:xfrm>
                <a:prstGeom prst="hexagon">
                  <a:avLst/>
                </a:prstGeom>
                <a:solidFill>
                  <a:srgbClr val="A2A7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45" name="육각형 144"/>
                <p:cNvSpPr>
                  <a:spLocks noChangeAspect="1"/>
                </p:cNvSpPr>
                <p:nvPr/>
              </p:nvSpPr>
              <p:spPr>
                <a:xfrm>
                  <a:off x="-1961355" y="2812008"/>
                  <a:ext cx="3055936" cy="2550975"/>
                </a:xfrm>
                <a:prstGeom prst="hexagon">
                  <a:avLst/>
                </a:prstGeom>
                <a:solidFill>
                  <a:srgbClr val="888E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146" name="직선 연결선 145"/>
                <p:cNvCxnSpPr>
                  <a:stCxn id="141" idx="2"/>
                  <a:endCxn id="143" idx="0"/>
                </p:cNvCxnSpPr>
                <p:nvPr/>
              </p:nvCxnSpPr>
              <p:spPr>
                <a:xfrm>
                  <a:off x="-2233388" y="4080365"/>
                  <a:ext cx="3600001" cy="7130"/>
                </a:xfrm>
                <a:prstGeom prst="line">
                  <a:avLst/>
                </a:prstGeom>
                <a:ln>
                  <a:solidFill>
                    <a:srgbClr val="868D9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직선 연결선 146"/>
                <p:cNvCxnSpPr>
                  <a:endCxn id="143" idx="2"/>
                </p:cNvCxnSpPr>
                <p:nvPr/>
              </p:nvCxnSpPr>
              <p:spPr>
                <a:xfrm flipH="1">
                  <a:off x="-1482102" y="2581946"/>
                  <a:ext cx="2094878" cy="3008117"/>
                </a:xfrm>
                <a:prstGeom prst="line">
                  <a:avLst/>
                </a:prstGeom>
                <a:ln>
                  <a:solidFill>
                    <a:srgbClr val="868D9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직선 연결선 147"/>
                <p:cNvCxnSpPr/>
                <p:nvPr/>
              </p:nvCxnSpPr>
              <p:spPr>
                <a:xfrm>
                  <a:off x="-1482102" y="2581946"/>
                  <a:ext cx="2094878" cy="3008117"/>
                </a:xfrm>
                <a:prstGeom prst="line">
                  <a:avLst/>
                </a:prstGeom>
                <a:ln>
                  <a:solidFill>
                    <a:srgbClr val="868D9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9" name="타원 148"/>
                <p:cNvSpPr/>
                <p:nvPr/>
              </p:nvSpPr>
              <p:spPr>
                <a:xfrm>
                  <a:off x="-1710185" y="2812007"/>
                  <a:ext cx="2542837" cy="25428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51" name="타원 150"/>
                <p:cNvSpPr/>
                <p:nvPr/>
              </p:nvSpPr>
              <p:spPr>
                <a:xfrm>
                  <a:off x="-1511298" y="2552476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0" name="타원 159"/>
                <p:cNvSpPr/>
                <p:nvPr/>
              </p:nvSpPr>
              <p:spPr>
                <a:xfrm>
                  <a:off x="584209" y="2552471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2" name="타원 161"/>
                <p:cNvSpPr/>
                <p:nvPr/>
              </p:nvSpPr>
              <p:spPr>
                <a:xfrm>
                  <a:off x="-1506540" y="5552871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3" name="타원 162"/>
                <p:cNvSpPr/>
                <p:nvPr/>
              </p:nvSpPr>
              <p:spPr>
                <a:xfrm>
                  <a:off x="579441" y="5552866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4" name="타원 163"/>
                <p:cNvSpPr/>
                <p:nvPr/>
              </p:nvSpPr>
              <p:spPr>
                <a:xfrm>
                  <a:off x="1338036" y="4053374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" name="타원 164"/>
                <p:cNvSpPr/>
                <p:nvPr/>
              </p:nvSpPr>
              <p:spPr>
                <a:xfrm>
                  <a:off x="-2266940" y="4053374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39" name="부제목 2"/>
            <p:cNvSpPr txBox="1">
              <a:spLocks/>
            </p:cNvSpPr>
            <p:nvPr/>
          </p:nvSpPr>
          <p:spPr>
            <a:xfrm>
              <a:off x="5021887" y="3327271"/>
              <a:ext cx="2163210" cy="2446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  <a:buSzPct val="25000"/>
              </a:pPr>
              <a:r>
                <a:rPr lang="ko-KR" altLang="en-US" sz="1600" b="1" dirty="0" err="1">
                  <a:latin typeface="+mj-ea"/>
                  <a:cs typeface="Arial"/>
                  <a:sym typeface="Arial"/>
                </a:rPr>
                <a:t>임시디스크</a:t>
              </a:r>
              <a:r>
                <a:rPr lang="ko-KR" altLang="en-US" sz="1600" b="1" dirty="0">
                  <a:latin typeface="+mj-ea"/>
                  <a:cs typeface="Arial"/>
                  <a:sym typeface="Arial"/>
                </a:rPr>
                <a:t> </a:t>
              </a:r>
              <a:endParaRPr lang="en-US" altLang="ko-KR" sz="1600" b="1" dirty="0">
                <a:latin typeface="+mj-ea"/>
                <a:cs typeface="Arial"/>
                <a:sym typeface="Arial"/>
              </a:endParaRPr>
            </a:p>
            <a:p>
              <a:pPr lvl="0">
                <a:lnSpc>
                  <a:spcPct val="100000"/>
                </a:lnSpc>
                <a:spcBef>
                  <a:spcPts val="0"/>
                </a:spcBef>
                <a:buSzPct val="25000"/>
              </a:pPr>
              <a:r>
                <a:rPr lang="ko-KR" altLang="en-US" sz="1600" b="1" dirty="0">
                  <a:latin typeface="+mj-ea"/>
                  <a:cs typeface="Arial"/>
                  <a:sym typeface="Arial"/>
                </a:rPr>
                <a:t>생성</a:t>
              </a:r>
              <a:endParaRPr lang="ko-KR" altLang="ko-KR" sz="1600" b="1" dirty="0">
                <a:latin typeface="+mj-ea"/>
                <a:cs typeface="Arial"/>
                <a:sym typeface="Arial"/>
              </a:endParaRPr>
            </a:p>
          </p:txBody>
        </p:sp>
        <p:pic>
          <p:nvPicPr>
            <p:cNvPr id="140" name="그림 1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9011" y="3977180"/>
              <a:ext cx="745854" cy="788967"/>
            </a:xfrm>
            <a:prstGeom prst="rect">
              <a:avLst/>
            </a:prstGeom>
          </p:spPr>
        </p:pic>
      </p:grpSp>
      <p:grpSp>
        <p:nvGrpSpPr>
          <p:cNvPr id="206" name="그룹 205"/>
          <p:cNvGrpSpPr/>
          <p:nvPr/>
        </p:nvGrpSpPr>
        <p:grpSpPr>
          <a:xfrm rot="10800000" flipH="1">
            <a:off x="7493720" y="3515563"/>
            <a:ext cx="635032" cy="166687"/>
            <a:chOff x="8021323" y="2652513"/>
            <a:chExt cx="635032" cy="166687"/>
          </a:xfrm>
        </p:grpSpPr>
        <p:sp>
          <p:nvSpPr>
            <p:cNvPr id="207" name="이등변 삼각형 206"/>
            <p:cNvSpPr/>
            <p:nvPr/>
          </p:nvSpPr>
          <p:spPr>
            <a:xfrm rot="5400000">
              <a:off x="8498136" y="2660982"/>
              <a:ext cx="166687" cy="149750"/>
            </a:xfrm>
            <a:prstGeom prst="triangle">
              <a:avLst/>
            </a:prstGeom>
            <a:solidFill>
              <a:srgbClr val="F92A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8" name="직선 연결선 207"/>
            <p:cNvCxnSpPr/>
            <p:nvPr/>
          </p:nvCxnSpPr>
          <p:spPr>
            <a:xfrm rot="10800000">
              <a:off x="8021323" y="2738970"/>
              <a:ext cx="568715" cy="0"/>
            </a:xfrm>
            <a:prstGeom prst="line">
              <a:avLst/>
            </a:prstGeom>
            <a:ln w="19050">
              <a:solidFill>
                <a:srgbClr val="F92A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그룹 223"/>
          <p:cNvGrpSpPr/>
          <p:nvPr/>
        </p:nvGrpSpPr>
        <p:grpSpPr>
          <a:xfrm>
            <a:off x="8189651" y="4826587"/>
            <a:ext cx="2688463" cy="1195994"/>
            <a:chOff x="483709" y="2961611"/>
            <a:chExt cx="3036996" cy="1646891"/>
          </a:xfrm>
        </p:grpSpPr>
        <p:sp>
          <p:nvSpPr>
            <p:cNvPr id="225" name="직사각형 224"/>
            <p:cNvSpPr/>
            <p:nvPr/>
          </p:nvSpPr>
          <p:spPr>
            <a:xfrm>
              <a:off x="493623" y="3422032"/>
              <a:ext cx="3015224" cy="118647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2C6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226" name="그룹 225"/>
            <p:cNvGrpSpPr/>
            <p:nvPr/>
          </p:nvGrpSpPr>
          <p:grpSpPr>
            <a:xfrm>
              <a:off x="483709" y="2961611"/>
              <a:ext cx="3036996" cy="960893"/>
              <a:chOff x="483709" y="2624566"/>
              <a:chExt cx="3036996" cy="960893"/>
            </a:xfrm>
          </p:grpSpPr>
          <p:sp>
            <p:nvSpPr>
              <p:cNvPr id="227" name="직사각형 226"/>
              <p:cNvSpPr/>
              <p:nvPr/>
            </p:nvSpPr>
            <p:spPr>
              <a:xfrm>
                <a:off x="493623" y="2645868"/>
                <a:ext cx="3015225" cy="43911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C2C6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8" name="부제목 2"/>
              <p:cNvSpPr txBox="1">
                <a:spLocks/>
              </p:cNvSpPr>
              <p:nvPr/>
            </p:nvSpPr>
            <p:spPr>
              <a:xfrm>
                <a:off x="483709" y="2624566"/>
                <a:ext cx="3036996" cy="9608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50000"/>
                  </a:lnSpc>
                  <a:spcBef>
                    <a:spcPts val="0"/>
                  </a:spcBef>
                  <a:buClr>
                    <a:srgbClr val="323A38"/>
                  </a:buClr>
                  <a:buSzPct val="100000"/>
                </a:pPr>
                <a:r>
                  <a:rPr lang="ko-KR" altLang="en-US" sz="1100" b="1" spc="-100" dirty="0">
                    <a:solidFill>
                      <a:schemeClr val="bg1"/>
                    </a:solidFill>
                    <a:latin typeface="맑은 고딕" panose="020B0503020000020004" pitchFamily="50" charset="-127"/>
                    <a:cs typeface="Arial"/>
                    <a:sym typeface="Arial"/>
                  </a:rPr>
                  <a:t>자동 자료 이관 </a:t>
                </a:r>
                <a:endParaRPr lang="ko-KR" altLang="ko-KR" sz="1100" b="1" spc="-100" dirty="0">
                  <a:solidFill>
                    <a:schemeClr val="bg1"/>
                  </a:solidFill>
                  <a:latin typeface="맑은 고딕" panose="020B0503020000020004" pitchFamily="50" charset="-127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9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b="4871"/>
          <a:stretch/>
        </p:blipFill>
        <p:spPr bwMode="auto">
          <a:xfrm>
            <a:off x="1356938" y="5185443"/>
            <a:ext cx="2661468" cy="8818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13" name="그룹 12"/>
          <p:cNvGrpSpPr/>
          <p:nvPr/>
        </p:nvGrpSpPr>
        <p:grpSpPr>
          <a:xfrm>
            <a:off x="4759260" y="4847218"/>
            <a:ext cx="2688463" cy="1195994"/>
            <a:chOff x="4759260" y="5017152"/>
            <a:chExt cx="2688463" cy="1195994"/>
          </a:xfrm>
        </p:grpSpPr>
        <p:grpSp>
          <p:nvGrpSpPr>
            <p:cNvPr id="219" name="그룹 218"/>
            <p:cNvGrpSpPr/>
            <p:nvPr/>
          </p:nvGrpSpPr>
          <p:grpSpPr>
            <a:xfrm>
              <a:off x="4759260" y="5017152"/>
              <a:ext cx="2688463" cy="1195994"/>
              <a:chOff x="483709" y="2961611"/>
              <a:chExt cx="3036996" cy="1646891"/>
            </a:xfrm>
          </p:grpSpPr>
          <p:sp>
            <p:nvSpPr>
              <p:cNvPr id="220" name="직사각형 219"/>
              <p:cNvSpPr/>
              <p:nvPr/>
            </p:nvSpPr>
            <p:spPr>
              <a:xfrm>
                <a:off x="493623" y="3422032"/>
                <a:ext cx="3015224" cy="118647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2C6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221" name="그룹 220"/>
              <p:cNvGrpSpPr/>
              <p:nvPr/>
            </p:nvGrpSpPr>
            <p:grpSpPr>
              <a:xfrm>
                <a:off x="483709" y="2961611"/>
                <a:ext cx="3036996" cy="960893"/>
                <a:chOff x="483709" y="2624566"/>
                <a:chExt cx="3036996" cy="960893"/>
              </a:xfrm>
            </p:grpSpPr>
            <p:sp>
              <p:nvSpPr>
                <p:cNvPr id="222" name="직사각형 221"/>
                <p:cNvSpPr/>
                <p:nvPr/>
              </p:nvSpPr>
              <p:spPr>
                <a:xfrm>
                  <a:off x="493623" y="2645867"/>
                  <a:ext cx="3015224" cy="4391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rgbClr val="C2C6C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23" name="부제목 2"/>
                <p:cNvSpPr txBox="1">
                  <a:spLocks/>
                </p:cNvSpPr>
                <p:nvPr/>
              </p:nvSpPr>
              <p:spPr>
                <a:xfrm>
                  <a:off x="483709" y="2624566"/>
                  <a:ext cx="3036996" cy="96089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kumimoji="1"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lnSpc>
                      <a:spcPct val="150000"/>
                    </a:lnSpc>
                    <a:spcBef>
                      <a:spcPts val="0"/>
                    </a:spcBef>
                    <a:buClr>
                      <a:srgbClr val="323A38"/>
                    </a:buClr>
                    <a:buSzPct val="100000"/>
                  </a:pPr>
                  <a:r>
                    <a:rPr lang="en-US" altLang="ko-KR" sz="1100" b="1" dirty="0">
                      <a:solidFill>
                        <a:schemeClr val="bg1"/>
                      </a:solidFill>
                      <a:latin typeface="맑은 고딕" panose="020B0503020000020004" pitchFamily="50" charset="-127"/>
                      <a:cs typeface="Arial"/>
                      <a:sym typeface="Arial"/>
                    </a:rPr>
                    <a:t>Offline Disk </a:t>
                  </a:r>
                  <a:r>
                    <a:rPr lang="ko-KR" altLang="en-US" sz="1100" b="1" dirty="0">
                      <a:solidFill>
                        <a:schemeClr val="bg1"/>
                      </a:solidFill>
                      <a:latin typeface="맑은 고딕" panose="020B0503020000020004" pitchFamily="50" charset="-127"/>
                      <a:cs typeface="Arial"/>
                      <a:sym typeface="Arial"/>
                    </a:rPr>
                    <a:t>생성 </a:t>
                  </a:r>
                  <a:endParaRPr lang="ko-KR" altLang="ko-KR" sz="1100" b="1" dirty="0">
                    <a:solidFill>
                      <a:schemeClr val="bg1"/>
                    </a:solidFill>
                    <a:latin typeface="맑은 고딕" panose="020B0503020000020004" pitchFamily="50" charset="-127"/>
                    <a:cs typeface="Arial"/>
                    <a:sym typeface="Arial"/>
                  </a:endParaRPr>
                </a:p>
              </p:txBody>
            </p:sp>
          </p:grpSp>
        </p:grpSp>
        <p:pic>
          <p:nvPicPr>
            <p:cNvPr id="230" name="그림 22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96"/>
            <a:stretch/>
          </p:blipFill>
          <p:spPr>
            <a:xfrm>
              <a:off x="4768036" y="5353658"/>
              <a:ext cx="2669190" cy="842956"/>
            </a:xfrm>
            <a:prstGeom prst="rect">
              <a:avLst/>
            </a:prstGeom>
          </p:spPr>
        </p:pic>
      </p:grpSp>
      <p:pic>
        <p:nvPicPr>
          <p:cNvPr id="23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9997" y="5167882"/>
            <a:ext cx="2657620" cy="8546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236" name="그룹 235"/>
          <p:cNvGrpSpPr/>
          <p:nvPr/>
        </p:nvGrpSpPr>
        <p:grpSpPr>
          <a:xfrm>
            <a:off x="1626122" y="2465592"/>
            <a:ext cx="2235966" cy="2250643"/>
            <a:chOff x="4866170" y="2371141"/>
            <a:chExt cx="2459661" cy="2475806"/>
          </a:xfrm>
        </p:grpSpPr>
        <p:grpSp>
          <p:nvGrpSpPr>
            <p:cNvPr id="237" name="그룹 236"/>
            <p:cNvGrpSpPr/>
            <p:nvPr/>
          </p:nvGrpSpPr>
          <p:grpSpPr>
            <a:xfrm>
              <a:off x="4866170" y="2371141"/>
              <a:ext cx="2459661" cy="2475806"/>
              <a:chOff x="-2266940" y="2237282"/>
              <a:chExt cx="3662129" cy="3686166"/>
            </a:xfrm>
          </p:grpSpPr>
          <p:sp>
            <p:nvSpPr>
              <p:cNvPr id="240" name="타원 239"/>
              <p:cNvSpPr/>
              <p:nvPr/>
            </p:nvSpPr>
            <p:spPr>
              <a:xfrm>
                <a:off x="-2233388" y="2237282"/>
                <a:ext cx="3600000" cy="3686166"/>
              </a:xfrm>
              <a:prstGeom prst="ellipse">
                <a:avLst/>
              </a:prstGeom>
              <a:noFill/>
              <a:ln>
                <a:solidFill>
                  <a:srgbClr val="49535C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 </a:t>
                </a:r>
                <a:endParaRPr kumimoji="1" lang="ja-JP" altLang="en-US" dirty="0"/>
              </a:p>
            </p:txBody>
          </p:sp>
          <p:grpSp>
            <p:nvGrpSpPr>
              <p:cNvPr id="241" name="그룹 240"/>
              <p:cNvGrpSpPr/>
              <p:nvPr/>
            </p:nvGrpSpPr>
            <p:grpSpPr>
              <a:xfrm>
                <a:off x="-2266940" y="2552471"/>
                <a:ext cx="3662129" cy="3057553"/>
                <a:chOff x="-2266940" y="2552471"/>
                <a:chExt cx="3662129" cy="3057553"/>
              </a:xfrm>
            </p:grpSpPr>
            <p:sp>
              <p:nvSpPr>
                <p:cNvPr id="242" name="육각형 241"/>
                <p:cNvSpPr/>
                <p:nvPr/>
              </p:nvSpPr>
              <p:spPr>
                <a:xfrm>
                  <a:off x="-2233387" y="2584926"/>
                  <a:ext cx="3600000" cy="3005138"/>
                </a:xfrm>
                <a:prstGeom prst="hexagon">
                  <a:avLst/>
                </a:prstGeom>
                <a:solidFill>
                  <a:srgbClr val="C8CC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43" name="육각형 242"/>
                <p:cNvSpPr>
                  <a:spLocks noChangeAspect="1"/>
                </p:cNvSpPr>
                <p:nvPr/>
              </p:nvSpPr>
              <p:spPr>
                <a:xfrm>
                  <a:off x="-2094222" y="2701096"/>
                  <a:ext cx="3321670" cy="2772799"/>
                </a:xfrm>
                <a:prstGeom prst="hexagon">
                  <a:avLst/>
                </a:prstGeom>
                <a:solidFill>
                  <a:srgbClr val="A2A7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44" name="육각형 243"/>
                <p:cNvSpPr>
                  <a:spLocks noChangeAspect="1"/>
                </p:cNvSpPr>
                <p:nvPr/>
              </p:nvSpPr>
              <p:spPr>
                <a:xfrm>
                  <a:off x="-1961355" y="2812008"/>
                  <a:ext cx="3055936" cy="2550975"/>
                </a:xfrm>
                <a:prstGeom prst="hexagon">
                  <a:avLst/>
                </a:prstGeom>
                <a:solidFill>
                  <a:srgbClr val="888E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245" name="직선 연결선 244"/>
                <p:cNvCxnSpPr>
                  <a:stCxn id="240" idx="2"/>
                  <a:endCxn id="242" idx="0"/>
                </p:cNvCxnSpPr>
                <p:nvPr/>
              </p:nvCxnSpPr>
              <p:spPr>
                <a:xfrm>
                  <a:off x="-2233388" y="4080365"/>
                  <a:ext cx="3600001" cy="7130"/>
                </a:xfrm>
                <a:prstGeom prst="line">
                  <a:avLst/>
                </a:prstGeom>
                <a:ln>
                  <a:solidFill>
                    <a:srgbClr val="868D9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직선 연결선 245"/>
                <p:cNvCxnSpPr>
                  <a:endCxn id="242" idx="2"/>
                </p:cNvCxnSpPr>
                <p:nvPr/>
              </p:nvCxnSpPr>
              <p:spPr>
                <a:xfrm flipH="1">
                  <a:off x="-1482102" y="2581946"/>
                  <a:ext cx="2094878" cy="3008117"/>
                </a:xfrm>
                <a:prstGeom prst="line">
                  <a:avLst/>
                </a:prstGeom>
                <a:ln>
                  <a:solidFill>
                    <a:srgbClr val="868D9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직선 연결선 246"/>
                <p:cNvCxnSpPr/>
                <p:nvPr/>
              </p:nvCxnSpPr>
              <p:spPr>
                <a:xfrm>
                  <a:off x="-1482102" y="2581946"/>
                  <a:ext cx="2094878" cy="3008117"/>
                </a:xfrm>
                <a:prstGeom prst="line">
                  <a:avLst/>
                </a:prstGeom>
                <a:ln>
                  <a:solidFill>
                    <a:srgbClr val="868D9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8" name="타원 247"/>
                <p:cNvSpPr/>
                <p:nvPr/>
              </p:nvSpPr>
              <p:spPr>
                <a:xfrm>
                  <a:off x="-1710185" y="2812007"/>
                  <a:ext cx="2542837" cy="25428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49" name="타원 248"/>
                <p:cNvSpPr/>
                <p:nvPr/>
              </p:nvSpPr>
              <p:spPr>
                <a:xfrm>
                  <a:off x="-1511298" y="2552476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0" name="타원 249"/>
                <p:cNvSpPr/>
                <p:nvPr/>
              </p:nvSpPr>
              <p:spPr>
                <a:xfrm>
                  <a:off x="584209" y="2552471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1" name="타원 250"/>
                <p:cNvSpPr/>
                <p:nvPr/>
              </p:nvSpPr>
              <p:spPr>
                <a:xfrm>
                  <a:off x="-1506540" y="5552871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2" name="타원 251"/>
                <p:cNvSpPr/>
                <p:nvPr/>
              </p:nvSpPr>
              <p:spPr>
                <a:xfrm>
                  <a:off x="579441" y="5552866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3" name="타원 252"/>
                <p:cNvSpPr/>
                <p:nvPr/>
              </p:nvSpPr>
              <p:spPr>
                <a:xfrm>
                  <a:off x="1338036" y="4053374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4" name="타원 253"/>
                <p:cNvSpPr/>
                <p:nvPr/>
              </p:nvSpPr>
              <p:spPr>
                <a:xfrm>
                  <a:off x="-2266940" y="4053374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238" name="부제목 2"/>
            <p:cNvSpPr txBox="1">
              <a:spLocks/>
            </p:cNvSpPr>
            <p:nvPr/>
          </p:nvSpPr>
          <p:spPr>
            <a:xfrm>
              <a:off x="5021887" y="3327271"/>
              <a:ext cx="2163210" cy="2446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  <a:buSzPct val="25000"/>
              </a:pPr>
              <a:r>
                <a:rPr lang="ko-KR" altLang="en-US" sz="1600" b="1" dirty="0" smtClean="0">
                  <a:latin typeface="+mj-ea"/>
                  <a:cs typeface="Arial"/>
                  <a:sym typeface="Arial"/>
                </a:rPr>
                <a:t>네트워크</a:t>
              </a:r>
              <a:endParaRPr lang="en-US" altLang="ko-KR" sz="1600" b="1" dirty="0">
                <a:latin typeface="+mj-ea"/>
                <a:cs typeface="Arial"/>
                <a:sym typeface="Arial"/>
              </a:endParaRPr>
            </a:p>
            <a:p>
              <a:pPr lvl="0">
                <a:lnSpc>
                  <a:spcPct val="100000"/>
                </a:lnSpc>
                <a:spcBef>
                  <a:spcPts val="0"/>
                </a:spcBef>
                <a:buSzPct val="25000"/>
              </a:pPr>
              <a:r>
                <a:rPr lang="ko-KR" altLang="en-US" sz="1600" b="1" dirty="0" smtClean="0">
                  <a:latin typeface="+mj-ea"/>
                  <a:cs typeface="Arial"/>
                  <a:sym typeface="Arial"/>
                </a:rPr>
                <a:t>단절</a:t>
              </a:r>
              <a:endParaRPr lang="en-US" altLang="ko-KR" sz="1600" b="1" dirty="0" smtClean="0">
                <a:latin typeface="+mj-ea"/>
                <a:cs typeface="Arial"/>
                <a:sym typeface="Arial"/>
              </a:endParaRPr>
            </a:p>
          </p:txBody>
        </p:sp>
        <p:pic>
          <p:nvPicPr>
            <p:cNvPr id="239" name="그림 2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9011" y="3977180"/>
              <a:ext cx="745854" cy="788967"/>
            </a:xfrm>
            <a:prstGeom prst="rect">
              <a:avLst/>
            </a:prstGeom>
          </p:spPr>
        </p:pic>
      </p:grpSp>
      <p:grpSp>
        <p:nvGrpSpPr>
          <p:cNvPr id="274" name="그룹 273"/>
          <p:cNvGrpSpPr/>
          <p:nvPr/>
        </p:nvGrpSpPr>
        <p:grpSpPr>
          <a:xfrm>
            <a:off x="8394693" y="2465593"/>
            <a:ext cx="2235966" cy="2250643"/>
            <a:chOff x="4866170" y="2371141"/>
            <a:chExt cx="2459661" cy="2475806"/>
          </a:xfrm>
        </p:grpSpPr>
        <p:grpSp>
          <p:nvGrpSpPr>
            <p:cNvPr id="275" name="그룹 274"/>
            <p:cNvGrpSpPr/>
            <p:nvPr/>
          </p:nvGrpSpPr>
          <p:grpSpPr>
            <a:xfrm>
              <a:off x="4866170" y="2371141"/>
              <a:ext cx="2459661" cy="2475806"/>
              <a:chOff x="-2266940" y="2237282"/>
              <a:chExt cx="3662129" cy="3686166"/>
            </a:xfrm>
          </p:grpSpPr>
          <p:sp>
            <p:nvSpPr>
              <p:cNvPr id="278" name="타원 277"/>
              <p:cNvSpPr/>
              <p:nvPr/>
            </p:nvSpPr>
            <p:spPr>
              <a:xfrm>
                <a:off x="-2233388" y="2237282"/>
                <a:ext cx="3600000" cy="3686166"/>
              </a:xfrm>
              <a:prstGeom prst="ellipse">
                <a:avLst/>
              </a:prstGeom>
              <a:noFill/>
              <a:ln>
                <a:solidFill>
                  <a:srgbClr val="49535C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 </a:t>
                </a:r>
                <a:endParaRPr kumimoji="1" lang="ja-JP" altLang="en-US" dirty="0"/>
              </a:p>
            </p:txBody>
          </p:sp>
          <p:grpSp>
            <p:nvGrpSpPr>
              <p:cNvPr id="279" name="그룹 278"/>
              <p:cNvGrpSpPr/>
              <p:nvPr/>
            </p:nvGrpSpPr>
            <p:grpSpPr>
              <a:xfrm>
                <a:off x="-2266940" y="2552471"/>
                <a:ext cx="3662129" cy="3057553"/>
                <a:chOff x="-2266940" y="2552471"/>
                <a:chExt cx="3662129" cy="3057553"/>
              </a:xfrm>
            </p:grpSpPr>
            <p:sp>
              <p:nvSpPr>
                <p:cNvPr id="280" name="육각형 279"/>
                <p:cNvSpPr/>
                <p:nvPr/>
              </p:nvSpPr>
              <p:spPr>
                <a:xfrm>
                  <a:off x="-2233387" y="2584926"/>
                  <a:ext cx="3600000" cy="3005138"/>
                </a:xfrm>
                <a:prstGeom prst="hexagon">
                  <a:avLst/>
                </a:prstGeom>
                <a:solidFill>
                  <a:srgbClr val="C8CC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81" name="육각형 280"/>
                <p:cNvSpPr>
                  <a:spLocks noChangeAspect="1"/>
                </p:cNvSpPr>
                <p:nvPr/>
              </p:nvSpPr>
              <p:spPr>
                <a:xfrm>
                  <a:off x="-2094222" y="2701096"/>
                  <a:ext cx="3321670" cy="2772799"/>
                </a:xfrm>
                <a:prstGeom prst="hexagon">
                  <a:avLst/>
                </a:prstGeom>
                <a:solidFill>
                  <a:srgbClr val="A2A7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82" name="육각형 281"/>
                <p:cNvSpPr>
                  <a:spLocks noChangeAspect="1"/>
                </p:cNvSpPr>
                <p:nvPr/>
              </p:nvSpPr>
              <p:spPr>
                <a:xfrm>
                  <a:off x="-1961355" y="2812008"/>
                  <a:ext cx="3055936" cy="2550975"/>
                </a:xfrm>
                <a:prstGeom prst="hexagon">
                  <a:avLst/>
                </a:prstGeom>
                <a:solidFill>
                  <a:srgbClr val="888E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283" name="직선 연결선 282"/>
                <p:cNvCxnSpPr>
                  <a:stCxn id="278" idx="2"/>
                  <a:endCxn id="280" idx="0"/>
                </p:cNvCxnSpPr>
                <p:nvPr/>
              </p:nvCxnSpPr>
              <p:spPr>
                <a:xfrm>
                  <a:off x="-2233388" y="4080365"/>
                  <a:ext cx="3600001" cy="7130"/>
                </a:xfrm>
                <a:prstGeom prst="line">
                  <a:avLst/>
                </a:prstGeom>
                <a:ln>
                  <a:solidFill>
                    <a:srgbClr val="868D9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직선 연결선 283"/>
                <p:cNvCxnSpPr>
                  <a:endCxn id="280" idx="2"/>
                </p:cNvCxnSpPr>
                <p:nvPr/>
              </p:nvCxnSpPr>
              <p:spPr>
                <a:xfrm flipH="1">
                  <a:off x="-1482102" y="2581946"/>
                  <a:ext cx="2094878" cy="3008117"/>
                </a:xfrm>
                <a:prstGeom prst="line">
                  <a:avLst/>
                </a:prstGeom>
                <a:ln>
                  <a:solidFill>
                    <a:srgbClr val="868D9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직선 연결선 284"/>
                <p:cNvCxnSpPr/>
                <p:nvPr/>
              </p:nvCxnSpPr>
              <p:spPr>
                <a:xfrm>
                  <a:off x="-1482102" y="2581946"/>
                  <a:ext cx="2094878" cy="3008117"/>
                </a:xfrm>
                <a:prstGeom prst="line">
                  <a:avLst/>
                </a:prstGeom>
                <a:ln>
                  <a:solidFill>
                    <a:srgbClr val="868D9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6" name="타원 285"/>
                <p:cNvSpPr/>
                <p:nvPr/>
              </p:nvSpPr>
              <p:spPr>
                <a:xfrm>
                  <a:off x="-1710185" y="2812007"/>
                  <a:ext cx="2542837" cy="25428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87" name="타원 286"/>
                <p:cNvSpPr/>
                <p:nvPr/>
              </p:nvSpPr>
              <p:spPr>
                <a:xfrm>
                  <a:off x="-1511298" y="2552476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8" name="타원 287"/>
                <p:cNvSpPr/>
                <p:nvPr/>
              </p:nvSpPr>
              <p:spPr>
                <a:xfrm>
                  <a:off x="584209" y="2552471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9" name="타원 288"/>
                <p:cNvSpPr/>
                <p:nvPr/>
              </p:nvSpPr>
              <p:spPr>
                <a:xfrm>
                  <a:off x="-1506540" y="5552871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0" name="타원 289"/>
                <p:cNvSpPr/>
                <p:nvPr/>
              </p:nvSpPr>
              <p:spPr>
                <a:xfrm>
                  <a:off x="579441" y="5552866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1" name="타원 290"/>
                <p:cNvSpPr/>
                <p:nvPr/>
              </p:nvSpPr>
              <p:spPr>
                <a:xfrm>
                  <a:off x="1338036" y="4053374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2" name="타원 291"/>
                <p:cNvSpPr/>
                <p:nvPr/>
              </p:nvSpPr>
              <p:spPr>
                <a:xfrm>
                  <a:off x="-2266940" y="4053374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276" name="부제목 2"/>
            <p:cNvSpPr txBox="1">
              <a:spLocks/>
            </p:cNvSpPr>
            <p:nvPr/>
          </p:nvSpPr>
          <p:spPr>
            <a:xfrm>
              <a:off x="5021887" y="3327271"/>
              <a:ext cx="2163210" cy="2446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  <a:buSzPct val="25000"/>
              </a:pPr>
              <a:r>
                <a:rPr lang="ko-KR" altLang="en-US" sz="1600" b="1" dirty="0" smtClean="0">
                  <a:latin typeface="+mj-ea"/>
                  <a:cs typeface="Arial"/>
                  <a:sym typeface="Arial"/>
                </a:rPr>
                <a:t>네트워크</a:t>
              </a:r>
              <a:endParaRPr lang="en-US" altLang="ko-KR" sz="1600" b="1" dirty="0" smtClean="0">
                <a:latin typeface="+mj-ea"/>
                <a:cs typeface="Arial"/>
                <a:sym typeface="Arial"/>
              </a:endParaRPr>
            </a:p>
            <a:p>
              <a:pPr lvl="0">
                <a:lnSpc>
                  <a:spcPct val="100000"/>
                </a:lnSpc>
                <a:spcBef>
                  <a:spcPts val="0"/>
                </a:spcBef>
                <a:buSzPct val="25000"/>
              </a:pPr>
              <a:r>
                <a:rPr lang="ko-KR" altLang="en-US" sz="1600" b="1" dirty="0" smtClean="0">
                  <a:latin typeface="+mj-ea"/>
                  <a:cs typeface="Arial"/>
                  <a:sym typeface="Arial"/>
                </a:rPr>
                <a:t>복구</a:t>
              </a:r>
              <a:endParaRPr lang="ko-KR" altLang="ko-KR" sz="1600" b="1" dirty="0">
                <a:latin typeface="+mj-ea"/>
                <a:cs typeface="Arial"/>
                <a:sym typeface="Arial"/>
              </a:endParaRPr>
            </a:p>
          </p:txBody>
        </p:sp>
        <p:pic>
          <p:nvPicPr>
            <p:cNvPr id="277" name="그림 27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9011" y="3977180"/>
              <a:ext cx="745854" cy="788967"/>
            </a:xfrm>
            <a:prstGeom prst="rect">
              <a:avLst/>
            </a:prstGeom>
          </p:spPr>
        </p:pic>
      </p:grpSp>
      <p:grpSp>
        <p:nvGrpSpPr>
          <p:cNvPr id="293" name="그룹 292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294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295" name="그림 29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0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부제목 2"/>
          <p:cNvSpPr txBox="1">
            <a:spLocks/>
          </p:cNvSpPr>
          <p:nvPr/>
        </p:nvSpPr>
        <p:spPr>
          <a:xfrm>
            <a:off x="401640" y="329475"/>
            <a:ext cx="2545746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300" spc="-100" dirty="0" smtClean="0">
                <a:solidFill>
                  <a:srgbClr val="C00000"/>
                </a:solidFill>
                <a:latin typeface="+mn-ea"/>
              </a:rPr>
              <a:t>05. </a:t>
            </a:r>
            <a:r>
              <a:rPr lang="ko-KR" altLang="en-US" sz="1300" spc="-100" dirty="0" err="1" smtClean="0">
                <a:solidFill>
                  <a:srgbClr val="C00000"/>
                </a:solidFill>
                <a:latin typeface="+mn-ea"/>
              </a:rPr>
              <a:t>상세기능</a:t>
            </a:r>
            <a:r>
              <a:rPr lang="en-US" altLang="ko-KR" sz="1300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_</a:t>
            </a:r>
            <a:r>
              <a:rPr lang="ko-KR" altLang="en-US" sz="1300" spc="-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관리자기능</a:t>
            </a:r>
            <a:endParaRPr lang="ko-KR" altLang="en-US" sz="1300" spc="-1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48" name="부제목 2"/>
          <p:cNvSpPr txBox="1">
            <a:spLocks/>
          </p:cNvSpPr>
          <p:nvPr/>
        </p:nvSpPr>
        <p:spPr>
          <a:xfrm>
            <a:off x="395511" y="1311417"/>
            <a:ext cx="6671114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000" spc="-75" dirty="0">
                <a:solidFill>
                  <a:srgbClr val="191D20"/>
                </a:solidFill>
                <a:latin typeface="맑은 고딕" panose="020B0503020000020004" pitchFamily="50" charset="-127"/>
              </a:rPr>
              <a:t>모든 작업 내역 관리</a:t>
            </a:r>
            <a:endParaRPr lang="en-US" altLang="ko-KR" sz="2000" spc="-75" dirty="0">
              <a:solidFill>
                <a:srgbClr val="191D2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50" name="부제목 2"/>
          <p:cNvSpPr txBox="1">
            <a:spLocks/>
          </p:cNvSpPr>
          <p:nvPr/>
        </p:nvSpPr>
        <p:spPr>
          <a:xfrm>
            <a:off x="414560" y="1826010"/>
            <a:ext cx="10975489" cy="59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200" spc="-75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서버 내 모든 파일의 작업 이력 조회</a:t>
            </a:r>
            <a:r>
              <a:rPr lang="en-US" altLang="ko-KR" sz="1200" spc="-75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, </a:t>
            </a:r>
            <a:r>
              <a:rPr lang="ko-KR" altLang="en-US" sz="1200" spc="-75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에이전트 현황 조회</a:t>
            </a:r>
            <a:r>
              <a:rPr lang="en-US" altLang="ko-KR" sz="1200" spc="-75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, </a:t>
            </a:r>
            <a:r>
              <a:rPr lang="ko-KR" altLang="en-US" sz="1200" spc="-75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정책 위반 시도 내역 조회 가능 </a:t>
            </a:r>
            <a:endParaRPr lang="ja-JP" altLang="en-US" sz="1200" spc="-75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400000000000000" pitchFamily="34" charset="-127"/>
            </a:endParaRPr>
          </a:p>
        </p:txBody>
      </p:sp>
      <p:sp>
        <p:nvSpPr>
          <p:cNvPr id="51" name="부제목 2"/>
          <p:cNvSpPr txBox="1">
            <a:spLocks/>
          </p:cNvSpPr>
          <p:nvPr/>
        </p:nvSpPr>
        <p:spPr>
          <a:xfrm>
            <a:off x="366937" y="660362"/>
            <a:ext cx="5857875" cy="71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3500" b="1" spc="-350" dirty="0" smtClean="0">
                <a:solidFill>
                  <a:srgbClr val="111111"/>
                </a:solidFill>
                <a:latin typeface="+mn-ea"/>
              </a:rPr>
              <a:t>로그</a:t>
            </a:r>
          </a:p>
        </p:txBody>
      </p:sp>
      <p:sp>
        <p:nvSpPr>
          <p:cNvPr id="173" name="직사각형 172"/>
          <p:cNvSpPr/>
          <p:nvPr/>
        </p:nvSpPr>
        <p:spPr>
          <a:xfrm>
            <a:off x="8009284" y="2441359"/>
            <a:ext cx="3417903" cy="3835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1410781" y="2715763"/>
            <a:ext cx="10637969" cy="2810866"/>
            <a:chOff x="1410781" y="2749693"/>
            <a:chExt cx="10637969" cy="2810866"/>
          </a:xfrm>
        </p:grpSpPr>
        <p:grpSp>
          <p:nvGrpSpPr>
            <p:cNvPr id="206" name="그룹 205"/>
            <p:cNvGrpSpPr/>
            <p:nvPr/>
          </p:nvGrpSpPr>
          <p:grpSpPr>
            <a:xfrm rot="10800000" flipH="1">
              <a:off x="4114882" y="4063251"/>
              <a:ext cx="635032" cy="166687"/>
              <a:chOff x="8021323" y="2652513"/>
              <a:chExt cx="635032" cy="166687"/>
            </a:xfrm>
          </p:grpSpPr>
          <p:sp>
            <p:nvSpPr>
              <p:cNvPr id="207" name="이등변 삼각형 206"/>
              <p:cNvSpPr/>
              <p:nvPr/>
            </p:nvSpPr>
            <p:spPr>
              <a:xfrm rot="5400000">
                <a:off x="8498136" y="2660982"/>
                <a:ext cx="166687" cy="149750"/>
              </a:xfrm>
              <a:prstGeom prst="triangle">
                <a:avLst/>
              </a:prstGeom>
              <a:solidFill>
                <a:srgbClr val="F92A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08" name="직선 연결선 207"/>
              <p:cNvCxnSpPr/>
              <p:nvPr/>
            </p:nvCxnSpPr>
            <p:spPr>
              <a:xfrm rot="10800000">
                <a:off x="8021323" y="2738970"/>
                <a:ext cx="568715" cy="0"/>
              </a:xfrm>
              <a:prstGeom prst="line">
                <a:avLst/>
              </a:prstGeom>
              <a:ln w="19050">
                <a:solidFill>
                  <a:srgbClr val="F92A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그룹 87"/>
            <p:cNvGrpSpPr/>
            <p:nvPr/>
          </p:nvGrpSpPr>
          <p:grpSpPr>
            <a:xfrm>
              <a:off x="1410781" y="2878504"/>
              <a:ext cx="2459661" cy="2475806"/>
              <a:chOff x="-2266940" y="2237282"/>
              <a:chExt cx="3662129" cy="3686166"/>
            </a:xfrm>
          </p:grpSpPr>
          <p:sp>
            <p:nvSpPr>
              <p:cNvPr id="91" name="타원 90"/>
              <p:cNvSpPr/>
              <p:nvPr/>
            </p:nvSpPr>
            <p:spPr>
              <a:xfrm>
                <a:off x="-2233388" y="2237282"/>
                <a:ext cx="3600000" cy="3686166"/>
              </a:xfrm>
              <a:prstGeom prst="ellipse">
                <a:avLst/>
              </a:prstGeom>
              <a:noFill/>
              <a:ln>
                <a:solidFill>
                  <a:srgbClr val="49535C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 </a:t>
                </a:r>
                <a:endParaRPr kumimoji="1" lang="ja-JP" altLang="en-US" dirty="0"/>
              </a:p>
            </p:txBody>
          </p:sp>
          <p:grpSp>
            <p:nvGrpSpPr>
              <p:cNvPr id="92" name="그룹 91"/>
              <p:cNvGrpSpPr/>
              <p:nvPr/>
            </p:nvGrpSpPr>
            <p:grpSpPr>
              <a:xfrm>
                <a:off x="-2266940" y="2552471"/>
                <a:ext cx="3662129" cy="3057553"/>
                <a:chOff x="-2266940" y="2552471"/>
                <a:chExt cx="3662129" cy="3057553"/>
              </a:xfrm>
            </p:grpSpPr>
            <p:sp>
              <p:nvSpPr>
                <p:cNvPr id="95" name="육각형 94"/>
                <p:cNvSpPr/>
                <p:nvPr/>
              </p:nvSpPr>
              <p:spPr>
                <a:xfrm>
                  <a:off x="-2233387" y="2584926"/>
                  <a:ext cx="3600000" cy="3005138"/>
                </a:xfrm>
                <a:prstGeom prst="hexagon">
                  <a:avLst/>
                </a:prstGeom>
                <a:solidFill>
                  <a:srgbClr val="C8CC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96" name="육각형 95"/>
                <p:cNvSpPr>
                  <a:spLocks noChangeAspect="1"/>
                </p:cNvSpPr>
                <p:nvPr/>
              </p:nvSpPr>
              <p:spPr>
                <a:xfrm>
                  <a:off x="-2094222" y="2701096"/>
                  <a:ext cx="3321670" cy="2772799"/>
                </a:xfrm>
                <a:prstGeom prst="hexagon">
                  <a:avLst/>
                </a:prstGeom>
                <a:solidFill>
                  <a:srgbClr val="A2A7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98" name="육각형 97"/>
                <p:cNvSpPr>
                  <a:spLocks noChangeAspect="1"/>
                </p:cNvSpPr>
                <p:nvPr/>
              </p:nvSpPr>
              <p:spPr>
                <a:xfrm>
                  <a:off x="-1961355" y="2812008"/>
                  <a:ext cx="3055936" cy="2550975"/>
                </a:xfrm>
                <a:prstGeom prst="hexagon">
                  <a:avLst/>
                </a:prstGeom>
                <a:solidFill>
                  <a:srgbClr val="888E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99" name="직선 연결선 98"/>
                <p:cNvCxnSpPr>
                  <a:stCxn id="91" idx="2"/>
                  <a:endCxn id="95" idx="0"/>
                </p:cNvCxnSpPr>
                <p:nvPr/>
              </p:nvCxnSpPr>
              <p:spPr>
                <a:xfrm>
                  <a:off x="-2233388" y="4080365"/>
                  <a:ext cx="3600001" cy="7130"/>
                </a:xfrm>
                <a:prstGeom prst="line">
                  <a:avLst/>
                </a:prstGeom>
                <a:ln>
                  <a:solidFill>
                    <a:srgbClr val="868D9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직선 연결선 99"/>
                <p:cNvCxnSpPr>
                  <a:endCxn id="95" idx="2"/>
                </p:cNvCxnSpPr>
                <p:nvPr/>
              </p:nvCxnSpPr>
              <p:spPr>
                <a:xfrm flipH="1">
                  <a:off x="-1482102" y="2581946"/>
                  <a:ext cx="2094878" cy="3008117"/>
                </a:xfrm>
                <a:prstGeom prst="line">
                  <a:avLst/>
                </a:prstGeom>
                <a:ln>
                  <a:solidFill>
                    <a:srgbClr val="868D9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직선 연결선 100"/>
                <p:cNvCxnSpPr/>
                <p:nvPr/>
              </p:nvCxnSpPr>
              <p:spPr>
                <a:xfrm>
                  <a:off x="-1482102" y="2581946"/>
                  <a:ext cx="2094878" cy="3008117"/>
                </a:xfrm>
                <a:prstGeom prst="line">
                  <a:avLst/>
                </a:prstGeom>
                <a:ln>
                  <a:solidFill>
                    <a:srgbClr val="868D9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타원 101"/>
                <p:cNvSpPr/>
                <p:nvPr/>
              </p:nvSpPr>
              <p:spPr>
                <a:xfrm>
                  <a:off x="-1710185" y="2812007"/>
                  <a:ext cx="2542837" cy="25428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03" name="타원 102"/>
                <p:cNvSpPr/>
                <p:nvPr/>
              </p:nvSpPr>
              <p:spPr>
                <a:xfrm>
                  <a:off x="-1511298" y="2552476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" name="타원 103"/>
                <p:cNvSpPr/>
                <p:nvPr/>
              </p:nvSpPr>
              <p:spPr>
                <a:xfrm>
                  <a:off x="584209" y="2552471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" name="타원 104"/>
                <p:cNvSpPr/>
                <p:nvPr/>
              </p:nvSpPr>
              <p:spPr>
                <a:xfrm>
                  <a:off x="-1506540" y="5552871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" name="타원 105"/>
                <p:cNvSpPr/>
                <p:nvPr/>
              </p:nvSpPr>
              <p:spPr>
                <a:xfrm>
                  <a:off x="579441" y="5552866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" name="타원 106"/>
                <p:cNvSpPr/>
                <p:nvPr/>
              </p:nvSpPr>
              <p:spPr>
                <a:xfrm>
                  <a:off x="1338036" y="4053374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" name="타원 107"/>
                <p:cNvSpPr/>
                <p:nvPr/>
              </p:nvSpPr>
              <p:spPr>
                <a:xfrm>
                  <a:off x="-2266940" y="4053374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10" name="그룹 109"/>
            <p:cNvGrpSpPr/>
            <p:nvPr/>
          </p:nvGrpSpPr>
          <p:grpSpPr>
            <a:xfrm>
              <a:off x="5013549" y="2898762"/>
              <a:ext cx="2459661" cy="2475806"/>
              <a:chOff x="-2266940" y="2237282"/>
              <a:chExt cx="3662129" cy="3686166"/>
            </a:xfrm>
          </p:grpSpPr>
          <p:sp>
            <p:nvSpPr>
              <p:cNvPr id="111" name="타원 110"/>
              <p:cNvSpPr/>
              <p:nvPr/>
            </p:nvSpPr>
            <p:spPr>
              <a:xfrm>
                <a:off x="-2233388" y="2237282"/>
                <a:ext cx="3600000" cy="3686166"/>
              </a:xfrm>
              <a:prstGeom prst="ellipse">
                <a:avLst/>
              </a:prstGeom>
              <a:noFill/>
              <a:ln>
                <a:solidFill>
                  <a:srgbClr val="49535C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 </a:t>
                </a:r>
                <a:endParaRPr kumimoji="1" lang="ja-JP" altLang="en-US" dirty="0"/>
              </a:p>
            </p:txBody>
          </p:sp>
          <p:grpSp>
            <p:nvGrpSpPr>
              <p:cNvPr id="112" name="그룹 111"/>
              <p:cNvGrpSpPr/>
              <p:nvPr/>
            </p:nvGrpSpPr>
            <p:grpSpPr>
              <a:xfrm>
                <a:off x="-2266940" y="2552471"/>
                <a:ext cx="3662129" cy="3057553"/>
                <a:chOff x="-2266940" y="2552471"/>
                <a:chExt cx="3662129" cy="3057553"/>
              </a:xfrm>
            </p:grpSpPr>
            <p:sp>
              <p:nvSpPr>
                <p:cNvPr id="113" name="육각형 112"/>
                <p:cNvSpPr/>
                <p:nvPr/>
              </p:nvSpPr>
              <p:spPr>
                <a:xfrm>
                  <a:off x="-2233387" y="2584926"/>
                  <a:ext cx="3600000" cy="3005138"/>
                </a:xfrm>
                <a:prstGeom prst="hexagon">
                  <a:avLst/>
                </a:prstGeom>
                <a:solidFill>
                  <a:srgbClr val="C8CC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14" name="육각형 113"/>
                <p:cNvSpPr>
                  <a:spLocks noChangeAspect="1"/>
                </p:cNvSpPr>
                <p:nvPr/>
              </p:nvSpPr>
              <p:spPr>
                <a:xfrm>
                  <a:off x="-2094222" y="2701096"/>
                  <a:ext cx="3321670" cy="2772799"/>
                </a:xfrm>
                <a:prstGeom prst="hexagon">
                  <a:avLst/>
                </a:prstGeom>
                <a:solidFill>
                  <a:srgbClr val="A2A7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15" name="육각형 114"/>
                <p:cNvSpPr>
                  <a:spLocks noChangeAspect="1"/>
                </p:cNvSpPr>
                <p:nvPr/>
              </p:nvSpPr>
              <p:spPr>
                <a:xfrm>
                  <a:off x="-1961355" y="2812008"/>
                  <a:ext cx="3055936" cy="2550975"/>
                </a:xfrm>
                <a:prstGeom prst="hexagon">
                  <a:avLst/>
                </a:prstGeom>
                <a:solidFill>
                  <a:srgbClr val="888E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116" name="직선 연결선 115"/>
                <p:cNvCxnSpPr>
                  <a:stCxn id="111" idx="2"/>
                  <a:endCxn id="113" idx="0"/>
                </p:cNvCxnSpPr>
                <p:nvPr/>
              </p:nvCxnSpPr>
              <p:spPr>
                <a:xfrm>
                  <a:off x="-2233388" y="4080365"/>
                  <a:ext cx="3600001" cy="7130"/>
                </a:xfrm>
                <a:prstGeom prst="line">
                  <a:avLst/>
                </a:prstGeom>
                <a:ln>
                  <a:solidFill>
                    <a:srgbClr val="868D9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직선 연결선 116"/>
                <p:cNvCxnSpPr>
                  <a:endCxn id="113" idx="2"/>
                </p:cNvCxnSpPr>
                <p:nvPr/>
              </p:nvCxnSpPr>
              <p:spPr>
                <a:xfrm flipH="1">
                  <a:off x="-1482102" y="2581946"/>
                  <a:ext cx="2094878" cy="3008117"/>
                </a:xfrm>
                <a:prstGeom prst="line">
                  <a:avLst/>
                </a:prstGeom>
                <a:ln>
                  <a:solidFill>
                    <a:srgbClr val="868D9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직선 연결선 117"/>
                <p:cNvCxnSpPr/>
                <p:nvPr/>
              </p:nvCxnSpPr>
              <p:spPr>
                <a:xfrm>
                  <a:off x="-1482102" y="2581946"/>
                  <a:ext cx="2094878" cy="3008117"/>
                </a:xfrm>
                <a:prstGeom prst="line">
                  <a:avLst/>
                </a:prstGeom>
                <a:ln>
                  <a:solidFill>
                    <a:srgbClr val="868D9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타원 118"/>
                <p:cNvSpPr/>
                <p:nvPr/>
              </p:nvSpPr>
              <p:spPr>
                <a:xfrm>
                  <a:off x="-1710185" y="2812007"/>
                  <a:ext cx="2542837" cy="25428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20" name="타원 119"/>
                <p:cNvSpPr/>
                <p:nvPr/>
              </p:nvSpPr>
              <p:spPr>
                <a:xfrm>
                  <a:off x="-1511298" y="2552476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" name="타원 120"/>
                <p:cNvSpPr/>
                <p:nvPr/>
              </p:nvSpPr>
              <p:spPr>
                <a:xfrm>
                  <a:off x="584209" y="2552471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" name="타원 121"/>
                <p:cNvSpPr/>
                <p:nvPr/>
              </p:nvSpPr>
              <p:spPr>
                <a:xfrm>
                  <a:off x="-1506540" y="5552871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" name="타원 122"/>
                <p:cNvSpPr/>
                <p:nvPr/>
              </p:nvSpPr>
              <p:spPr>
                <a:xfrm>
                  <a:off x="579441" y="5552866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" name="타원 123"/>
                <p:cNvSpPr/>
                <p:nvPr/>
              </p:nvSpPr>
              <p:spPr>
                <a:xfrm>
                  <a:off x="1338036" y="4053374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" name="타원 124"/>
                <p:cNvSpPr/>
                <p:nvPr/>
              </p:nvSpPr>
              <p:spPr>
                <a:xfrm>
                  <a:off x="-2266940" y="4053374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30" name="그룹 129"/>
            <p:cNvGrpSpPr/>
            <p:nvPr/>
          </p:nvGrpSpPr>
          <p:grpSpPr>
            <a:xfrm>
              <a:off x="5675910" y="3678785"/>
              <a:ext cx="1249405" cy="1020493"/>
              <a:chOff x="2756959" y="4208837"/>
              <a:chExt cx="739770" cy="604232"/>
            </a:xfrm>
          </p:grpSpPr>
          <p:pic>
            <p:nvPicPr>
              <p:cNvPr id="131" name="그림 13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6959" y="4208837"/>
                <a:ext cx="628650" cy="523875"/>
              </a:xfrm>
              <a:prstGeom prst="rect">
                <a:avLst/>
              </a:prstGeom>
            </p:spPr>
          </p:pic>
          <p:pic>
            <p:nvPicPr>
              <p:cNvPr id="132" name="그림 1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96223" y="4389412"/>
                <a:ext cx="400506" cy="423657"/>
              </a:xfrm>
              <a:prstGeom prst="rect">
                <a:avLst/>
              </a:prstGeom>
            </p:spPr>
          </p:pic>
        </p:grpSp>
        <p:grpSp>
          <p:nvGrpSpPr>
            <p:cNvPr id="7" name="그룹 6"/>
            <p:cNvGrpSpPr/>
            <p:nvPr/>
          </p:nvGrpSpPr>
          <p:grpSpPr>
            <a:xfrm>
              <a:off x="2047871" y="3717011"/>
              <a:ext cx="1187110" cy="909152"/>
              <a:chOff x="4794083" y="2280742"/>
              <a:chExt cx="1626819" cy="1245905"/>
            </a:xfrm>
          </p:grpSpPr>
          <p:grpSp>
            <p:nvGrpSpPr>
              <p:cNvPr id="6" name="그룹 5"/>
              <p:cNvGrpSpPr/>
              <p:nvPr/>
            </p:nvGrpSpPr>
            <p:grpSpPr>
              <a:xfrm>
                <a:off x="4794083" y="2280742"/>
                <a:ext cx="1626819" cy="1245905"/>
                <a:chOff x="2838606" y="2280742"/>
                <a:chExt cx="1626819" cy="1245905"/>
              </a:xfrm>
            </p:grpSpPr>
            <p:pic>
              <p:nvPicPr>
                <p:cNvPr id="156" name="그림 15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38606" y="2280742"/>
                  <a:ext cx="1626819" cy="1245905"/>
                </a:xfrm>
                <a:prstGeom prst="rect">
                  <a:avLst/>
                </a:prstGeom>
              </p:spPr>
            </p:pic>
            <p:sp>
              <p:nvSpPr>
                <p:cNvPr id="5" name="직사각형 4"/>
                <p:cNvSpPr/>
                <p:nvPr/>
              </p:nvSpPr>
              <p:spPr>
                <a:xfrm>
                  <a:off x="2986056" y="2403739"/>
                  <a:ext cx="1289695" cy="729588"/>
                </a:xfrm>
                <a:prstGeom prst="rect">
                  <a:avLst/>
                </a:prstGeom>
                <a:solidFill>
                  <a:srgbClr val="2E31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pic>
            <p:nvPicPr>
              <p:cNvPr id="3" name="그림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6323" y="2491187"/>
                <a:ext cx="640113" cy="517738"/>
              </a:xfrm>
              <a:prstGeom prst="rect">
                <a:avLst/>
              </a:prstGeom>
            </p:spPr>
          </p:pic>
        </p:grpSp>
        <p:grpSp>
          <p:nvGrpSpPr>
            <p:cNvPr id="85" name="그룹 84"/>
            <p:cNvGrpSpPr/>
            <p:nvPr/>
          </p:nvGrpSpPr>
          <p:grpSpPr>
            <a:xfrm rot="10800000" flipH="1">
              <a:off x="7784518" y="4106681"/>
              <a:ext cx="635032" cy="166687"/>
              <a:chOff x="8021323" y="2652513"/>
              <a:chExt cx="635032" cy="166687"/>
            </a:xfrm>
          </p:grpSpPr>
          <p:sp>
            <p:nvSpPr>
              <p:cNvPr id="89" name="이등변 삼각형 88"/>
              <p:cNvSpPr/>
              <p:nvPr/>
            </p:nvSpPr>
            <p:spPr>
              <a:xfrm rot="5400000">
                <a:off x="8498136" y="2660982"/>
                <a:ext cx="166687" cy="149750"/>
              </a:xfrm>
              <a:prstGeom prst="triangle">
                <a:avLst/>
              </a:prstGeom>
              <a:solidFill>
                <a:srgbClr val="F92A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90" name="직선 연결선 89"/>
              <p:cNvCxnSpPr/>
              <p:nvPr/>
            </p:nvCxnSpPr>
            <p:spPr>
              <a:xfrm rot="10800000">
                <a:off x="8021323" y="2738970"/>
                <a:ext cx="568715" cy="0"/>
              </a:xfrm>
              <a:prstGeom prst="line">
                <a:avLst/>
              </a:prstGeom>
              <a:ln w="19050">
                <a:solidFill>
                  <a:srgbClr val="F92A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그룹 156"/>
            <p:cNvGrpSpPr/>
            <p:nvPr/>
          </p:nvGrpSpPr>
          <p:grpSpPr>
            <a:xfrm rot="10800000" flipH="1">
              <a:off x="7787167" y="5214910"/>
              <a:ext cx="635032" cy="166687"/>
              <a:chOff x="8021323" y="2652513"/>
              <a:chExt cx="635032" cy="166687"/>
            </a:xfrm>
          </p:grpSpPr>
          <p:sp>
            <p:nvSpPr>
              <p:cNvPr id="158" name="이등변 삼각형 157"/>
              <p:cNvSpPr/>
              <p:nvPr/>
            </p:nvSpPr>
            <p:spPr>
              <a:xfrm rot="5400000">
                <a:off x="8498136" y="2660982"/>
                <a:ext cx="166687" cy="149750"/>
              </a:xfrm>
              <a:prstGeom prst="triangle">
                <a:avLst/>
              </a:prstGeom>
              <a:solidFill>
                <a:srgbClr val="F92A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59" name="직선 연결선 158"/>
              <p:cNvCxnSpPr/>
              <p:nvPr/>
            </p:nvCxnSpPr>
            <p:spPr>
              <a:xfrm rot="10800000">
                <a:off x="8021323" y="2738970"/>
                <a:ext cx="568715" cy="0"/>
              </a:xfrm>
              <a:prstGeom prst="line">
                <a:avLst/>
              </a:prstGeom>
              <a:ln w="19050">
                <a:solidFill>
                  <a:srgbClr val="F92A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그룹 160"/>
            <p:cNvGrpSpPr/>
            <p:nvPr/>
          </p:nvGrpSpPr>
          <p:grpSpPr>
            <a:xfrm rot="10800000" flipH="1">
              <a:off x="7784518" y="3011025"/>
              <a:ext cx="635032" cy="166687"/>
              <a:chOff x="8021323" y="2652513"/>
              <a:chExt cx="635032" cy="166687"/>
            </a:xfrm>
          </p:grpSpPr>
          <p:sp>
            <p:nvSpPr>
              <p:cNvPr id="166" name="이등변 삼각형 165"/>
              <p:cNvSpPr/>
              <p:nvPr/>
            </p:nvSpPr>
            <p:spPr>
              <a:xfrm rot="5400000">
                <a:off x="8498136" y="2660982"/>
                <a:ext cx="166687" cy="149750"/>
              </a:xfrm>
              <a:prstGeom prst="triangle">
                <a:avLst/>
              </a:prstGeom>
              <a:solidFill>
                <a:srgbClr val="F92A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67" name="직선 연결선 166"/>
              <p:cNvCxnSpPr/>
              <p:nvPr/>
            </p:nvCxnSpPr>
            <p:spPr>
              <a:xfrm rot="10800000">
                <a:off x="8021323" y="2738970"/>
                <a:ext cx="568715" cy="0"/>
              </a:xfrm>
              <a:prstGeom prst="line">
                <a:avLst/>
              </a:prstGeom>
              <a:ln w="19050">
                <a:solidFill>
                  <a:srgbClr val="F92A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7638" y="4890916"/>
              <a:ext cx="834987" cy="669643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8101" y="3786861"/>
              <a:ext cx="1025133" cy="694445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5251" y="2749693"/>
              <a:ext cx="925926" cy="686177"/>
            </a:xfrm>
            <a:prstGeom prst="rect">
              <a:avLst/>
            </a:prstGeom>
          </p:spPr>
        </p:pic>
        <p:sp>
          <p:nvSpPr>
            <p:cNvPr id="14" name="직사각형 13"/>
            <p:cNvSpPr/>
            <p:nvPr/>
          </p:nvSpPr>
          <p:spPr>
            <a:xfrm>
              <a:off x="9849198" y="2860422"/>
              <a:ext cx="174897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b="1" dirty="0">
                  <a:solidFill>
                    <a:srgbClr val="595959"/>
                  </a:solidFill>
                  <a:latin typeface="+mn-ea"/>
                </a:rPr>
                <a:t>모든 파일 </a:t>
              </a:r>
              <a:endParaRPr lang="en-US" altLang="ko-KR" sz="1200" b="1" dirty="0">
                <a:solidFill>
                  <a:srgbClr val="595959"/>
                </a:solidFill>
                <a:latin typeface="+mn-ea"/>
              </a:endParaRPr>
            </a:p>
            <a:p>
              <a:r>
                <a:rPr lang="ko-KR" altLang="en-US" sz="1200" b="1" dirty="0">
                  <a:solidFill>
                    <a:srgbClr val="595959"/>
                  </a:solidFill>
                  <a:latin typeface="+mn-ea"/>
                </a:rPr>
                <a:t>작업 이력 조회</a:t>
              </a:r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9849198" y="3956078"/>
              <a:ext cx="174897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595959"/>
                  </a:solidFill>
                  <a:latin typeface="+mn-ea"/>
                </a:rPr>
                <a:t>에이전트</a:t>
              </a:r>
              <a:endParaRPr lang="en-US" altLang="ko-KR" sz="1200" b="1" dirty="0">
                <a:solidFill>
                  <a:srgbClr val="595959"/>
                </a:solidFill>
                <a:latin typeface="+mn-ea"/>
              </a:endParaRPr>
            </a:p>
            <a:p>
              <a:r>
                <a:rPr lang="ko-KR" altLang="en-US" sz="1200" b="1" dirty="0" smtClean="0">
                  <a:solidFill>
                    <a:srgbClr val="595959"/>
                  </a:solidFill>
                  <a:latin typeface="+mn-ea"/>
                </a:rPr>
                <a:t>현황 </a:t>
              </a:r>
              <a:r>
                <a:rPr lang="ko-KR" altLang="en-US" sz="1200" b="1" dirty="0">
                  <a:solidFill>
                    <a:srgbClr val="595959"/>
                  </a:solidFill>
                  <a:latin typeface="+mn-ea"/>
                </a:rPr>
                <a:t>관리</a:t>
              </a:r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9849198" y="5084365"/>
              <a:ext cx="21995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b="1" dirty="0">
                  <a:solidFill>
                    <a:srgbClr val="595959"/>
                  </a:solidFill>
                  <a:latin typeface="+mn-ea"/>
                </a:rPr>
                <a:t>정책 </a:t>
              </a:r>
              <a:r>
                <a:rPr lang="ko-KR" altLang="en-US" sz="1200" b="1" dirty="0" smtClean="0">
                  <a:solidFill>
                    <a:srgbClr val="595959"/>
                  </a:solidFill>
                  <a:latin typeface="+mn-ea"/>
                </a:rPr>
                <a:t>위반</a:t>
              </a:r>
              <a:endParaRPr lang="en-US" altLang="ko-KR" sz="1200" b="1" dirty="0">
                <a:solidFill>
                  <a:srgbClr val="595959"/>
                </a:solidFill>
                <a:latin typeface="+mn-ea"/>
              </a:endParaRPr>
            </a:p>
            <a:p>
              <a:r>
                <a:rPr lang="ko-KR" altLang="en-US" sz="1200" b="1" dirty="0" smtClean="0">
                  <a:solidFill>
                    <a:srgbClr val="595959"/>
                  </a:solidFill>
                  <a:latin typeface="+mn-ea"/>
                </a:rPr>
                <a:t>내역 </a:t>
              </a:r>
              <a:r>
                <a:rPr lang="ko-KR" altLang="en-US" sz="1200" b="1" dirty="0">
                  <a:solidFill>
                    <a:srgbClr val="595959"/>
                  </a:solidFill>
                  <a:latin typeface="+mn-ea"/>
                </a:rPr>
                <a:t>조회</a:t>
              </a:r>
            </a:p>
          </p:txBody>
        </p:sp>
      </p:grpSp>
      <p:grpSp>
        <p:nvGrpSpPr>
          <p:cNvPr id="65" name="그룹 64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66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67" name="그림 6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8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부제목 2"/>
          <p:cNvSpPr txBox="1">
            <a:spLocks/>
          </p:cNvSpPr>
          <p:nvPr/>
        </p:nvSpPr>
        <p:spPr>
          <a:xfrm>
            <a:off x="401640" y="329475"/>
            <a:ext cx="2545746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300" spc="-100" dirty="0" smtClean="0">
                <a:solidFill>
                  <a:srgbClr val="C00000"/>
                </a:solidFill>
                <a:latin typeface="+mn-ea"/>
              </a:rPr>
              <a:t>05. </a:t>
            </a:r>
            <a:r>
              <a:rPr lang="ko-KR" altLang="en-US" sz="1300" spc="-100" dirty="0" err="1" smtClean="0">
                <a:solidFill>
                  <a:srgbClr val="C00000"/>
                </a:solidFill>
                <a:latin typeface="+mn-ea"/>
              </a:rPr>
              <a:t>상세기능</a:t>
            </a:r>
            <a:r>
              <a:rPr lang="en-US" altLang="ko-KR" sz="1300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_</a:t>
            </a:r>
            <a:r>
              <a:rPr lang="ko-KR" altLang="en-US" sz="1300" spc="-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관리자기능</a:t>
            </a:r>
            <a:endParaRPr lang="ko-KR" altLang="en-US" sz="1300" spc="-1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48" name="부제목 2"/>
          <p:cNvSpPr txBox="1">
            <a:spLocks/>
          </p:cNvSpPr>
          <p:nvPr/>
        </p:nvSpPr>
        <p:spPr>
          <a:xfrm>
            <a:off x="395511" y="1311417"/>
            <a:ext cx="6671114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000" spc="-75" dirty="0" smtClean="0">
                <a:solidFill>
                  <a:srgbClr val="191D20"/>
                </a:solidFill>
                <a:latin typeface="맑은 고딕" panose="020B0503020000020004" pitchFamily="50" charset="-127"/>
              </a:rPr>
              <a:t>권한 관리</a:t>
            </a:r>
            <a:endParaRPr lang="en-US" altLang="ko-KR" sz="2000" spc="-75" dirty="0">
              <a:solidFill>
                <a:srgbClr val="191D2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50" name="부제목 2"/>
          <p:cNvSpPr txBox="1">
            <a:spLocks/>
          </p:cNvSpPr>
          <p:nvPr/>
        </p:nvSpPr>
        <p:spPr>
          <a:xfrm>
            <a:off x="414560" y="1826010"/>
            <a:ext cx="10975489" cy="59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1200" spc="-75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사용자 별 폴더에 관한 접근권한을 설정하여 부서별 특성에 맞는 정책 수립 가능</a:t>
            </a:r>
            <a:r>
              <a:rPr lang="en-US" altLang="ko-KR" sz="1200" spc="-75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, </a:t>
            </a:r>
            <a:r>
              <a:rPr lang="ko-KR" altLang="en-US" sz="1200" spc="-75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제한된 접근과 파일 유통으로 인해</a:t>
            </a:r>
            <a:endParaRPr lang="en-US" altLang="ko-KR" sz="1200" spc="-75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400000000000000" pitchFamily="34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1200" spc="-75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권한 없는 사용자에 의한 자료 정보 유출 방지</a:t>
            </a:r>
            <a:endParaRPr lang="ja-JP" altLang="en-US" sz="1200" spc="-75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400000000000000" pitchFamily="34" charset="-127"/>
            </a:endParaRPr>
          </a:p>
        </p:txBody>
      </p:sp>
      <p:sp>
        <p:nvSpPr>
          <p:cNvPr id="51" name="부제목 2"/>
          <p:cNvSpPr txBox="1">
            <a:spLocks/>
          </p:cNvSpPr>
          <p:nvPr/>
        </p:nvSpPr>
        <p:spPr>
          <a:xfrm>
            <a:off x="366937" y="660362"/>
            <a:ext cx="5857875" cy="71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3500" b="1" spc="-350" dirty="0" smtClean="0">
                <a:solidFill>
                  <a:srgbClr val="111111"/>
                </a:solidFill>
                <a:latin typeface="+mn-ea"/>
              </a:rPr>
              <a:t>보안</a:t>
            </a:r>
          </a:p>
        </p:txBody>
      </p:sp>
      <p:sp>
        <p:nvSpPr>
          <p:cNvPr id="173" name="직사각형 172"/>
          <p:cNvSpPr/>
          <p:nvPr/>
        </p:nvSpPr>
        <p:spPr>
          <a:xfrm>
            <a:off x="8009284" y="2441359"/>
            <a:ext cx="3417903" cy="3835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1051889" y="2499851"/>
            <a:ext cx="10088222" cy="2753988"/>
            <a:chOff x="1051889" y="2642817"/>
            <a:chExt cx="10088222" cy="2753988"/>
          </a:xfrm>
        </p:grpSpPr>
        <p:grpSp>
          <p:nvGrpSpPr>
            <p:cNvPr id="66" name="그룹 65"/>
            <p:cNvGrpSpPr/>
            <p:nvPr/>
          </p:nvGrpSpPr>
          <p:grpSpPr>
            <a:xfrm>
              <a:off x="1051889" y="2642817"/>
              <a:ext cx="10088222" cy="2753988"/>
              <a:chOff x="1240555" y="2704728"/>
              <a:chExt cx="10088222" cy="2753988"/>
            </a:xfrm>
          </p:grpSpPr>
          <p:pic>
            <p:nvPicPr>
              <p:cNvPr id="15" name="그림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3367" y="3636695"/>
                <a:ext cx="1066800" cy="790575"/>
              </a:xfrm>
              <a:prstGeom prst="rect">
                <a:avLst/>
              </a:prstGeom>
            </p:spPr>
          </p:pic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3677" y="3631932"/>
                <a:ext cx="1181100" cy="800100"/>
              </a:xfrm>
              <a:prstGeom prst="rect">
                <a:avLst/>
              </a:prstGeom>
            </p:spPr>
          </p:pic>
          <p:sp>
            <p:nvSpPr>
              <p:cNvPr id="188" name="자유형 187"/>
              <p:cNvSpPr/>
              <p:nvPr/>
            </p:nvSpPr>
            <p:spPr>
              <a:xfrm>
                <a:off x="1240555" y="4723966"/>
                <a:ext cx="1545208" cy="343205"/>
              </a:xfrm>
              <a:custGeom>
                <a:avLst/>
                <a:gdLst>
                  <a:gd name="connsiteX0" fmla="*/ 394694 w 1545208"/>
                  <a:gd name="connsiteY0" fmla="*/ 0 h 343205"/>
                  <a:gd name="connsiteX1" fmla="*/ 737594 w 1545208"/>
                  <a:gd name="connsiteY1" fmla="*/ 0 h 343205"/>
                  <a:gd name="connsiteX2" fmla="*/ 1047469 w 1545208"/>
                  <a:gd name="connsiteY2" fmla="*/ 0 h 343205"/>
                  <a:gd name="connsiteX3" fmla="*/ 1390369 w 1545208"/>
                  <a:gd name="connsiteY3" fmla="*/ 0 h 343205"/>
                  <a:gd name="connsiteX4" fmla="*/ 1545208 w 1545208"/>
                  <a:gd name="connsiteY4" fmla="*/ 171450 h 343205"/>
                  <a:gd name="connsiteX5" fmla="*/ 1390369 w 1545208"/>
                  <a:gd name="connsiteY5" fmla="*/ 342899 h 343205"/>
                  <a:gd name="connsiteX6" fmla="*/ 1047469 w 1545208"/>
                  <a:gd name="connsiteY6" fmla="*/ 342899 h 343205"/>
                  <a:gd name="connsiteX7" fmla="*/ 808983 w 1545208"/>
                  <a:gd name="connsiteY7" fmla="*/ 342899 h 343205"/>
                  <a:gd name="connsiteX8" fmla="*/ 807614 w 1545208"/>
                  <a:gd name="connsiteY8" fmla="*/ 343205 h 343205"/>
                  <a:gd name="connsiteX9" fmla="*/ 154839 w 1545208"/>
                  <a:gd name="connsiteY9" fmla="*/ 343205 h 343205"/>
                  <a:gd name="connsiteX10" fmla="*/ 0 w 1545208"/>
                  <a:gd name="connsiteY10" fmla="*/ 171756 h 343205"/>
                  <a:gd name="connsiteX11" fmla="*/ 154839 w 1545208"/>
                  <a:gd name="connsiteY11" fmla="*/ 306 h 343205"/>
                  <a:gd name="connsiteX12" fmla="*/ 393325 w 1545208"/>
                  <a:gd name="connsiteY12" fmla="*/ 306 h 343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5208" h="343205">
                    <a:moveTo>
                      <a:pt x="394694" y="0"/>
                    </a:moveTo>
                    <a:lnTo>
                      <a:pt x="737594" y="0"/>
                    </a:lnTo>
                    <a:lnTo>
                      <a:pt x="1047469" y="0"/>
                    </a:lnTo>
                    <a:lnTo>
                      <a:pt x="1390369" y="0"/>
                    </a:lnTo>
                    <a:cubicBezTo>
                      <a:pt x="1475876" y="0"/>
                      <a:pt x="1545208" y="76756"/>
                      <a:pt x="1545208" y="171450"/>
                    </a:cubicBezTo>
                    <a:cubicBezTo>
                      <a:pt x="1545208" y="266144"/>
                      <a:pt x="1475876" y="342899"/>
                      <a:pt x="1390369" y="342899"/>
                    </a:cubicBezTo>
                    <a:lnTo>
                      <a:pt x="1047469" y="342899"/>
                    </a:lnTo>
                    <a:lnTo>
                      <a:pt x="808983" y="342899"/>
                    </a:lnTo>
                    <a:lnTo>
                      <a:pt x="807614" y="343205"/>
                    </a:lnTo>
                    <a:lnTo>
                      <a:pt x="154839" y="343205"/>
                    </a:lnTo>
                    <a:cubicBezTo>
                      <a:pt x="69332" y="343205"/>
                      <a:pt x="0" y="266450"/>
                      <a:pt x="0" y="171756"/>
                    </a:cubicBezTo>
                    <a:cubicBezTo>
                      <a:pt x="0" y="77062"/>
                      <a:pt x="69332" y="306"/>
                      <a:pt x="154839" y="306"/>
                    </a:cubicBezTo>
                    <a:lnTo>
                      <a:pt x="393325" y="306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A1A5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ko-KR" altLang="en-US" sz="1100" b="1" dirty="0" smtClean="0">
                    <a:solidFill>
                      <a:srgbClr val="2A2F35"/>
                    </a:solidFill>
                  </a:rPr>
                  <a:t>외부 </a:t>
                </a:r>
                <a:r>
                  <a:rPr lang="en-US" altLang="ko-KR" sz="1100" b="1" dirty="0" smtClean="0">
                    <a:solidFill>
                      <a:srgbClr val="2A2F35"/>
                    </a:solidFill>
                  </a:rPr>
                  <a:t>IT </a:t>
                </a:r>
                <a:r>
                  <a:rPr lang="ko-KR" altLang="en-US" sz="1100" b="1" dirty="0" smtClean="0">
                    <a:solidFill>
                      <a:srgbClr val="2A2F35"/>
                    </a:solidFill>
                  </a:rPr>
                  <a:t>상주 인력</a:t>
                </a:r>
                <a:endParaRPr kumimoji="1" lang="ja-JP" altLang="en-US" sz="1100" b="1" dirty="0">
                  <a:solidFill>
                    <a:srgbClr val="2A2F35"/>
                  </a:solidFill>
                </a:endParaRPr>
              </a:p>
            </p:txBody>
          </p:sp>
          <p:sp>
            <p:nvSpPr>
              <p:cNvPr id="189" name="자유형 188"/>
              <p:cNvSpPr/>
              <p:nvPr/>
            </p:nvSpPr>
            <p:spPr>
              <a:xfrm>
                <a:off x="2947386" y="4721426"/>
                <a:ext cx="1545208" cy="343205"/>
              </a:xfrm>
              <a:custGeom>
                <a:avLst/>
                <a:gdLst>
                  <a:gd name="connsiteX0" fmla="*/ 394694 w 1545208"/>
                  <a:gd name="connsiteY0" fmla="*/ 0 h 343205"/>
                  <a:gd name="connsiteX1" fmla="*/ 737594 w 1545208"/>
                  <a:gd name="connsiteY1" fmla="*/ 0 h 343205"/>
                  <a:gd name="connsiteX2" fmla="*/ 1047469 w 1545208"/>
                  <a:gd name="connsiteY2" fmla="*/ 0 h 343205"/>
                  <a:gd name="connsiteX3" fmla="*/ 1390369 w 1545208"/>
                  <a:gd name="connsiteY3" fmla="*/ 0 h 343205"/>
                  <a:gd name="connsiteX4" fmla="*/ 1545208 w 1545208"/>
                  <a:gd name="connsiteY4" fmla="*/ 171450 h 343205"/>
                  <a:gd name="connsiteX5" fmla="*/ 1390369 w 1545208"/>
                  <a:gd name="connsiteY5" fmla="*/ 342899 h 343205"/>
                  <a:gd name="connsiteX6" fmla="*/ 1047469 w 1545208"/>
                  <a:gd name="connsiteY6" fmla="*/ 342899 h 343205"/>
                  <a:gd name="connsiteX7" fmla="*/ 808983 w 1545208"/>
                  <a:gd name="connsiteY7" fmla="*/ 342899 h 343205"/>
                  <a:gd name="connsiteX8" fmla="*/ 807614 w 1545208"/>
                  <a:gd name="connsiteY8" fmla="*/ 343205 h 343205"/>
                  <a:gd name="connsiteX9" fmla="*/ 154839 w 1545208"/>
                  <a:gd name="connsiteY9" fmla="*/ 343205 h 343205"/>
                  <a:gd name="connsiteX10" fmla="*/ 0 w 1545208"/>
                  <a:gd name="connsiteY10" fmla="*/ 171756 h 343205"/>
                  <a:gd name="connsiteX11" fmla="*/ 154839 w 1545208"/>
                  <a:gd name="connsiteY11" fmla="*/ 306 h 343205"/>
                  <a:gd name="connsiteX12" fmla="*/ 393325 w 1545208"/>
                  <a:gd name="connsiteY12" fmla="*/ 306 h 343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5208" h="343205">
                    <a:moveTo>
                      <a:pt x="394694" y="0"/>
                    </a:moveTo>
                    <a:lnTo>
                      <a:pt x="737594" y="0"/>
                    </a:lnTo>
                    <a:lnTo>
                      <a:pt x="1047469" y="0"/>
                    </a:lnTo>
                    <a:lnTo>
                      <a:pt x="1390369" y="0"/>
                    </a:lnTo>
                    <a:cubicBezTo>
                      <a:pt x="1475876" y="0"/>
                      <a:pt x="1545208" y="76756"/>
                      <a:pt x="1545208" y="171450"/>
                    </a:cubicBezTo>
                    <a:cubicBezTo>
                      <a:pt x="1545208" y="266144"/>
                      <a:pt x="1475876" y="342899"/>
                      <a:pt x="1390369" y="342899"/>
                    </a:cubicBezTo>
                    <a:lnTo>
                      <a:pt x="1047469" y="342899"/>
                    </a:lnTo>
                    <a:lnTo>
                      <a:pt x="808983" y="342899"/>
                    </a:lnTo>
                    <a:lnTo>
                      <a:pt x="807614" y="343205"/>
                    </a:lnTo>
                    <a:lnTo>
                      <a:pt x="154839" y="343205"/>
                    </a:lnTo>
                    <a:cubicBezTo>
                      <a:pt x="69332" y="343205"/>
                      <a:pt x="0" y="266450"/>
                      <a:pt x="0" y="171756"/>
                    </a:cubicBezTo>
                    <a:cubicBezTo>
                      <a:pt x="0" y="77062"/>
                      <a:pt x="69332" y="306"/>
                      <a:pt x="154839" y="306"/>
                    </a:cubicBezTo>
                    <a:lnTo>
                      <a:pt x="393325" y="306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A1A5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altLang="ja-JP" sz="1100" b="1" dirty="0" smtClean="0">
                    <a:solidFill>
                      <a:srgbClr val="2A2F35"/>
                    </a:solidFill>
                  </a:rPr>
                  <a:t>PC </a:t>
                </a:r>
                <a:r>
                  <a:rPr lang="ko-KR" altLang="en-US" sz="1100" b="1" dirty="0" smtClean="0">
                    <a:solidFill>
                      <a:srgbClr val="2A2F35"/>
                    </a:solidFill>
                  </a:rPr>
                  <a:t>저장 금지</a:t>
                </a:r>
                <a:endParaRPr kumimoji="1" lang="ja-JP" altLang="en-US" sz="1100" b="1" dirty="0">
                  <a:solidFill>
                    <a:srgbClr val="2A2F35"/>
                  </a:solidFill>
                </a:endParaRPr>
              </a:p>
            </p:txBody>
          </p:sp>
          <p:grpSp>
            <p:nvGrpSpPr>
              <p:cNvPr id="30" name="그룹 29"/>
              <p:cNvGrpSpPr/>
              <p:nvPr/>
            </p:nvGrpSpPr>
            <p:grpSpPr>
              <a:xfrm>
                <a:off x="6046681" y="2704728"/>
                <a:ext cx="2462079" cy="2753988"/>
                <a:chOff x="5551461" y="2704728"/>
                <a:chExt cx="2462079" cy="2753988"/>
              </a:xfrm>
            </p:grpSpPr>
            <p:grpSp>
              <p:nvGrpSpPr>
                <p:cNvPr id="22" name="그룹 21"/>
                <p:cNvGrpSpPr/>
                <p:nvPr/>
              </p:nvGrpSpPr>
              <p:grpSpPr>
                <a:xfrm>
                  <a:off x="5866130" y="3455312"/>
                  <a:ext cx="1685639" cy="287658"/>
                  <a:chOff x="5866130" y="3156420"/>
                  <a:chExt cx="1685639" cy="287658"/>
                </a:xfrm>
              </p:grpSpPr>
              <p:sp>
                <p:nvSpPr>
                  <p:cNvPr id="14" name="직사각형 13"/>
                  <p:cNvSpPr/>
                  <p:nvPr/>
                </p:nvSpPr>
                <p:spPr>
                  <a:xfrm>
                    <a:off x="6305315" y="3167079"/>
                    <a:ext cx="1246454" cy="2769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ko-KR" altLang="en-US" sz="1200" dirty="0" smtClean="0">
                        <a:latin typeface="+mn-ea"/>
                      </a:rPr>
                      <a:t>공지사항</a:t>
                    </a:r>
                    <a:endParaRPr lang="ko-KR" altLang="en-US" sz="1200" dirty="0">
                      <a:latin typeface="+mn-ea"/>
                    </a:endParaRPr>
                  </a:p>
                </p:txBody>
              </p:sp>
              <p:pic>
                <p:nvPicPr>
                  <p:cNvPr id="21" name="그림 20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66130" y="3156420"/>
                    <a:ext cx="376006" cy="28728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94" name="직사각형 193"/>
                <p:cNvSpPr/>
                <p:nvPr/>
              </p:nvSpPr>
              <p:spPr>
                <a:xfrm>
                  <a:off x="5587635" y="3186032"/>
                  <a:ext cx="2178959" cy="2272684"/>
                </a:xfrm>
                <a:prstGeom prst="rect">
                  <a:avLst/>
                </a:prstGeom>
                <a:noFill/>
                <a:ln w="12700">
                  <a:solidFill>
                    <a:srgbClr val="C2C6C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grpSp>
              <p:nvGrpSpPr>
                <p:cNvPr id="25" name="그룹 24"/>
                <p:cNvGrpSpPr/>
                <p:nvPr/>
              </p:nvGrpSpPr>
              <p:grpSpPr>
                <a:xfrm>
                  <a:off x="5551461" y="2704728"/>
                  <a:ext cx="2462079" cy="489130"/>
                  <a:chOff x="5551461" y="2379087"/>
                  <a:chExt cx="2462079" cy="489130"/>
                </a:xfrm>
              </p:grpSpPr>
              <p:sp>
                <p:nvSpPr>
                  <p:cNvPr id="202" name="직사각형 201"/>
                  <p:cNvSpPr/>
                  <p:nvPr/>
                </p:nvSpPr>
                <p:spPr>
                  <a:xfrm>
                    <a:off x="5591892" y="2379087"/>
                    <a:ext cx="2178958" cy="48913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203" name="부제목 2"/>
                  <p:cNvSpPr txBox="1">
                    <a:spLocks/>
                  </p:cNvSpPr>
                  <p:nvPr/>
                </p:nvSpPr>
                <p:spPr>
                  <a:xfrm>
                    <a:off x="5551461" y="2503965"/>
                    <a:ext cx="2462079" cy="27488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kumimoji="1"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kumimoji="1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kumimoji="1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kumimoji="1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kumimoji="1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kumimoji="1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kumimoji="1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kumimoji="1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ko-KR" altLang="en-US" sz="1300" b="1" dirty="0" err="1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</a:rPr>
                      <a:t>중앙서버</a:t>
                    </a:r>
                    <a:endParaRPr lang="en-US" altLang="ja-JP" sz="1300" b="1" dirty="0">
                      <a:solidFill>
                        <a:schemeClr val="bg1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pic>
                <p:nvPicPr>
                  <p:cNvPr id="204" name="Shape 115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/>
                  <a:stretch/>
                </p:blipFill>
                <p:spPr>
                  <a:xfrm>
                    <a:off x="5953125" y="2425149"/>
                    <a:ext cx="349486" cy="37924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205" name="그룹 204"/>
                <p:cNvGrpSpPr/>
                <p:nvPr/>
              </p:nvGrpSpPr>
              <p:grpSpPr>
                <a:xfrm>
                  <a:off x="5866130" y="4142453"/>
                  <a:ext cx="1685639" cy="287658"/>
                  <a:chOff x="5866130" y="3156420"/>
                  <a:chExt cx="1685639" cy="287658"/>
                </a:xfrm>
              </p:grpSpPr>
              <p:sp>
                <p:nvSpPr>
                  <p:cNvPr id="209" name="직사각형 208"/>
                  <p:cNvSpPr/>
                  <p:nvPr/>
                </p:nvSpPr>
                <p:spPr>
                  <a:xfrm>
                    <a:off x="6305315" y="3167079"/>
                    <a:ext cx="1246454" cy="2769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ko-KR" altLang="en-US" sz="1200" dirty="0" smtClean="0">
                        <a:latin typeface="+mn-ea"/>
                      </a:rPr>
                      <a:t>산출물 양식</a:t>
                    </a:r>
                    <a:endParaRPr lang="ko-KR" altLang="en-US" sz="1200" dirty="0">
                      <a:latin typeface="+mn-ea"/>
                    </a:endParaRPr>
                  </a:p>
                </p:txBody>
              </p:sp>
              <p:pic>
                <p:nvPicPr>
                  <p:cNvPr id="210" name="그림 209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66130" y="3156420"/>
                    <a:ext cx="376006" cy="28728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1" name="그룹 210"/>
                <p:cNvGrpSpPr/>
                <p:nvPr/>
              </p:nvGrpSpPr>
              <p:grpSpPr>
                <a:xfrm>
                  <a:off x="5839205" y="4796981"/>
                  <a:ext cx="1842591" cy="287658"/>
                  <a:chOff x="5866130" y="3156420"/>
                  <a:chExt cx="1842591" cy="287658"/>
                </a:xfrm>
              </p:grpSpPr>
              <p:sp>
                <p:nvSpPr>
                  <p:cNvPr id="212" name="직사각형 211"/>
                  <p:cNvSpPr/>
                  <p:nvPr/>
                </p:nvSpPr>
                <p:spPr>
                  <a:xfrm>
                    <a:off x="6305315" y="3167079"/>
                    <a:ext cx="1403406" cy="2769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ko-KR" altLang="en-US" sz="1200" smtClean="0">
                        <a:latin typeface="+mn-ea"/>
                      </a:rPr>
                      <a:t>프로젝트 산출물</a:t>
                    </a:r>
                    <a:endParaRPr lang="ko-KR" altLang="en-US" sz="1200" dirty="0">
                      <a:latin typeface="+mn-ea"/>
                    </a:endParaRPr>
                  </a:p>
                </p:txBody>
              </p:sp>
              <p:pic>
                <p:nvPicPr>
                  <p:cNvPr id="213" name="그림 212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66130" y="3156420"/>
                    <a:ext cx="376006" cy="287285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217" name="자유형 216"/>
              <p:cNvSpPr/>
              <p:nvPr/>
            </p:nvSpPr>
            <p:spPr>
              <a:xfrm>
                <a:off x="9783569" y="4723966"/>
                <a:ext cx="1545208" cy="343205"/>
              </a:xfrm>
              <a:custGeom>
                <a:avLst/>
                <a:gdLst>
                  <a:gd name="connsiteX0" fmla="*/ 394694 w 1545208"/>
                  <a:gd name="connsiteY0" fmla="*/ 0 h 343205"/>
                  <a:gd name="connsiteX1" fmla="*/ 737594 w 1545208"/>
                  <a:gd name="connsiteY1" fmla="*/ 0 h 343205"/>
                  <a:gd name="connsiteX2" fmla="*/ 1047469 w 1545208"/>
                  <a:gd name="connsiteY2" fmla="*/ 0 h 343205"/>
                  <a:gd name="connsiteX3" fmla="*/ 1390369 w 1545208"/>
                  <a:gd name="connsiteY3" fmla="*/ 0 h 343205"/>
                  <a:gd name="connsiteX4" fmla="*/ 1545208 w 1545208"/>
                  <a:gd name="connsiteY4" fmla="*/ 171450 h 343205"/>
                  <a:gd name="connsiteX5" fmla="*/ 1390369 w 1545208"/>
                  <a:gd name="connsiteY5" fmla="*/ 342899 h 343205"/>
                  <a:gd name="connsiteX6" fmla="*/ 1047469 w 1545208"/>
                  <a:gd name="connsiteY6" fmla="*/ 342899 h 343205"/>
                  <a:gd name="connsiteX7" fmla="*/ 808983 w 1545208"/>
                  <a:gd name="connsiteY7" fmla="*/ 342899 h 343205"/>
                  <a:gd name="connsiteX8" fmla="*/ 807614 w 1545208"/>
                  <a:gd name="connsiteY8" fmla="*/ 343205 h 343205"/>
                  <a:gd name="connsiteX9" fmla="*/ 154839 w 1545208"/>
                  <a:gd name="connsiteY9" fmla="*/ 343205 h 343205"/>
                  <a:gd name="connsiteX10" fmla="*/ 0 w 1545208"/>
                  <a:gd name="connsiteY10" fmla="*/ 171756 h 343205"/>
                  <a:gd name="connsiteX11" fmla="*/ 154839 w 1545208"/>
                  <a:gd name="connsiteY11" fmla="*/ 306 h 343205"/>
                  <a:gd name="connsiteX12" fmla="*/ 393325 w 1545208"/>
                  <a:gd name="connsiteY12" fmla="*/ 306 h 343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5208" h="343205">
                    <a:moveTo>
                      <a:pt x="394694" y="0"/>
                    </a:moveTo>
                    <a:lnTo>
                      <a:pt x="737594" y="0"/>
                    </a:lnTo>
                    <a:lnTo>
                      <a:pt x="1047469" y="0"/>
                    </a:lnTo>
                    <a:lnTo>
                      <a:pt x="1390369" y="0"/>
                    </a:lnTo>
                    <a:cubicBezTo>
                      <a:pt x="1475876" y="0"/>
                      <a:pt x="1545208" y="76756"/>
                      <a:pt x="1545208" y="171450"/>
                    </a:cubicBezTo>
                    <a:cubicBezTo>
                      <a:pt x="1545208" y="266144"/>
                      <a:pt x="1475876" y="342899"/>
                      <a:pt x="1390369" y="342899"/>
                    </a:cubicBezTo>
                    <a:lnTo>
                      <a:pt x="1047469" y="342899"/>
                    </a:lnTo>
                    <a:lnTo>
                      <a:pt x="808983" y="342899"/>
                    </a:lnTo>
                    <a:lnTo>
                      <a:pt x="807614" y="343205"/>
                    </a:lnTo>
                    <a:lnTo>
                      <a:pt x="154839" y="343205"/>
                    </a:lnTo>
                    <a:cubicBezTo>
                      <a:pt x="69332" y="343205"/>
                      <a:pt x="0" y="266450"/>
                      <a:pt x="0" y="171756"/>
                    </a:cubicBezTo>
                    <a:cubicBezTo>
                      <a:pt x="0" y="77062"/>
                      <a:pt x="69332" y="306"/>
                      <a:pt x="154839" y="306"/>
                    </a:cubicBezTo>
                    <a:lnTo>
                      <a:pt x="393325" y="306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A1A5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ko-KR" altLang="en-US" sz="1100" b="1" dirty="0" smtClean="0">
                    <a:solidFill>
                      <a:srgbClr val="2A2F35"/>
                    </a:solidFill>
                  </a:rPr>
                  <a:t>내부 </a:t>
                </a:r>
                <a:r>
                  <a:rPr lang="en-US" altLang="ko-KR" sz="1100" b="1" dirty="0" smtClean="0">
                    <a:solidFill>
                      <a:srgbClr val="2A2F35"/>
                    </a:solidFill>
                  </a:rPr>
                  <a:t>IT </a:t>
                </a:r>
                <a:r>
                  <a:rPr lang="ko-KR" altLang="en-US" sz="1100" b="1" dirty="0" smtClean="0">
                    <a:solidFill>
                      <a:srgbClr val="2A2F35"/>
                    </a:solidFill>
                  </a:rPr>
                  <a:t>관리자</a:t>
                </a:r>
                <a:endParaRPr kumimoji="1" lang="ja-JP" altLang="en-US" sz="1100" b="1" dirty="0">
                  <a:solidFill>
                    <a:srgbClr val="2A2F35"/>
                  </a:solidFill>
                </a:endParaRPr>
              </a:p>
            </p:txBody>
          </p:sp>
          <p:grpSp>
            <p:nvGrpSpPr>
              <p:cNvPr id="58" name="그룹 57"/>
              <p:cNvGrpSpPr/>
              <p:nvPr/>
            </p:nvGrpSpPr>
            <p:grpSpPr>
              <a:xfrm>
                <a:off x="4412202" y="3470898"/>
                <a:ext cx="1565155" cy="1670892"/>
                <a:chOff x="4491924" y="3470898"/>
                <a:chExt cx="1565155" cy="1670892"/>
              </a:xfrm>
            </p:grpSpPr>
            <p:cxnSp>
              <p:nvCxnSpPr>
                <p:cNvPr id="191" name="직선 연결선 190"/>
                <p:cNvCxnSpPr/>
                <p:nvPr/>
              </p:nvCxnSpPr>
              <p:spPr>
                <a:xfrm flipV="1">
                  <a:off x="4814658" y="3590896"/>
                  <a:ext cx="1" cy="1424671"/>
                </a:xfrm>
                <a:prstGeom prst="line">
                  <a:avLst/>
                </a:prstGeom>
                <a:ln w="15875" cap="rnd">
                  <a:solidFill>
                    <a:srgbClr val="F92A2E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7" name="그룹 56"/>
                <p:cNvGrpSpPr/>
                <p:nvPr/>
              </p:nvGrpSpPr>
              <p:grpSpPr>
                <a:xfrm>
                  <a:off x="4491924" y="3470898"/>
                  <a:ext cx="1565155" cy="1670892"/>
                  <a:chOff x="4491924" y="3470898"/>
                  <a:chExt cx="1565155" cy="1670892"/>
                </a:xfrm>
              </p:grpSpPr>
              <p:cxnSp>
                <p:nvCxnSpPr>
                  <p:cNvPr id="190" name="직선 연결선 189"/>
                  <p:cNvCxnSpPr/>
                  <p:nvPr/>
                </p:nvCxnSpPr>
                <p:spPr>
                  <a:xfrm flipH="1">
                    <a:off x="4491924" y="4294260"/>
                    <a:ext cx="319773" cy="0"/>
                  </a:xfrm>
                  <a:prstGeom prst="line">
                    <a:avLst/>
                  </a:prstGeom>
                  <a:ln w="15875" cap="rnd">
                    <a:solidFill>
                      <a:srgbClr val="F92A2E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직선 연결선 89"/>
                  <p:cNvCxnSpPr/>
                  <p:nvPr/>
                </p:nvCxnSpPr>
                <p:spPr>
                  <a:xfrm flipH="1">
                    <a:off x="4732439" y="4294261"/>
                    <a:ext cx="315319" cy="0"/>
                  </a:xfrm>
                  <a:prstGeom prst="line">
                    <a:avLst/>
                  </a:prstGeom>
                  <a:ln w="19050">
                    <a:solidFill>
                      <a:srgbClr val="F92A2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직선 연결선 158"/>
                  <p:cNvCxnSpPr/>
                  <p:nvPr/>
                </p:nvCxnSpPr>
                <p:spPr>
                  <a:xfrm flipH="1">
                    <a:off x="4813566" y="5018680"/>
                    <a:ext cx="234192" cy="0"/>
                  </a:xfrm>
                  <a:prstGeom prst="line">
                    <a:avLst/>
                  </a:prstGeom>
                  <a:ln w="19050">
                    <a:solidFill>
                      <a:srgbClr val="F92A2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직선 연결선 166"/>
                  <p:cNvCxnSpPr/>
                  <p:nvPr/>
                </p:nvCxnSpPr>
                <p:spPr>
                  <a:xfrm flipH="1">
                    <a:off x="4813566" y="3585131"/>
                    <a:ext cx="222665" cy="0"/>
                  </a:xfrm>
                  <a:prstGeom prst="line">
                    <a:avLst/>
                  </a:prstGeom>
                  <a:ln w="19050">
                    <a:solidFill>
                      <a:srgbClr val="F92A2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0" name="그룹 39"/>
                  <p:cNvGrpSpPr/>
                  <p:nvPr/>
                </p:nvGrpSpPr>
                <p:grpSpPr>
                  <a:xfrm>
                    <a:off x="4988495" y="3470898"/>
                    <a:ext cx="791506" cy="1670892"/>
                    <a:chOff x="5104433" y="3470898"/>
                    <a:chExt cx="791506" cy="1670892"/>
                  </a:xfrm>
                </p:grpSpPr>
                <p:sp>
                  <p:nvSpPr>
                    <p:cNvPr id="262" name="직사각형 261"/>
                    <p:cNvSpPr/>
                    <p:nvPr/>
                  </p:nvSpPr>
                  <p:spPr>
                    <a:xfrm>
                      <a:off x="5104433" y="3470898"/>
                      <a:ext cx="791506" cy="246221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+mn-ea"/>
                        </a:rPr>
                        <a:t>읽기 전용</a:t>
                      </a:r>
                      <a:endParaRPr lang="en-US" altLang="ko-KR" sz="1000" b="1" dirty="0">
                        <a:solidFill>
                          <a:srgbClr val="FF0000"/>
                        </a:solidFill>
                        <a:latin typeface="+mn-ea"/>
                      </a:endParaRPr>
                    </a:p>
                  </p:txBody>
                </p:sp>
                <p:sp>
                  <p:nvSpPr>
                    <p:cNvPr id="263" name="직사각형 262"/>
                    <p:cNvSpPr/>
                    <p:nvPr/>
                  </p:nvSpPr>
                  <p:spPr>
                    <a:xfrm>
                      <a:off x="5104433" y="4171149"/>
                      <a:ext cx="791506" cy="246221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+mn-ea"/>
                        </a:rPr>
                        <a:t>읽기 전용</a:t>
                      </a:r>
                      <a:endParaRPr lang="en-US" altLang="ko-KR" sz="1000" b="1" dirty="0">
                        <a:solidFill>
                          <a:srgbClr val="FF0000"/>
                        </a:solidFill>
                        <a:latin typeface="+mn-ea"/>
                      </a:endParaRPr>
                    </a:p>
                  </p:txBody>
                </p:sp>
                <p:sp>
                  <p:nvSpPr>
                    <p:cNvPr id="264" name="직사각형 263"/>
                    <p:cNvSpPr/>
                    <p:nvPr/>
                  </p:nvSpPr>
                  <p:spPr>
                    <a:xfrm>
                      <a:off x="5104433" y="4895569"/>
                      <a:ext cx="791506" cy="246221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+mn-ea"/>
                        </a:rPr>
                        <a:t>읽기 전용</a:t>
                      </a:r>
                      <a:endParaRPr lang="en-US" altLang="ko-KR" sz="1000" b="1" dirty="0">
                        <a:solidFill>
                          <a:srgbClr val="FF0000"/>
                        </a:solidFill>
                        <a:latin typeface="+mn-ea"/>
                      </a:endParaRPr>
                    </a:p>
                  </p:txBody>
                </p:sp>
              </p:grpSp>
              <p:grpSp>
                <p:nvGrpSpPr>
                  <p:cNvPr id="56" name="그룹 55"/>
                  <p:cNvGrpSpPr/>
                  <p:nvPr/>
                </p:nvGrpSpPr>
                <p:grpSpPr>
                  <a:xfrm>
                    <a:off x="5711563" y="3531082"/>
                    <a:ext cx="345516" cy="1553184"/>
                    <a:chOff x="5853732" y="3531082"/>
                    <a:chExt cx="345516" cy="1553184"/>
                  </a:xfrm>
                </p:grpSpPr>
                <p:sp>
                  <p:nvSpPr>
                    <p:cNvPr id="89" name="이등변 삼각형 88"/>
                    <p:cNvSpPr/>
                    <p:nvPr/>
                  </p:nvSpPr>
                  <p:spPr>
                    <a:xfrm rot="5400000" flipH="1">
                      <a:off x="6077264" y="4247319"/>
                      <a:ext cx="128513" cy="115455"/>
                    </a:xfrm>
                    <a:prstGeom prst="triangle">
                      <a:avLst/>
                    </a:prstGeom>
                    <a:solidFill>
                      <a:srgbClr val="F92A2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58" name="이등변 삼각형 157"/>
                    <p:cNvSpPr/>
                    <p:nvPr/>
                  </p:nvSpPr>
                  <p:spPr>
                    <a:xfrm rot="5400000" flipH="1">
                      <a:off x="6071035" y="4962282"/>
                      <a:ext cx="128513" cy="115455"/>
                    </a:xfrm>
                    <a:prstGeom prst="triangle">
                      <a:avLst/>
                    </a:prstGeom>
                    <a:solidFill>
                      <a:srgbClr val="F92A2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66" name="이등변 삼각형 165"/>
                    <p:cNvSpPr/>
                    <p:nvPr/>
                  </p:nvSpPr>
                  <p:spPr>
                    <a:xfrm rot="5400000" flipH="1">
                      <a:off x="6059508" y="3537611"/>
                      <a:ext cx="128513" cy="115455"/>
                    </a:xfrm>
                    <a:prstGeom prst="triangle">
                      <a:avLst/>
                    </a:prstGeom>
                    <a:solidFill>
                      <a:srgbClr val="F92A2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cxnSp>
                  <p:nvCxnSpPr>
                    <p:cNvPr id="268" name="직선 연결선 267"/>
                    <p:cNvCxnSpPr/>
                    <p:nvPr/>
                  </p:nvCxnSpPr>
                  <p:spPr>
                    <a:xfrm flipH="1">
                      <a:off x="5853733" y="4304615"/>
                      <a:ext cx="256056" cy="1"/>
                    </a:xfrm>
                    <a:prstGeom prst="line">
                      <a:avLst/>
                    </a:prstGeom>
                    <a:ln w="19050">
                      <a:solidFill>
                        <a:srgbClr val="F92A2E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9" name="직선 연결선 268"/>
                    <p:cNvCxnSpPr/>
                    <p:nvPr/>
                  </p:nvCxnSpPr>
                  <p:spPr>
                    <a:xfrm flipH="1">
                      <a:off x="5871488" y="5029035"/>
                      <a:ext cx="234192" cy="0"/>
                    </a:xfrm>
                    <a:prstGeom prst="line">
                      <a:avLst/>
                    </a:prstGeom>
                    <a:ln w="19050">
                      <a:solidFill>
                        <a:srgbClr val="F92A2E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0" name="직선 연결선 269"/>
                    <p:cNvCxnSpPr/>
                    <p:nvPr/>
                  </p:nvCxnSpPr>
                  <p:spPr>
                    <a:xfrm flipH="1">
                      <a:off x="5853732" y="3595486"/>
                      <a:ext cx="222665" cy="0"/>
                    </a:xfrm>
                    <a:prstGeom prst="line">
                      <a:avLst/>
                    </a:prstGeom>
                    <a:ln w="19050">
                      <a:solidFill>
                        <a:srgbClr val="F92A2E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306" name="그룹 305"/>
              <p:cNvGrpSpPr/>
              <p:nvPr/>
            </p:nvGrpSpPr>
            <p:grpSpPr>
              <a:xfrm flipH="1">
                <a:off x="8355667" y="3470898"/>
                <a:ext cx="1507424" cy="1670892"/>
                <a:chOff x="4561300" y="3470898"/>
                <a:chExt cx="1507424" cy="1670892"/>
              </a:xfrm>
            </p:grpSpPr>
            <p:cxnSp>
              <p:nvCxnSpPr>
                <p:cNvPr id="307" name="직선 연결선 306"/>
                <p:cNvCxnSpPr/>
                <p:nvPr/>
              </p:nvCxnSpPr>
              <p:spPr>
                <a:xfrm flipV="1">
                  <a:off x="4814658" y="3590896"/>
                  <a:ext cx="1" cy="1424671"/>
                </a:xfrm>
                <a:prstGeom prst="line">
                  <a:avLst/>
                </a:prstGeom>
                <a:ln w="15875" cap="rnd">
                  <a:solidFill>
                    <a:srgbClr val="F92A2E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8" name="그룹 307"/>
                <p:cNvGrpSpPr/>
                <p:nvPr/>
              </p:nvGrpSpPr>
              <p:grpSpPr>
                <a:xfrm>
                  <a:off x="4561300" y="3470898"/>
                  <a:ext cx="1507424" cy="1670892"/>
                  <a:chOff x="4561300" y="3470898"/>
                  <a:chExt cx="1507424" cy="1670892"/>
                </a:xfrm>
              </p:grpSpPr>
              <p:cxnSp>
                <p:nvCxnSpPr>
                  <p:cNvPr id="309" name="직선 연결선 308"/>
                  <p:cNvCxnSpPr/>
                  <p:nvPr/>
                </p:nvCxnSpPr>
                <p:spPr>
                  <a:xfrm flipH="1">
                    <a:off x="4561300" y="4294260"/>
                    <a:ext cx="250397" cy="0"/>
                  </a:xfrm>
                  <a:prstGeom prst="line">
                    <a:avLst/>
                  </a:prstGeom>
                  <a:ln w="15875" cap="rnd">
                    <a:solidFill>
                      <a:srgbClr val="F92A2E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직선 연결선 309"/>
                  <p:cNvCxnSpPr/>
                  <p:nvPr/>
                </p:nvCxnSpPr>
                <p:spPr>
                  <a:xfrm flipH="1">
                    <a:off x="4732439" y="4294261"/>
                    <a:ext cx="315319" cy="0"/>
                  </a:xfrm>
                  <a:prstGeom prst="line">
                    <a:avLst/>
                  </a:prstGeom>
                  <a:ln w="19050">
                    <a:solidFill>
                      <a:srgbClr val="F92A2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직선 연결선 310"/>
                  <p:cNvCxnSpPr/>
                  <p:nvPr/>
                </p:nvCxnSpPr>
                <p:spPr>
                  <a:xfrm flipH="1">
                    <a:off x="4813566" y="5018680"/>
                    <a:ext cx="234192" cy="0"/>
                  </a:xfrm>
                  <a:prstGeom prst="line">
                    <a:avLst/>
                  </a:prstGeom>
                  <a:ln w="19050">
                    <a:solidFill>
                      <a:srgbClr val="F92A2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직선 연결선 311"/>
                  <p:cNvCxnSpPr/>
                  <p:nvPr/>
                </p:nvCxnSpPr>
                <p:spPr>
                  <a:xfrm flipH="1">
                    <a:off x="4813566" y="3585131"/>
                    <a:ext cx="222665" cy="0"/>
                  </a:xfrm>
                  <a:prstGeom prst="line">
                    <a:avLst/>
                  </a:prstGeom>
                  <a:ln w="19050">
                    <a:solidFill>
                      <a:srgbClr val="F92A2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13" name="그룹 312"/>
                  <p:cNvGrpSpPr/>
                  <p:nvPr/>
                </p:nvGrpSpPr>
                <p:grpSpPr>
                  <a:xfrm>
                    <a:off x="4988495" y="3470898"/>
                    <a:ext cx="791506" cy="1670892"/>
                    <a:chOff x="5104433" y="3470898"/>
                    <a:chExt cx="791506" cy="1670892"/>
                  </a:xfrm>
                </p:grpSpPr>
                <p:sp>
                  <p:nvSpPr>
                    <p:cNvPr id="321" name="직사각형 320"/>
                    <p:cNvSpPr/>
                    <p:nvPr/>
                  </p:nvSpPr>
                  <p:spPr>
                    <a:xfrm>
                      <a:off x="5104433" y="3470898"/>
                      <a:ext cx="791506" cy="246221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+mn-ea"/>
                        </a:rPr>
                        <a:t>읽기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+mn-ea"/>
                        </a:rPr>
                        <a:t>/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+mn-ea"/>
                        </a:rPr>
                        <a:t>쓰기</a:t>
                      </a:r>
                      <a:endParaRPr lang="en-US" altLang="ko-KR" sz="1000" b="1" dirty="0">
                        <a:solidFill>
                          <a:srgbClr val="FF0000"/>
                        </a:solidFill>
                        <a:latin typeface="+mn-ea"/>
                      </a:endParaRPr>
                    </a:p>
                  </p:txBody>
                </p:sp>
                <p:sp>
                  <p:nvSpPr>
                    <p:cNvPr id="322" name="직사각형 321"/>
                    <p:cNvSpPr/>
                    <p:nvPr/>
                  </p:nvSpPr>
                  <p:spPr>
                    <a:xfrm>
                      <a:off x="5104433" y="4171149"/>
                      <a:ext cx="791506" cy="246221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ko-KR" altLang="en-US" sz="1000" b="1" dirty="0">
                          <a:solidFill>
                            <a:srgbClr val="FF0000"/>
                          </a:solidFill>
                          <a:latin typeface="+mn-ea"/>
                        </a:rPr>
                        <a:t>읽기</a:t>
                      </a:r>
                      <a:r>
                        <a:rPr lang="en-US" altLang="ko-KR" sz="1000" b="1" dirty="0">
                          <a:solidFill>
                            <a:srgbClr val="FF0000"/>
                          </a:solidFill>
                          <a:latin typeface="+mn-ea"/>
                        </a:rPr>
                        <a:t>/</a:t>
                      </a:r>
                      <a:r>
                        <a:rPr lang="ko-KR" altLang="en-US" sz="1000" b="1" dirty="0">
                          <a:solidFill>
                            <a:srgbClr val="FF0000"/>
                          </a:solidFill>
                          <a:latin typeface="+mn-ea"/>
                        </a:rPr>
                        <a:t>쓰기</a:t>
                      </a:r>
                      <a:endParaRPr lang="en-US" altLang="ko-KR" sz="1000" b="1" dirty="0">
                        <a:solidFill>
                          <a:srgbClr val="FF0000"/>
                        </a:solidFill>
                        <a:latin typeface="+mn-ea"/>
                      </a:endParaRPr>
                    </a:p>
                  </p:txBody>
                </p:sp>
                <p:sp>
                  <p:nvSpPr>
                    <p:cNvPr id="323" name="직사각형 322"/>
                    <p:cNvSpPr/>
                    <p:nvPr/>
                  </p:nvSpPr>
                  <p:spPr>
                    <a:xfrm>
                      <a:off x="5104433" y="4895569"/>
                      <a:ext cx="791506" cy="246221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ko-KR" altLang="en-US" sz="1000" b="1" dirty="0">
                          <a:solidFill>
                            <a:srgbClr val="FF0000"/>
                          </a:solidFill>
                          <a:latin typeface="+mn-ea"/>
                        </a:rPr>
                        <a:t>읽기</a:t>
                      </a:r>
                      <a:r>
                        <a:rPr lang="en-US" altLang="ko-KR" sz="1000" b="1" dirty="0">
                          <a:solidFill>
                            <a:srgbClr val="FF0000"/>
                          </a:solidFill>
                          <a:latin typeface="+mn-ea"/>
                        </a:rPr>
                        <a:t>/</a:t>
                      </a:r>
                      <a:r>
                        <a:rPr lang="ko-KR" altLang="en-US" sz="1000" b="1" dirty="0">
                          <a:solidFill>
                            <a:srgbClr val="FF0000"/>
                          </a:solidFill>
                          <a:latin typeface="+mn-ea"/>
                        </a:rPr>
                        <a:t>쓰기</a:t>
                      </a:r>
                      <a:endParaRPr lang="en-US" altLang="ko-KR" sz="1000" b="1" dirty="0">
                        <a:solidFill>
                          <a:srgbClr val="FF0000"/>
                        </a:solidFill>
                        <a:latin typeface="+mn-ea"/>
                      </a:endParaRPr>
                    </a:p>
                  </p:txBody>
                </p:sp>
              </p:grpSp>
              <p:grpSp>
                <p:nvGrpSpPr>
                  <p:cNvPr id="314" name="그룹 313"/>
                  <p:cNvGrpSpPr/>
                  <p:nvPr/>
                </p:nvGrpSpPr>
                <p:grpSpPr>
                  <a:xfrm>
                    <a:off x="5711563" y="3528422"/>
                    <a:ext cx="357161" cy="1566147"/>
                    <a:chOff x="5853732" y="3528422"/>
                    <a:chExt cx="357161" cy="1566147"/>
                  </a:xfrm>
                </p:grpSpPr>
                <p:sp>
                  <p:nvSpPr>
                    <p:cNvPr id="315" name="이등변 삼각형 314"/>
                    <p:cNvSpPr/>
                    <p:nvPr/>
                  </p:nvSpPr>
                  <p:spPr>
                    <a:xfrm rot="5400000" flipH="1">
                      <a:off x="6076605" y="4245317"/>
                      <a:ext cx="141476" cy="127101"/>
                    </a:xfrm>
                    <a:prstGeom prst="triangle">
                      <a:avLst/>
                    </a:prstGeom>
                    <a:solidFill>
                      <a:srgbClr val="F92A2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6" name="이등변 삼각형 315"/>
                    <p:cNvSpPr/>
                    <p:nvPr/>
                  </p:nvSpPr>
                  <p:spPr>
                    <a:xfrm rot="5400000" flipH="1">
                      <a:off x="6070376" y="4960280"/>
                      <a:ext cx="141476" cy="127101"/>
                    </a:xfrm>
                    <a:prstGeom prst="triangle">
                      <a:avLst/>
                    </a:prstGeom>
                    <a:solidFill>
                      <a:srgbClr val="F92A2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7" name="이등변 삼각형 316"/>
                    <p:cNvSpPr/>
                    <p:nvPr/>
                  </p:nvSpPr>
                  <p:spPr>
                    <a:xfrm rot="5400000" flipH="1">
                      <a:off x="6058849" y="3535609"/>
                      <a:ext cx="141476" cy="127101"/>
                    </a:xfrm>
                    <a:prstGeom prst="triangle">
                      <a:avLst/>
                    </a:prstGeom>
                    <a:solidFill>
                      <a:srgbClr val="F92A2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cxnSp>
                  <p:nvCxnSpPr>
                    <p:cNvPr id="318" name="직선 연결선 317"/>
                    <p:cNvCxnSpPr/>
                    <p:nvPr/>
                  </p:nvCxnSpPr>
                  <p:spPr>
                    <a:xfrm flipH="1">
                      <a:off x="5853733" y="4304615"/>
                      <a:ext cx="256056" cy="1"/>
                    </a:xfrm>
                    <a:prstGeom prst="line">
                      <a:avLst/>
                    </a:prstGeom>
                    <a:ln w="19050">
                      <a:solidFill>
                        <a:srgbClr val="F92A2E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9" name="직선 연결선 318"/>
                    <p:cNvCxnSpPr/>
                    <p:nvPr/>
                  </p:nvCxnSpPr>
                  <p:spPr>
                    <a:xfrm flipH="1">
                      <a:off x="5871488" y="5029035"/>
                      <a:ext cx="234192" cy="0"/>
                    </a:xfrm>
                    <a:prstGeom prst="line">
                      <a:avLst/>
                    </a:prstGeom>
                    <a:ln w="19050">
                      <a:solidFill>
                        <a:srgbClr val="F92A2E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0" name="직선 연결선 319"/>
                    <p:cNvCxnSpPr/>
                    <p:nvPr/>
                  </p:nvCxnSpPr>
                  <p:spPr>
                    <a:xfrm flipH="1">
                      <a:off x="5853732" y="3595486"/>
                      <a:ext cx="222665" cy="0"/>
                    </a:xfrm>
                    <a:prstGeom prst="line">
                      <a:avLst/>
                    </a:prstGeom>
                    <a:ln w="19050">
                      <a:solidFill>
                        <a:srgbClr val="F92A2E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pic>
            <p:nvPicPr>
              <p:cNvPr id="28" name="그림 2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44153" y="3534599"/>
                <a:ext cx="995717" cy="1032595"/>
              </a:xfrm>
              <a:prstGeom prst="rect">
                <a:avLst/>
              </a:prstGeom>
            </p:spPr>
          </p:pic>
        </p:grpSp>
        <p:sp>
          <p:nvSpPr>
            <p:cNvPr id="328" name="타원 327"/>
            <p:cNvSpPr/>
            <p:nvPr/>
          </p:nvSpPr>
          <p:spPr>
            <a:xfrm rot="10800000">
              <a:off x="3802818" y="4052619"/>
              <a:ext cx="419238" cy="41923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434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329" name="직선 연결선 328"/>
            <p:cNvCxnSpPr>
              <a:stCxn id="328" idx="7"/>
              <a:endCxn id="328" idx="3"/>
            </p:cNvCxnSpPr>
            <p:nvPr/>
          </p:nvCxnSpPr>
          <p:spPr>
            <a:xfrm flipV="1">
              <a:off x="3864214" y="4114015"/>
              <a:ext cx="296446" cy="296446"/>
            </a:xfrm>
            <a:prstGeom prst="line">
              <a:avLst/>
            </a:prstGeom>
            <a:ln w="38100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0" name="그룹 329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331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32" name="그림 3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sp>
        <p:nvSpPr>
          <p:cNvPr id="68" name="슬라이드 번호 개체 틀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73" name="그림 7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451" y="5566427"/>
            <a:ext cx="574522" cy="621684"/>
          </a:xfrm>
          <a:prstGeom prst="rect">
            <a:avLst/>
          </a:prstGeom>
        </p:spPr>
      </p:pic>
      <p:sp>
        <p:nvSpPr>
          <p:cNvPr id="74" name="직사각형 73"/>
          <p:cNvSpPr/>
          <p:nvPr/>
        </p:nvSpPr>
        <p:spPr>
          <a:xfrm>
            <a:off x="3312687" y="5669494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외부 인력이 사용하는 모든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PC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에 </a:t>
            </a:r>
            <a:r>
              <a:rPr lang="ko-KR" alt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시큐어디스크를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설치하여 </a:t>
            </a:r>
            <a:endParaRPr lang="en-US" altLang="ko-KR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ctr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외주 업무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프로젝트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) 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수행 과정에서 발생하는 모든 문서와 프로젝트 산출물에 대한</a:t>
            </a:r>
            <a:endParaRPr lang="en-US" altLang="ko-KR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ctr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유출을 차단하여 보안을 강화 할 수 있습니다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. </a:t>
            </a:r>
            <a:endParaRPr lang="en-US" altLang="ko-KR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931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7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33625" cy="307657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26" y="934067"/>
            <a:ext cx="1762999" cy="162196"/>
          </a:xfrm>
          <a:prstGeom prst="rect">
            <a:avLst/>
          </a:prstGeom>
        </p:spPr>
      </p:pic>
      <p:sp>
        <p:nvSpPr>
          <p:cNvPr id="68" name="부제목 2"/>
          <p:cNvSpPr txBox="1">
            <a:spLocks/>
          </p:cNvSpPr>
          <p:nvPr/>
        </p:nvSpPr>
        <p:spPr>
          <a:xfrm>
            <a:off x="5370990" y="2477098"/>
            <a:ext cx="3882292" cy="599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4200" spc="-100" dirty="0" smtClean="0">
                <a:solidFill>
                  <a:schemeClr val="bg1"/>
                </a:solidFill>
                <a:latin typeface="+mn-ea"/>
              </a:rPr>
              <a:t>회사 소개</a:t>
            </a:r>
            <a:endParaRPr lang="ja-JP" altLang="en-US" sz="4200" spc="-1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5" y="3779142"/>
            <a:ext cx="2333625" cy="3076575"/>
          </a:xfrm>
          <a:prstGeom prst="rect">
            <a:avLst/>
          </a:prstGeom>
        </p:spPr>
      </p:pic>
      <p:sp>
        <p:nvSpPr>
          <p:cNvPr id="10" name="부제목 2"/>
          <p:cNvSpPr txBox="1">
            <a:spLocks/>
          </p:cNvSpPr>
          <p:nvPr/>
        </p:nvSpPr>
        <p:spPr>
          <a:xfrm>
            <a:off x="5370990" y="3370447"/>
            <a:ext cx="3172078" cy="817389"/>
          </a:xfrm>
          <a:prstGeom prst="rect">
            <a:avLst/>
          </a:prstGeom>
        </p:spPr>
        <p:txBody>
          <a:bodyPr vert="horz" lIns="7200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pc="-113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일반 현황</a:t>
            </a:r>
            <a:endParaRPr lang="en-US" altLang="ko-KR" spc="-113" dirty="0">
              <a:solidFill>
                <a:schemeClr val="bg1">
                  <a:lumMod val="50000"/>
                </a:schemeClr>
              </a:solidFill>
              <a:latin typeface="+mj-ea"/>
            </a:endParaRPr>
          </a:p>
          <a:p>
            <a:pPr algn="l"/>
            <a:r>
              <a:rPr lang="ko-KR" altLang="en-US" spc="-113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주요 사업 분야</a:t>
            </a:r>
            <a:endParaRPr lang="en-US" altLang="ko-KR" spc="-113" dirty="0" smtClean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11" name="부제목 2"/>
          <p:cNvSpPr txBox="1">
            <a:spLocks/>
          </p:cNvSpPr>
          <p:nvPr/>
        </p:nvSpPr>
        <p:spPr>
          <a:xfrm>
            <a:off x="4145871" y="2477326"/>
            <a:ext cx="1188545" cy="599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4200" spc="-100" dirty="0" smtClean="0">
                <a:solidFill>
                  <a:srgbClr val="FF2F2F"/>
                </a:solidFill>
                <a:latin typeface="+mn-ea"/>
              </a:rPr>
              <a:t>01</a:t>
            </a:r>
            <a:endParaRPr lang="ja-JP" altLang="en-US" sz="4200" spc="-100" dirty="0">
              <a:solidFill>
                <a:srgbClr val="FF2F2F"/>
              </a:solidFill>
              <a:latin typeface="+mn-ea"/>
            </a:endParaRPr>
          </a:p>
        </p:txBody>
      </p:sp>
      <p:sp>
        <p:nvSpPr>
          <p:cNvPr id="14" name="부제목 2"/>
          <p:cNvSpPr txBox="1">
            <a:spLocks/>
          </p:cNvSpPr>
          <p:nvPr/>
        </p:nvSpPr>
        <p:spPr>
          <a:xfrm flipH="1">
            <a:off x="2699805" y="3370447"/>
            <a:ext cx="2634611" cy="817389"/>
          </a:xfrm>
          <a:prstGeom prst="rect">
            <a:avLst/>
          </a:prstGeom>
        </p:spPr>
        <p:txBody>
          <a:bodyPr vert="horz" lIns="7200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pc="-113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01</a:t>
            </a:r>
            <a:endParaRPr lang="en-US" altLang="ko-KR" spc="-113" dirty="0">
              <a:solidFill>
                <a:schemeClr val="bg1">
                  <a:lumMod val="50000"/>
                </a:schemeClr>
              </a:solidFill>
              <a:latin typeface="+mj-ea"/>
            </a:endParaRPr>
          </a:p>
          <a:p>
            <a:pPr algn="r"/>
            <a:r>
              <a:rPr lang="en-US" altLang="ko-KR" spc="-113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02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12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4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부제목 2"/>
          <p:cNvSpPr txBox="1">
            <a:spLocks/>
          </p:cNvSpPr>
          <p:nvPr/>
        </p:nvSpPr>
        <p:spPr>
          <a:xfrm>
            <a:off x="401640" y="329475"/>
            <a:ext cx="2545746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300" spc="-100" dirty="0" smtClean="0">
                <a:solidFill>
                  <a:srgbClr val="C00000"/>
                </a:solidFill>
                <a:latin typeface="+mn-ea"/>
              </a:rPr>
              <a:t>05. </a:t>
            </a:r>
            <a:r>
              <a:rPr lang="ko-KR" altLang="en-US" sz="1300" spc="-100" dirty="0" err="1" smtClean="0">
                <a:solidFill>
                  <a:srgbClr val="C00000"/>
                </a:solidFill>
                <a:latin typeface="+mn-ea"/>
              </a:rPr>
              <a:t>상세기능</a:t>
            </a:r>
            <a:r>
              <a:rPr lang="en-US" altLang="ko-KR" sz="1300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_</a:t>
            </a:r>
            <a:r>
              <a:rPr lang="ko-KR" altLang="en-US" sz="1300" spc="-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관리자기능</a:t>
            </a:r>
            <a:endParaRPr lang="ko-KR" altLang="en-US" sz="1300" spc="-1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48" name="부제목 2"/>
          <p:cNvSpPr txBox="1">
            <a:spLocks/>
          </p:cNvSpPr>
          <p:nvPr/>
        </p:nvSpPr>
        <p:spPr>
          <a:xfrm>
            <a:off x="395511" y="1311417"/>
            <a:ext cx="6671114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000" spc="-75" dirty="0" smtClean="0">
                <a:solidFill>
                  <a:srgbClr val="191D20"/>
                </a:solidFill>
                <a:latin typeface="맑은 고딕" panose="020B0503020000020004" pitchFamily="50" charset="-127"/>
              </a:rPr>
              <a:t>관리자 다중화</a:t>
            </a:r>
            <a:endParaRPr lang="en-US" altLang="ko-KR" sz="2000" spc="-75" dirty="0">
              <a:solidFill>
                <a:srgbClr val="191D2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50" name="부제목 2"/>
          <p:cNvSpPr txBox="1">
            <a:spLocks/>
          </p:cNvSpPr>
          <p:nvPr/>
        </p:nvSpPr>
        <p:spPr>
          <a:xfrm>
            <a:off x="414560" y="1826010"/>
            <a:ext cx="10975489" cy="59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200" spc="-75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부문 별 관리자 분화를 통한 효율적이고 책임감 있는 관리 가능</a:t>
            </a:r>
            <a:r>
              <a:rPr lang="en-US" altLang="ko-KR" sz="1200" spc="-75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, </a:t>
            </a:r>
            <a:r>
              <a:rPr lang="ko-KR" altLang="en-US" sz="1200" spc="-75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관리자 다중화로 최상위 관리자 보안 문제 해결</a:t>
            </a:r>
            <a:endParaRPr lang="ja-JP" altLang="en-US" sz="1200" spc="-75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400000000000000" pitchFamily="34" charset="-127"/>
            </a:endParaRPr>
          </a:p>
        </p:txBody>
      </p:sp>
      <p:sp>
        <p:nvSpPr>
          <p:cNvPr id="51" name="부제목 2"/>
          <p:cNvSpPr txBox="1">
            <a:spLocks/>
          </p:cNvSpPr>
          <p:nvPr/>
        </p:nvSpPr>
        <p:spPr>
          <a:xfrm>
            <a:off x="366937" y="660362"/>
            <a:ext cx="5857875" cy="71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3500" b="1" spc="-350" dirty="0" smtClean="0">
                <a:solidFill>
                  <a:srgbClr val="111111"/>
                </a:solidFill>
                <a:latin typeface="+mn-ea"/>
              </a:rPr>
              <a:t>보안</a:t>
            </a:r>
          </a:p>
        </p:txBody>
      </p:sp>
      <p:sp>
        <p:nvSpPr>
          <p:cNvPr id="173" name="직사각형 172"/>
          <p:cNvSpPr/>
          <p:nvPr/>
        </p:nvSpPr>
        <p:spPr>
          <a:xfrm>
            <a:off x="8009284" y="2441359"/>
            <a:ext cx="3417903" cy="3835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/>
          <p:cNvGrpSpPr/>
          <p:nvPr/>
        </p:nvGrpSpPr>
        <p:grpSpPr>
          <a:xfrm>
            <a:off x="2867487" y="2344902"/>
            <a:ext cx="6539137" cy="3833893"/>
            <a:chOff x="2034155" y="2398170"/>
            <a:chExt cx="7008641" cy="4109163"/>
          </a:xfrm>
        </p:grpSpPr>
        <p:grpSp>
          <p:nvGrpSpPr>
            <p:cNvPr id="2" name="그룹 1"/>
            <p:cNvGrpSpPr/>
            <p:nvPr/>
          </p:nvGrpSpPr>
          <p:grpSpPr>
            <a:xfrm>
              <a:off x="2034155" y="2398170"/>
              <a:ext cx="7008641" cy="4109163"/>
              <a:chOff x="3227822" y="2767710"/>
              <a:chExt cx="7495286" cy="4008482"/>
            </a:xfrm>
          </p:grpSpPr>
          <p:sp>
            <p:nvSpPr>
              <p:cNvPr id="67" name="직사각형 66"/>
              <p:cNvSpPr/>
              <p:nvPr/>
            </p:nvSpPr>
            <p:spPr>
              <a:xfrm>
                <a:off x="3266984" y="3063150"/>
                <a:ext cx="7441556" cy="3713042"/>
              </a:xfrm>
              <a:prstGeom prst="rect">
                <a:avLst/>
              </a:prstGeom>
              <a:noFill/>
              <a:ln w="12700">
                <a:solidFill>
                  <a:srgbClr val="C2C6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8" name="직사각형 67"/>
              <p:cNvSpPr/>
              <p:nvPr/>
            </p:nvSpPr>
            <p:spPr>
              <a:xfrm>
                <a:off x="3265683" y="2767710"/>
                <a:ext cx="7441556" cy="43911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C2C6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9" name="부제목 2"/>
              <p:cNvSpPr txBox="1">
                <a:spLocks/>
              </p:cNvSpPr>
              <p:nvPr/>
            </p:nvSpPr>
            <p:spPr>
              <a:xfrm>
                <a:off x="3227822" y="2858183"/>
                <a:ext cx="7495286" cy="2467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sz="1400" b="1" dirty="0" smtClean="0">
                    <a:solidFill>
                      <a:schemeClr val="bg1"/>
                    </a:solidFill>
                    <a:latin typeface="맑은 고딕" panose="020B0503020000020004" pitchFamily="50" charset="-127"/>
                  </a:rPr>
                  <a:t>관리 체계의 다중화</a:t>
                </a:r>
                <a:endParaRPr lang="ja-JP" altLang="en-US" sz="14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0000000000000" pitchFamily="34" charset="-127"/>
                </a:endParaRPr>
              </a:p>
            </p:txBody>
          </p:sp>
        </p:grpSp>
        <p:grpSp>
          <p:nvGrpSpPr>
            <p:cNvPr id="26" name="그룹 25"/>
            <p:cNvGrpSpPr/>
            <p:nvPr/>
          </p:nvGrpSpPr>
          <p:grpSpPr>
            <a:xfrm>
              <a:off x="3168044" y="3236311"/>
              <a:ext cx="4946352" cy="2953057"/>
              <a:chOff x="3116484" y="3236311"/>
              <a:chExt cx="4946352" cy="2953057"/>
            </a:xfrm>
          </p:grpSpPr>
          <p:sp>
            <p:nvSpPr>
              <p:cNvPr id="70" name="자유형 69"/>
              <p:cNvSpPr/>
              <p:nvPr/>
            </p:nvSpPr>
            <p:spPr>
              <a:xfrm>
                <a:off x="3517051" y="3236599"/>
                <a:ext cx="1472136" cy="326975"/>
              </a:xfrm>
              <a:custGeom>
                <a:avLst/>
                <a:gdLst>
                  <a:gd name="connsiteX0" fmla="*/ 394694 w 1545208"/>
                  <a:gd name="connsiteY0" fmla="*/ 0 h 343205"/>
                  <a:gd name="connsiteX1" fmla="*/ 737594 w 1545208"/>
                  <a:gd name="connsiteY1" fmla="*/ 0 h 343205"/>
                  <a:gd name="connsiteX2" fmla="*/ 1047469 w 1545208"/>
                  <a:gd name="connsiteY2" fmla="*/ 0 h 343205"/>
                  <a:gd name="connsiteX3" fmla="*/ 1390369 w 1545208"/>
                  <a:gd name="connsiteY3" fmla="*/ 0 h 343205"/>
                  <a:gd name="connsiteX4" fmla="*/ 1545208 w 1545208"/>
                  <a:gd name="connsiteY4" fmla="*/ 171450 h 343205"/>
                  <a:gd name="connsiteX5" fmla="*/ 1390369 w 1545208"/>
                  <a:gd name="connsiteY5" fmla="*/ 342899 h 343205"/>
                  <a:gd name="connsiteX6" fmla="*/ 1047469 w 1545208"/>
                  <a:gd name="connsiteY6" fmla="*/ 342899 h 343205"/>
                  <a:gd name="connsiteX7" fmla="*/ 808983 w 1545208"/>
                  <a:gd name="connsiteY7" fmla="*/ 342899 h 343205"/>
                  <a:gd name="connsiteX8" fmla="*/ 807614 w 1545208"/>
                  <a:gd name="connsiteY8" fmla="*/ 343205 h 343205"/>
                  <a:gd name="connsiteX9" fmla="*/ 154839 w 1545208"/>
                  <a:gd name="connsiteY9" fmla="*/ 343205 h 343205"/>
                  <a:gd name="connsiteX10" fmla="*/ 0 w 1545208"/>
                  <a:gd name="connsiteY10" fmla="*/ 171756 h 343205"/>
                  <a:gd name="connsiteX11" fmla="*/ 154839 w 1545208"/>
                  <a:gd name="connsiteY11" fmla="*/ 306 h 343205"/>
                  <a:gd name="connsiteX12" fmla="*/ 393325 w 1545208"/>
                  <a:gd name="connsiteY12" fmla="*/ 306 h 343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5208" h="343205">
                    <a:moveTo>
                      <a:pt x="394694" y="0"/>
                    </a:moveTo>
                    <a:lnTo>
                      <a:pt x="737594" y="0"/>
                    </a:lnTo>
                    <a:lnTo>
                      <a:pt x="1047469" y="0"/>
                    </a:lnTo>
                    <a:lnTo>
                      <a:pt x="1390369" y="0"/>
                    </a:lnTo>
                    <a:cubicBezTo>
                      <a:pt x="1475876" y="0"/>
                      <a:pt x="1545208" y="76756"/>
                      <a:pt x="1545208" y="171450"/>
                    </a:cubicBezTo>
                    <a:cubicBezTo>
                      <a:pt x="1545208" y="266144"/>
                      <a:pt x="1475876" y="342899"/>
                      <a:pt x="1390369" y="342899"/>
                    </a:cubicBezTo>
                    <a:lnTo>
                      <a:pt x="1047469" y="342899"/>
                    </a:lnTo>
                    <a:lnTo>
                      <a:pt x="808983" y="342899"/>
                    </a:lnTo>
                    <a:lnTo>
                      <a:pt x="807614" y="343205"/>
                    </a:lnTo>
                    <a:lnTo>
                      <a:pt x="154839" y="343205"/>
                    </a:lnTo>
                    <a:cubicBezTo>
                      <a:pt x="69332" y="343205"/>
                      <a:pt x="0" y="266450"/>
                      <a:pt x="0" y="171756"/>
                    </a:cubicBezTo>
                    <a:cubicBezTo>
                      <a:pt x="0" y="77062"/>
                      <a:pt x="69332" y="306"/>
                      <a:pt x="154839" y="306"/>
                    </a:cubicBezTo>
                    <a:lnTo>
                      <a:pt x="393325" y="306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A1A5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altLang="ja-JP" sz="1100" dirty="0">
                    <a:solidFill>
                      <a:schemeClr val="tx1"/>
                    </a:solidFill>
                    <a:latin typeface="맑은 고딕" panose="020B0503020000020004" pitchFamily="50" charset="-127"/>
                  </a:rPr>
                  <a:t> </a:t>
                </a:r>
                <a:r>
                  <a:rPr lang="ko-KR" altLang="en-US" sz="1000" b="1" spc="-38" dirty="0">
                    <a:solidFill>
                      <a:schemeClr val="tx1"/>
                    </a:solidFill>
                    <a:latin typeface="맑은 고딕" panose="020B0503020000020004" pitchFamily="50" charset="-127"/>
                  </a:rPr>
                  <a:t>메인 관리자 다중화</a:t>
                </a:r>
                <a:endParaRPr lang="zh-TW" altLang="en-US" sz="1000" b="1" spc="-38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300000000000000" pitchFamily="34" charset="-127"/>
                </a:endParaRPr>
              </a:p>
            </p:txBody>
          </p:sp>
          <p:sp>
            <p:nvSpPr>
              <p:cNvPr id="72" name="자유형 71"/>
              <p:cNvSpPr/>
              <p:nvPr/>
            </p:nvSpPr>
            <p:spPr>
              <a:xfrm>
                <a:off x="5832362" y="3236311"/>
                <a:ext cx="2209576" cy="343205"/>
              </a:xfrm>
              <a:custGeom>
                <a:avLst/>
                <a:gdLst>
                  <a:gd name="connsiteX0" fmla="*/ 394694 w 2209576"/>
                  <a:gd name="connsiteY0" fmla="*/ 0 h 343205"/>
                  <a:gd name="connsiteX1" fmla="*/ 737594 w 2209576"/>
                  <a:gd name="connsiteY1" fmla="*/ 0 h 343205"/>
                  <a:gd name="connsiteX2" fmla="*/ 1047469 w 2209576"/>
                  <a:gd name="connsiteY2" fmla="*/ 0 h 343205"/>
                  <a:gd name="connsiteX3" fmla="*/ 1059062 w 2209576"/>
                  <a:gd name="connsiteY3" fmla="*/ 0 h 343205"/>
                  <a:gd name="connsiteX4" fmla="*/ 1390369 w 2209576"/>
                  <a:gd name="connsiteY4" fmla="*/ 0 h 343205"/>
                  <a:gd name="connsiteX5" fmla="*/ 1401962 w 2209576"/>
                  <a:gd name="connsiteY5" fmla="*/ 0 h 343205"/>
                  <a:gd name="connsiteX6" fmla="*/ 1711837 w 2209576"/>
                  <a:gd name="connsiteY6" fmla="*/ 0 h 343205"/>
                  <a:gd name="connsiteX7" fmla="*/ 2054737 w 2209576"/>
                  <a:gd name="connsiteY7" fmla="*/ 0 h 343205"/>
                  <a:gd name="connsiteX8" fmla="*/ 2209576 w 2209576"/>
                  <a:gd name="connsiteY8" fmla="*/ 171450 h 343205"/>
                  <a:gd name="connsiteX9" fmla="*/ 2054737 w 2209576"/>
                  <a:gd name="connsiteY9" fmla="*/ 342899 h 343205"/>
                  <a:gd name="connsiteX10" fmla="*/ 1711837 w 2209576"/>
                  <a:gd name="connsiteY10" fmla="*/ 342899 h 343205"/>
                  <a:gd name="connsiteX11" fmla="*/ 1473351 w 2209576"/>
                  <a:gd name="connsiteY11" fmla="*/ 342899 h 343205"/>
                  <a:gd name="connsiteX12" fmla="*/ 1471982 w 2209576"/>
                  <a:gd name="connsiteY12" fmla="*/ 343205 h 343205"/>
                  <a:gd name="connsiteX13" fmla="*/ 819207 w 2209576"/>
                  <a:gd name="connsiteY13" fmla="*/ 343205 h 343205"/>
                  <a:gd name="connsiteX14" fmla="*/ 817838 w 2209576"/>
                  <a:gd name="connsiteY14" fmla="*/ 342899 h 343205"/>
                  <a:gd name="connsiteX15" fmla="*/ 808983 w 2209576"/>
                  <a:gd name="connsiteY15" fmla="*/ 342899 h 343205"/>
                  <a:gd name="connsiteX16" fmla="*/ 807614 w 2209576"/>
                  <a:gd name="connsiteY16" fmla="*/ 343205 h 343205"/>
                  <a:gd name="connsiteX17" fmla="*/ 154839 w 2209576"/>
                  <a:gd name="connsiteY17" fmla="*/ 343205 h 343205"/>
                  <a:gd name="connsiteX18" fmla="*/ 0 w 2209576"/>
                  <a:gd name="connsiteY18" fmla="*/ 171756 h 343205"/>
                  <a:gd name="connsiteX19" fmla="*/ 154839 w 2209576"/>
                  <a:gd name="connsiteY19" fmla="*/ 306 h 343205"/>
                  <a:gd name="connsiteX20" fmla="*/ 393325 w 2209576"/>
                  <a:gd name="connsiteY20" fmla="*/ 306 h 343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09576" h="343205">
                    <a:moveTo>
                      <a:pt x="394694" y="0"/>
                    </a:moveTo>
                    <a:lnTo>
                      <a:pt x="737594" y="0"/>
                    </a:lnTo>
                    <a:lnTo>
                      <a:pt x="1047469" y="0"/>
                    </a:lnTo>
                    <a:lnTo>
                      <a:pt x="1059062" y="0"/>
                    </a:lnTo>
                    <a:lnTo>
                      <a:pt x="1390369" y="0"/>
                    </a:lnTo>
                    <a:lnTo>
                      <a:pt x="1401962" y="0"/>
                    </a:lnTo>
                    <a:lnTo>
                      <a:pt x="1711837" y="0"/>
                    </a:lnTo>
                    <a:lnTo>
                      <a:pt x="2054737" y="0"/>
                    </a:lnTo>
                    <a:cubicBezTo>
                      <a:pt x="2140244" y="0"/>
                      <a:pt x="2209576" y="76756"/>
                      <a:pt x="2209576" y="171450"/>
                    </a:cubicBezTo>
                    <a:cubicBezTo>
                      <a:pt x="2209576" y="266144"/>
                      <a:pt x="2140244" y="342899"/>
                      <a:pt x="2054737" y="342899"/>
                    </a:cubicBezTo>
                    <a:lnTo>
                      <a:pt x="1711837" y="342899"/>
                    </a:lnTo>
                    <a:lnTo>
                      <a:pt x="1473351" y="342899"/>
                    </a:lnTo>
                    <a:lnTo>
                      <a:pt x="1471982" y="343205"/>
                    </a:lnTo>
                    <a:lnTo>
                      <a:pt x="819207" y="343205"/>
                    </a:lnTo>
                    <a:lnTo>
                      <a:pt x="817838" y="342899"/>
                    </a:lnTo>
                    <a:lnTo>
                      <a:pt x="808983" y="342899"/>
                    </a:lnTo>
                    <a:lnTo>
                      <a:pt x="807614" y="343205"/>
                    </a:lnTo>
                    <a:lnTo>
                      <a:pt x="154839" y="343205"/>
                    </a:lnTo>
                    <a:cubicBezTo>
                      <a:pt x="69332" y="343205"/>
                      <a:pt x="0" y="266450"/>
                      <a:pt x="0" y="171756"/>
                    </a:cubicBezTo>
                    <a:cubicBezTo>
                      <a:pt x="0" y="77062"/>
                      <a:pt x="69332" y="306"/>
                      <a:pt x="154839" y="306"/>
                    </a:cubicBezTo>
                    <a:lnTo>
                      <a:pt x="393325" y="306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A1A5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ko-KR" altLang="en-US" sz="1000" b="1" spc="-38" dirty="0">
                    <a:solidFill>
                      <a:schemeClr val="tx1"/>
                    </a:solidFill>
                    <a:latin typeface="맑은 고딕" panose="020B0503020000020004" pitchFamily="50" charset="-127"/>
                  </a:rPr>
                  <a:t>중간 관리자 </a:t>
                </a:r>
                <a:r>
                  <a:rPr lang="ko-KR" altLang="en-US" sz="1000" b="1" spc="-38" dirty="0" smtClean="0">
                    <a:solidFill>
                      <a:schemeClr val="tx1"/>
                    </a:solidFill>
                    <a:latin typeface="맑은 고딕" panose="020B0503020000020004" pitchFamily="50" charset="-127"/>
                  </a:rPr>
                  <a:t>다중화 </a:t>
                </a:r>
                <a:r>
                  <a:rPr lang="en-US" altLang="ko-KR" sz="1000" b="1" spc="-38" dirty="0" smtClean="0">
                    <a:solidFill>
                      <a:schemeClr val="tx1"/>
                    </a:solidFill>
                    <a:latin typeface="맑은 고딕" panose="020B0503020000020004" pitchFamily="50" charset="-127"/>
                  </a:rPr>
                  <a:t>/ </a:t>
                </a:r>
                <a:r>
                  <a:rPr lang="ko-KR" altLang="en-US" sz="1000" b="1" spc="-38" dirty="0" smtClean="0">
                    <a:solidFill>
                      <a:schemeClr val="tx1"/>
                    </a:solidFill>
                    <a:latin typeface="맑은 고딕" panose="020B0503020000020004" pitchFamily="50" charset="-127"/>
                  </a:rPr>
                  <a:t>계층화</a:t>
                </a:r>
                <a:endParaRPr lang="zh-TW" altLang="en-US" sz="1000" b="1" spc="-38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300000000000000" pitchFamily="34" charset="-127"/>
                </a:endParaRPr>
              </a:p>
            </p:txBody>
          </p:sp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2789" y="5487440"/>
                <a:ext cx="557890" cy="681866"/>
              </a:xfrm>
              <a:prstGeom prst="rect">
                <a:avLst/>
              </a:prstGeom>
            </p:spPr>
          </p:pic>
          <p:pic>
            <p:nvPicPr>
              <p:cNvPr id="5" name="그림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6804" y="4601922"/>
                <a:ext cx="557890" cy="697363"/>
              </a:xfrm>
              <a:prstGeom prst="rect">
                <a:avLst/>
              </a:prstGeom>
            </p:spPr>
          </p:pic>
          <p:pic>
            <p:nvPicPr>
              <p:cNvPr id="6" name="그림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6804" y="3724870"/>
                <a:ext cx="547987" cy="688898"/>
              </a:xfrm>
              <a:prstGeom prst="rect">
                <a:avLst/>
              </a:prstGeom>
            </p:spPr>
          </p:pic>
          <p:sp>
            <p:nvSpPr>
              <p:cNvPr id="77" name="직사각형 76"/>
              <p:cNvSpPr/>
              <p:nvPr/>
            </p:nvSpPr>
            <p:spPr>
              <a:xfrm>
                <a:off x="3116484" y="4020257"/>
                <a:ext cx="1127757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1000" b="1" dirty="0" err="1" smtClean="0">
                    <a:latin typeface="+mn-ea"/>
                  </a:rPr>
                  <a:t>보안영역</a:t>
                </a:r>
                <a:r>
                  <a:rPr lang="ko-KR" altLang="en-US" sz="1000" b="1" dirty="0" smtClean="0">
                    <a:latin typeface="+mn-ea"/>
                  </a:rPr>
                  <a:t> 관리</a:t>
                </a:r>
                <a:endParaRPr lang="en-US" altLang="ko-KR" sz="1000" b="1" dirty="0">
                  <a:latin typeface="+mn-ea"/>
                </a:endParaRPr>
              </a:p>
            </p:txBody>
          </p:sp>
          <p:sp>
            <p:nvSpPr>
              <p:cNvPr id="78" name="직사각형 77"/>
              <p:cNvSpPr/>
              <p:nvPr/>
            </p:nvSpPr>
            <p:spPr>
              <a:xfrm>
                <a:off x="3209568" y="4907190"/>
                <a:ext cx="1021074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1000" b="1" dirty="0" smtClean="0">
                    <a:latin typeface="+mn-ea"/>
                  </a:rPr>
                  <a:t>사용자 관리</a:t>
                </a:r>
                <a:endParaRPr lang="en-US" altLang="ko-KR" sz="1000" b="1" dirty="0">
                  <a:latin typeface="+mn-ea"/>
                </a:endParaRPr>
              </a:p>
            </p:txBody>
          </p:sp>
          <p:sp>
            <p:nvSpPr>
              <p:cNvPr id="79" name="직사각형 78"/>
              <p:cNvSpPr/>
              <p:nvPr/>
            </p:nvSpPr>
            <p:spPr>
              <a:xfrm>
                <a:off x="3232045" y="5828373"/>
                <a:ext cx="1021074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1000" b="1" spc="-38" dirty="0">
                    <a:latin typeface="맑은 고딕" panose="020B0503020000020004" pitchFamily="50" charset="-127"/>
                  </a:rPr>
                  <a:t>관리자 관리</a:t>
                </a:r>
                <a:endParaRPr lang="zh-TW" altLang="en-US" sz="1000" b="1" spc="-38" dirty="0">
                  <a:latin typeface="맑은 고딕" panose="020B0503020000020004" pitchFamily="50" charset="-127"/>
                  <a:ea typeface="맑은 고딕" panose="020B0300000000000000" pitchFamily="34" charset="-127"/>
                </a:endParaRPr>
              </a:p>
            </p:txBody>
          </p:sp>
          <p:grpSp>
            <p:nvGrpSpPr>
              <p:cNvPr id="7" name="그룹 6"/>
              <p:cNvGrpSpPr/>
              <p:nvPr/>
            </p:nvGrpSpPr>
            <p:grpSpPr>
              <a:xfrm flipH="1">
                <a:off x="4667012" y="4198710"/>
                <a:ext cx="986921" cy="1791319"/>
                <a:chOff x="3978926" y="3165450"/>
                <a:chExt cx="800444" cy="1791319"/>
              </a:xfrm>
            </p:grpSpPr>
            <p:cxnSp>
              <p:nvCxnSpPr>
                <p:cNvPr id="80" name="직선 연결선 79"/>
                <p:cNvCxnSpPr/>
                <p:nvPr/>
              </p:nvCxnSpPr>
              <p:spPr>
                <a:xfrm flipV="1">
                  <a:off x="4546269" y="3165450"/>
                  <a:ext cx="1" cy="1788207"/>
                </a:xfrm>
                <a:prstGeom prst="line">
                  <a:avLst/>
                </a:prstGeom>
                <a:ln w="15875" cap="rnd">
                  <a:solidFill>
                    <a:schemeClr val="bg1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직선 연결선 81"/>
                <p:cNvCxnSpPr>
                  <a:endCxn id="88" idx="0"/>
                </p:cNvCxnSpPr>
                <p:nvPr/>
              </p:nvCxnSpPr>
              <p:spPr>
                <a:xfrm flipH="1">
                  <a:off x="3978926" y="4060705"/>
                  <a:ext cx="800444" cy="591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직선 연결선 82"/>
                <p:cNvCxnSpPr/>
                <p:nvPr/>
              </p:nvCxnSpPr>
              <p:spPr>
                <a:xfrm flipH="1">
                  <a:off x="4545178" y="4956769"/>
                  <a:ext cx="234192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직선 연결선 83"/>
                <p:cNvCxnSpPr/>
                <p:nvPr/>
              </p:nvCxnSpPr>
              <p:spPr>
                <a:xfrm flipH="1">
                  <a:off x="4545178" y="3167685"/>
                  <a:ext cx="222665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8" name="이등변 삼각형 87"/>
              <p:cNvSpPr/>
              <p:nvPr/>
            </p:nvSpPr>
            <p:spPr>
              <a:xfrm rot="5400000" flipH="1">
                <a:off x="5531946" y="5036829"/>
                <a:ext cx="128513" cy="115455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1" name="그룹 90"/>
              <p:cNvGrpSpPr/>
              <p:nvPr/>
            </p:nvGrpSpPr>
            <p:grpSpPr>
              <a:xfrm>
                <a:off x="5757929" y="4205416"/>
                <a:ext cx="2054422" cy="1789084"/>
                <a:chOff x="4545179" y="3167685"/>
                <a:chExt cx="1666244" cy="1789084"/>
              </a:xfrm>
            </p:grpSpPr>
            <p:cxnSp>
              <p:nvCxnSpPr>
                <p:cNvPr id="92" name="직선 연결선 91"/>
                <p:cNvCxnSpPr/>
                <p:nvPr/>
              </p:nvCxnSpPr>
              <p:spPr>
                <a:xfrm flipV="1">
                  <a:off x="4546269" y="3167685"/>
                  <a:ext cx="0" cy="1785973"/>
                </a:xfrm>
                <a:prstGeom prst="line">
                  <a:avLst/>
                </a:prstGeom>
                <a:ln w="15875" cap="rnd">
                  <a:solidFill>
                    <a:schemeClr val="bg1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직선 연결선 92"/>
                <p:cNvCxnSpPr/>
                <p:nvPr/>
              </p:nvCxnSpPr>
              <p:spPr>
                <a:xfrm flipH="1">
                  <a:off x="4558488" y="4060705"/>
                  <a:ext cx="1048113" cy="0"/>
                </a:xfrm>
                <a:prstGeom prst="line">
                  <a:avLst/>
                </a:prstGeom>
                <a:ln w="19050" cap="rnd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직선 연결선 93"/>
                <p:cNvCxnSpPr/>
                <p:nvPr/>
              </p:nvCxnSpPr>
              <p:spPr>
                <a:xfrm flipH="1">
                  <a:off x="4545179" y="4956769"/>
                  <a:ext cx="636607" cy="0"/>
                </a:xfrm>
                <a:prstGeom prst="line">
                  <a:avLst/>
                </a:prstGeom>
                <a:ln w="19050" cap="rnd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직선 연결선 94"/>
                <p:cNvCxnSpPr/>
                <p:nvPr/>
              </p:nvCxnSpPr>
              <p:spPr>
                <a:xfrm flipH="1">
                  <a:off x="4545179" y="3167685"/>
                  <a:ext cx="1666244" cy="0"/>
                </a:xfrm>
                <a:prstGeom prst="line">
                  <a:avLst/>
                </a:prstGeom>
                <a:ln w="19050" cap="rnd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그룹 16"/>
              <p:cNvGrpSpPr/>
              <p:nvPr/>
            </p:nvGrpSpPr>
            <p:grpSpPr>
              <a:xfrm>
                <a:off x="6118915" y="3781909"/>
                <a:ext cx="1943921" cy="600186"/>
                <a:chOff x="6298121" y="3716200"/>
                <a:chExt cx="2156744" cy="665895"/>
              </a:xfrm>
            </p:grpSpPr>
            <p:pic>
              <p:nvPicPr>
                <p:cNvPr id="10" name="그림 9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3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21" y="3724870"/>
                  <a:ext cx="542925" cy="657225"/>
                </a:xfrm>
                <a:prstGeom prst="rect">
                  <a:avLst/>
                </a:prstGeom>
              </p:spPr>
            </p:pic>
            <p:pic>
              <p:nvPicPr>
                <p:cNvPr id="97" name="그림 96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6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10944" y="3724869"/>
                  <a:ext cx="542925" cy="657225"/>
                </a:xfrm>
                <a:prstGeom prst="rect">
                  <a:avLst/>
                </a:prstGeom>
              </p:spPr>
            </p:pic>
            <p:pic>
              <p:nvPicPr>
                <p:cNvPr id="98" name="그림 97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11940" y="3716200"/>
                  <a:ext cx="542925" cy="657225"/>
                </a:xfrm>
                <a:prstGeom prst="rect">
                  <a:avLst/>
                </a:prstGeom>
              </p:spPr>
            </p:pic>
          </p:grpSp>
          <p:grpSp>
            <p:nvGrpSpPr>
              <p:cNvPr id="102" name="그룹 101"/>
              <p:cNvGrpSpPr/>
              <p:nvPr/>
            </p:nvGrpSpPr>
            <p:grpSpPr>
              <a:xfrm>
                <a:off x="6118915" y="4670930"/>
                <a:ext cx="1221966" cy="592372"/>
                <a:chOff x="6298121" y="3724869"/>
                <a:chExt cx="1355748" cy="657226"/>
              </a:xfrm>
            </p:grpSpPr>
            <p:pic>
              <p:nvPicPr>
                <p:cNvPr id="103" name="그림 102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3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21" y="3724870"/>
                  <a:ext cx="542925" cy="657225"/>
                </a:xfrm>
                <a:prstGeom prst="rect">
                  <a:avLst/>
                </a:prstGeom>
              </p:spPr>
            </p:pic>
            <p:pic>
              <p:nvPicPr>
                <p:cNvPr id="104" name="그림 103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6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10944" y="3724869"/>
                  <a:ext cx="542925" cy="657225"/>
                </a:xfrm>
                <a:prstGeom prst="rect">
                  <a:avLst/>
                </a:prstGeom>
              </p:spPr>
            </p:pic>
          </p:grpSp>
          <p:pic>
            <p:nvPicPr>
              <p:cNvPr id="109" name="그림 108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3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3578" y="5596997"/>
                <a:ext cx="489350" cy="592371"/>
              </a:xfrm>
              <a:prstGeom prst="rect">
                <a:avLst/>
              </a:prstGeom>
            </p:spPr>
          </p:pic>
        </p:grpSp>
      </p:grpSp>
      <p:cxnSp>
        <p:nvCxnSpPr>
          <p:cNvPr id="116" name="직선 연결선 115"/>
          <p:cNvCxnSpPr/>
          <p:nvPr/>
        </p:nvCxnSpPr>
        <p:spPr>
          <a:xfrm>
            <a:off x="6389914" y="5699459"/>
            <a:ext cx="40532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직선 연결선 116"/>
          <p:cNvCxnSpPr/>
          <p:nvPr/>
        </p:nvCxnSpPr>
        <p:spPr>
          <a:xfrm>
            <a:off x="6404126" y="4031140"/>
            <a:ext cx="39111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/>
          <p:cNvCxnSpPr/>
          <p:nvPr/>
        </p:nvCxnSpPr>
        <p:spPr>
          <a:xfrm>
            <a:off x="6402782" y="4863777"/>
            <a:ext cx="39245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그룹 126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128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29" name="그림 1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sp>
        <p:nvSpPr>
          <p:cNvPr id="38" name="슬라이드 번호 개체 틀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131" name="부제목 2"/>
          <p:cNvSpPr txBox="1">
            <a:spLocks/>
          </p:cNvSpPr>
          <p:nvPr/>
        </p:nvSpPr>
        <p:spPr>
          <a:xfrm>
            <a:off x="9185694" y="355196"/>
            <a:ext cx="2545746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000" b="1" dirty="0" err="1">
                <a:solidFill>
                  <a:schemeClr val="bg1">
                    <a:lumMod val="50000"/>
                  </a:schemeClr>
                </a:solidFill>
              </a:rPr>
              <a:t>시큐어디스크</a:t>
            </a:r>
            <a:r>
              <a:rPr lang="en-US" altLang="ko-KR" sz="1000" b="1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ko-KR" altLang="en-US" sz="1000" b="1" dirty="0">
                <a:solidFill>
                  <a:schemeClr val="bg1">
                    <a:lumMod val="50000"/>
                  </a:schemeClr>
                </a:solidFill>
              </a:rPr>
              <a:t>인터넷디스크 공통 </a:t>
            </a:r>
          </a:p>
        </p:txBody>
      </p:sp>
    </p:spTree>
    <p:extLst>
      <p:ext uri="{BB962C8B-B14F-4D97-AF65-F5344CB8AC3E}">
        <p14:creationId xmlns:p14="http://schemas.microsoft.com/office/powerpoint/2010/main" val="326432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7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33625" cy="307657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26" y="934067"/>
            <a:ext cx="1762999" cy="162196"/>
          </a:xfrm>
          <a:prstGeom prst="rect">
            <a:avLst/>
          </a:prstGeom>
        </p:spPr>
      </p:pic>
      <p:sp>
        <p:nvSpPr>
          <p:cNvPr id="68" name="부제목 2"/>
          <p:cNvSpPr txBox="1">
            <a:spLocks/>
          </p:cNvSpPr>
          <p:nvPr/>
        </p:nvSpPr>
        <p:spPr>
          <a:xfrm>
            <a:off x="5370990" y="2477098"/>
            <a:ext cx="3882292" cy="599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4200" spc="-100" dirty="0" smtClean="0">
                <a:solidFill>
                  <a:schemeClr val="bg1"/>
                </a:solidFill>
                <a:latin typeface="+mn-ea"/>
              </a:rPr>
              <a:t>기대효과</a:t>
            </a:r>
            <a:endParaRPr lang="ja-JP" altLang="en-US" sz="4200" spc="-1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5" y="3779142"/>
            <a:ext cx="2333625" cy="3076575"/>
          </a:xfrm>
          <a:prstGeom prst="rect">
            <a:avLst/>
          </a:prstGeom>
        </p:spPr>
      </p:pic>
      <p:sp>
        <p:nvSpPr>
          <p:cNvPr id="10" name="부제목 2"/>
          <p:cNvSpPr txBox="1">
            <a:spLocks/>
          </p:cNvSpPr>
          <p:nvPr/>
        </p:nvSpPr>
        <p:spPr>
          <a:xfrm>
            <a:off x="5370990" y="3370447"/>
            <a:ext cx="3172078" cy="817389"/>
          </a:xfrm>
          <a:prstGeom prst="rect">
            <a:avLst/>
          </a:prstGeom>
        </p:spPr>
        <p:txBody>
          <a:bodyPr vert="horz" lIns="7200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pc="-15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도입 기대효과</a:t>
            </a:r>
            <a:endParaRPr lang="en-US" altLang="ko-KR" spc="-15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11" name="부제목 2"/>
          <p:cNvSpPr txBox="1">
            <a:spLocks/>
          </p:cNvSpPr>
          <p:nvPr/>
        </p:nvSpPr>
        <p:spPr>
          <a:xfrm>
            <a:off x="4145871" y="2477326"/>
            <a:ext cx="1188545" cy="599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4200" spc="-100" dirty="0" smtClean="0">
                <a:solidFill>
                  <a:srgbClr val="FF0000"/>
                </a:solidFill>
                <a:latin typeface="+mn-ea"/>
              </a:rPr>
              <a:t>06</a:t>
            </a:r>
            <a:endParaRPr lang="ja-JP" altLang="en-US" sz="4200" spc="-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부제목 2"/>
          <p:cNvSpPr txBox="1">
            <a:spLocks/>
          </p:cNvSpPr>
          <p:nvPr/>
        </p:nvSpPr>
        <p:spPr>
          <a:xfrm flipH="1">
            <a:off x="2699805" y="3370447"/>
            <a:ext cx="2634611" cy="817389"/>
          </a:xfrm>
          <a:prstGeom prst="rect">
            <a:avLst/>
          </a:prstGeom>
        </p:spPr>
        <p:txBody>
          <a:bodyPr vert="horz" lIns="7200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pc="-113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01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12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59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부제목 2"/>
          <p:cNvSpPr txBox="1">
            <a:spLocks/>
          </p:cNvSpPr>
          <p:nvPr/>
        </p:nvSpPr>
        <p:spPr>
          <a:xfrm>
            <a:off x="401640" y="329475"/>
            <a:ext cx="2545746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300" spc="-100" dirty="0" smtClean="0">
                <a:solidFill>
                  <a:srgbClr val="C00000"/>
                </a:solidFill>
                <a:latin typeface="+mn-ea"/>
              </a:rPr>
              <a:t>06. </a:t>
            </a:r>
            <a:r>
              <a:rPr lang="ko-KR" altLang="en-US" sz="1300" spc="-100" dirty="0" smtClean="0">
                <a:solidFill>
                  <a:srgbClr val="C00000"/>
                </a:solidFill>
                <a:latin typeface="+mn-ea"/>
              </a:rPr>
              <a:t>기대효과</a:t>
            </a:r>
            <a:endParaRPr lang="ko-KR" altLang="en-US" sz="1300" spc="-1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22" name="부제목 2"/>
          <p:cNvSpPr txBox="1">
            <a:spLocks/>
          </p:cNvSpPr>
          <p:nvPr/>
        </p:nvSpPr>
        <p:spPr>
          <a:xfrm>
            <a:off x="366937" y="660362"/>
            <a:ext cx="5857875" cy="71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3500" b="1" spc="-350" dirty="0" smtClean="0">
                <a:solidFill>
                  <a:srgbClr val="111111"/>
                </a:solidFill>
                <a:latin typeface="+mn-ea"/>
              </a:rPr>
              <a:t>도입 기대효과</a:t>
            </a:r>
          </a:p>
        </p:txBody>
      </p:sp>
      <p:grpSp>
        <p:nvGrpSpPr>
          <p:cNvPr id="70" name="그룹 69"/>
          <p:cNvGrpSpPr/>
          <p:nvPr/>
        </p:nvGrpSpPr>
        <p:grpSpPr>
          <a:xfrm>
            <a:off x="1608625" y="1483018"/>
            <a:ext cx="2475361" cy="2491609"/>
            <a:chOff x="-2266940" y="2237282"/>
            <a:chExt cx="3662129" cy="3686166"/>
          </a:xfrm>
        </p:grpSpPr>
        <p:sp>
          <p:nvSpPr>
            <p:cNvPr id="73" name="타원 72"/>
            <p:cNvSpPr/>
            <p:nvPr/>
          </p:nvSpPr>
          <p:spPr>
            <a:xfrm>
              <a:off x="-2233388" y="2237282"/>
              <a:ext cx="3600000" cy="3686166"/>
            </a:xfrm>
            <a:prstGeom prst="ellipse">
              <a:avLst/>
            </a:prstGeom>
            <a:noFill/>
            <a:ln>
              <a:solidFill>
                <a:srgbClr val="49535C">
                  <a:alpha val="3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 </a:t>
              </a:r>
              <a:endParaRPr kumimoji="1" lang="ja-JP" altLang="en-US" dirty="0"/>
            </a:p>
          </p:txBody>
        </p:sp>
        <p:grpSp>
          <p:nvGrpSpPr>
            <p:cNvPr id="74" name="그룹 73"/>
            <p:cNvGrpSpPr/>
            <p:nvPr/>
          </p:nvGrpSpPr>
          <p:grpSpPr>
            <a:xfrm>
              <a:off x="-2266940" y="2552471"/>
              <a:ext cx="3662129" cy="3057553"/>
              <a:chOff x="-2266940" y="2552471"/>
              <a:chExt cx="3662129" cy="3057553"/>
            </a:xfrm>
          </p:grpSpPr>
          <p:sp>
            <p:nvSpPr>
              <p:cNvPr id="75" name="육각형 74"/>
              <p:cNvSpPr/>
              <p:nvPr/>
            </p:nvSpPr>
            <p:spPr>
              <a:xfrm>
                <a:off x="-2233387" y="2584926"/>
                <a:ext cx="3600000" cy="3005138"/>
              </a:xfrm>
              <a:prstGeom prst="hexagon">
                <a:avLst/>
              </a:prstGeom>
              <a:solidFill>
                <a:srgbClr val="C8CC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6" name="육각형 75"/>
              <p:cNvSpPr>
                <a:spLocks noChangeAspect="1"/>
              </p:cNvSpPr>
              <p:nvPr/>
            </p:nvSpPr>
            <p:spPr>
              <a:xfrm>
                <a:off x="-2094222" y="2701096"/>
                <a:ext cx="3321670" cy="2772799"/>
              </a:xfrm>
              <a:prstGeom prst="hexagon">
                <a:avLst/>
              </a:prstGeom>
              <a:solidFill>
                <a:srgbClr val="A2A7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7" name="육각형 76"/>
              <p:cNvSpPr>
                <a:spLocks noChangeAspect="1"/>
              </p:cNvSpPr>
              <p:nvPr/>
            </p:nvSpPr>
            <p:spPr>
              <a:xfrm>
                <a:off x="-1961355" y="2812008"/>
                <a:ext cx="3055936" cy="2550975"/>
              </a:xfrm>
              <a:prstGeom prst="hexagon">
                <a:avLst/>
              </a:prstGeom>
              <a:solidFill>
                <a:srgbClr val="888E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78" name="직선 연결선 77"/>
              <p:cNvCxnSpPr>
                <a:stCxn id="73" idx="2"/>
                <a:endCxn id="75" idx="0"/>
              </p:cNvCxnSpPr>
              <p:nvPr/>
            </p:nvCxnSpPr>
            <p:spPr>
              <a:xfrm>
                <a:off x="-2233388" y="4080365"/>
                <a:ext cx="3600001" cy="7130"/>
              </a:xfrm>
              <a:prstGeom prst="line">
                <a:avLst/>
              </a:prstGeom>
              <a:ln>
                <a:solidFill>
                  <a:srgbClr val="868D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직선 연결선 78"/>
              <p:cNvCxnSpPr>
                <a:endCxn id="75" idx="2"/>
              </p:cNvCxnSpPr>
              <p:nvPr/>
            </p:nvCxnSpPr>
            <p:spPr>
              <a:xfrm flipH="1">
                <a:off x="-1482102" y="2581946"/>
                <a:ext cx="2094878" cy="3008117"/>
              </a:xfrm>
              <a:prstGeom prst="line">
                <a:avLst/>
              </a:prstGeom>
              <a:ln>
                <a:solidFill>
                  <a:srgbClr val="868D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직선 연결선 79"/>
              <p:cNvCxnSpPr/>
              <p:nvPr/>
            </p:nvCxnSpPr>
            <p:spPr>
              <a:xfrm>
                <a:off x="-1482102" y="2581946"/>
                <a:ext cx="2094878" cy="3008117"/>
              </a:xfrm>
              <a:prstGeom prst="line">
                <a:avLst/>
              </a:prstGeom>
              <a:ln>
                <a:solidFill>
                  <a:srgbClr val="868D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타원 80"/>
              <p:cNvSpPr/>
              <p:nvPr/>
            </p:nvSpPr>
            <p:spPr>
              <a:xfrm>
                <a:off x="-1710185" y="2812007"/>
                <a:ext cx="2542837" cy="25428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2" name="타원 81"/>
              <p:cNvSpPr/>
              <p:nvPr/>
            </p:nvSpPr>
            <p:spPr>
              <a:xfrm>
                <a:off x="-1511298" y="2552476"/>
                <a:ext cx="57153" cy="57153"/>
              </a:xfrm>
              <a:prstGeom prst="ellipse">
                <a:avLst/>
              </a:prstGeom>
              <a:solidFill>
                <a:srgbClr val="868D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타원 82"/>
              <p:cNvSpPr/>
              <p:nvPr/>
            </p:nvSpPr>
            <p:spPr>
              <a:xfrm>
                <a:off x="584209" y="2552471"/>
                <a:ext cx="57153" cy="57153"/>
              </a:xfrm>
              <a:prstGeom prst="ellipse">
                <a:avLst/>
              </a:prstGeom>
              <a:solidFill>
                <a:srgbClr val="868D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타원 83"/>
              <p:cNvSpPr/>
              <p:nvPr/>
            </p:nvSpPr>
            <p:spPr>
              <a:xfrm>
                <a:off x="-1506540" y="5552871"/>
                <a:ext cx="57153" cy="57153"/>
              </a:xfrm>
              <a:prstGeom prst="ellipse">
                <a:avLst/>
              </a:prstGeom>
              <a:solidFill>
                <a:srgbClr val="868D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타원 84"/>
              <p:cNvSpPr/>
              <p:nvPr/>
            </p:nvSpPr>
            <p:spPr>
              <a:xfrm>
                <a:off x="579441" y="5552866"/>
                <a:ext cx="57153" cy="57153"/>
              </a:xfrm>
              <a:prstGeom prst="ellipse">
                <a:avLst/>
              </a:prstGeom>
              <a:solidFill>
                <a:srgbClr val="868D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타원 85"/>
              <p:cNvSpPr/>
              <p:nvPr/>
            </p:nvSpPr>
            <p:spPr>
              <a:xfrm>
                <a:off x="1338036" y="4053374"/>
                <a:ext cx="57153" cy="57153"/>
              </a:xfrm>
              <a:prstGeom prst="ellipse">
                <a:avLst/>
              </a:prstGeom>
              <a:solidFill>
                <a:srgbClr val="868D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타원 86"/>
              <p:cNvSpPr/>
              <p:nvPr/>
            </p:nvSpPr>
            <p:spPr>
              <a:xfrm>
                <a:off x="-2266940" y="4053374"/>
                <a:ext cx="57153" cy="57153"/>
              </a:xfrm>
              <a:prstGeom prst="ellipse">
                <a:avLst/>
              </a:prstGeom>
              <a:solidFill>
                <a:srgbClr val="868D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24" name="그룹 123"/>
          <p:cNvGrpSpPr/>
          <p:nvPr/>
        </p:nvGrpSpPr>
        <p:grpSpPr>
          <a:xfrm>
            <a:off x="4902449" y="1483018"/>
            <a:ext cx="2475361" cy="2491609"/>
            <a:chOff x="4866170" y="2371141"/>
            <a:chExt cx="2459661" cy="2475806"/>
          </a:xfrm>
        </p:grpSpPr>
        <p:grpSp>
          <p:nvGrpSpPr>
            <p:cNvPr id="125" name="그룹 124"/>
            <p:cNvGrpSpPr/>
            <p:nvPr/>
          </p:nvGrpSpPr>
          <p:grpSpPr>
            <a:xfrm>
              <a:off x="4866170" y="2371141"/>
              <a:ext cx="2459661" cy="2475806"/>
              <a:chOff x="-2266940" y="2237282"/>
              <a:chExt cx="3662129" cy="3686166"/>
            </a:xfrm>
          </p:grpSpPr>
          <p:sp>
            <p:nvSpPr>
              <p:cNvPr id="127" name="타원 126"/>
              <p:cNvSpPr/>
              <p:nvPr/>
            </p:nvSpPr>
            <p:spPr>
              <a:xfrm>
                <a:off x="-2233388" y="2237282"/>
                <a:ext cx="3600000" cy="3686166"/>
              </a:xfrm>
              <a:prstGeom prst="ellipse">
                <a:avLst/>
              </a:prstGeom>
              <a:noFill/>
              <a:ln>
                <a:solidFill>
                  <a:srgbClr val="49535C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 </a:t>
                </a:r>
                <a:endParaRPr kumimoji="1" lang="ja-JP" altLang="en-US" dirty="0"/>
              </a:p>
            </p:txBody>
          </p:sp>
          <p:grpSp>
            <p:nvGrpSpPr>
              <p:cNvPr id="128" name="그룹 127"/>
              <p:cNvGrpSpPr/>
              <p:nvPr/>
            </p:nvGrpSpPr>
            <p:grpSpPr>
              <a:xfrm>
                <a:off x="-2266940" y="2552471"/>
                <a:ext cx="3662129" cy="3057553"/>
                <a:chOff x="-2266940" y="2552471"/>
                <a:chExt cx="3662129" cy="3057553"/>
              </a:xfrm>
            </p:grpSpPr>
            <p:sp>
              <p:nvSpPr>
                <p:cNvPr id="129" name="육각형 128"/>
                <p:cNvSpPr/>
                <p:nvPr/>
              </p:nvSpPr>
              <p:spPr>
                <a:xfrm>
                  <a:off x="-2233387" y="2584926"/>
                  <a:ext cx="3600000" cy="3005138"/>
                </a:xfrm>
                <a:prstGeom prst="hexagon">
                  <a:avLst/>
                </a:prstGeom>
                <a:solidFill>
                  <a:srgbClr val="C8CC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30" name="육각형 129"/>
                <p:cNvSpPr>
                  <a:spLocks noChangeAspect="1"/>
                </p:cNvSpPr>
                <p:nvPr/>
              </p:nvSpPr>
              <p:spPr>
                <a:xfrm>
                  <a:off x="-2094222" y="2701096"/>
                  <a:ext cx="3321670" cy="2772799"/>
                </a:xfrm>
                <a:prstGeom prst="hexagon">
                  <a:avLst/>
                </a:prstGeom>
                <a:solidFill>
                  <a:srgbClr val="A2A7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31" name="육각형 130"/>
                <p:cNvSpPr>
                  <a:spLocks noChangeAspect="1"/>
                </p:cNvSpPr>
                <p:nvPr/>
              </p:nvSpPr>
              <p:spPr>
                <a:xfrm>
                  <a:off x="-1961355" y="2812008"/>
                  <a:ext cx="3055936" cy="2550975"/>
                </a:xfrm>
                <a:prstGeom prst="hexagon">
                  <a:avLst/>
                </a:prstGeom>
                <a:solidFill>
                  <a:srgbClr val="888E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132" name="직선 연결선 131"/>
                <p:cNvCxnSpPr>
                  <a:stCxn id="127" idx="2"/>
                  <a:endCxn id="129" idx="0"/>
                </p:cNvCxnSpPr>
                <p:nvPr/>
              </p:nvCxnSpPr>
              <p:spPr>
                <a:xfrm>
                  <a:off x="-2233388" y="4080365"/>
                  <a:ext cx="3600001" cy="7130"/>
                </a:xfrm>
                <a:prstGeom prst="line">
                  <a:avLst/>
                </a:prstGeom>
                <a:ln>
                  <a:solidFill>
                    <a:srgbClr val="868D9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직선 연결선 132"/>
                <p:cNvCxnSpPr>
                  <a:endCxn id="129" idx="2"/>
                </p:cNvCxnSpPr>
                <p:nvPr/>
              </p:nvCxnSpPr>
              <p:spPr>
                <a:xfrm flipH="1">
                  <a:off x="-1482102" y="2581946"/>
                  <a:ext cx="2094878" cy="3008117"/>
                </a:xfrm>
                <a:prstGeom prst="line">
                  <a:avLst/>
                </a:prstGeom>
                <a:ln>
                  <a:solidFill>
                    <a:srgbClr val="868D9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직선 연결선 133"/>
                <p:cNvCxnSpPr/>
                <p:nvPr/>
              </p:nvCxnSpPr>
              <p:spPr>
                <a:xfrm>
                  <a:off x="-1482102" y="2581946"/>
                  <a:ext cx="2094878" cy="3008117"/>
                </a:xfrm>
                <a:prstGeom prst="line">
                  <a:avLst/>
                </a:prstGeom>
                <a:ln>
                  <a:solidFill>
                    <a:srgbClr val="868D9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타원 134"/>
                <p:cNvSpPr/>
                <p:nvPr/>
              </p:nvSpPr>
              <p:spPr>
                <a:xfrm>
                  <a:off x="-1710185" y="2812007"/>
                  <a:ext cx="2542837" cy="25428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36" name="타원 135"/>
                <p:cNvSpPr/>
                <p:nvPr/>
              </p:nvSpPr>
              <p:spPr>
                <a:xfrm>
                  <a:off x="-1511298" y="2552476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7" name="타원 136"/>
                <p:cNvSpPr/>
                <p:nvPr/>
              </p:nvSpPr>
              <p:spPr>
                <a:xfrm>
                  <a:off x="584209" y="2552471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" name="타원 137"/>
                <p:cNvSpPr/>
                <p:nvPr/>
              </p:nvSpPr>
              <p:spPr>
                <a:xfrm>
                  <a:off x="-1506540" y="5552871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9" name="타원 138"/>
                <p:cNvSpPr/>
                <p:nvPr/>
              </p:nvSpPr>
              <p:spPr>
                <a:xfrm>
                  <a:off x="579441" y="5552866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0" name="타원 139"/>
                <p:cNvSpPr/>
                <p:nvPr/>
              </p:nvSpPr>
              <p:spPr>
                <a:xfrm>
                  <a:off x="1338036" y="4053374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1" name="타원 140"/>
                <p:cNvSpPr/>
                <p:nvPr/>
              </p:nvSpPr>
              <p:spPr>
                <a:xfrm>
                  <a:off x="-2266940" y="4053374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pic>
          <p:nvPicPr>
            <p:cNvPr id="126" name="그림 1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9011" y="3977180"/>
              <a:ext cx="745854" cy="788967"/>
            </a:xfrm>
            <a:prstGeom prst="rect">
              <a:avLst/>
            </a:prstGeom>
          </p:spPr>
        </p:pic>
      </p:grpSp>
      <p:grpSp>
        <p:nvGrpSpPr>
          <p:cNvPr id="142" name="그룹 141"/>
          <p:cNvGrpSpPr/>
          <p:nvPr/>
        </p:nvGrpSpPr>
        <p:grpSpPr>
          <a:xfrm>
            <a:off x="8242843" y="1483018"/>
            <a:ext cx="2475361" cy="2491609"/>
            <a:chOff x="4866170" y="2371141"/>
            <a:chExt cx="2459661" cy="2475806"/>
          </a:xfrm>
        </p:grpSpPr>
        <p:grpSp>
          <p:nvGrpSpPr>
            <p:cNvPr id="143" name="그룹 142"/>
            <p:cNvGrpSpPr/>
            <p:nvPr/>
          </p:nvGrpSpPr>
          <p:grpSpPr>
            <a:xfrm>
              <a:off x="4866170" y="2371141"/>
              <a:ext cx="2459661" cy="2475806"/>
              <a:chOff x="-2266940" y="2237282"/>
              <a:chExt cx="3662129" cy="3686166"/>
            </a:xfrm>
          </p:grpSpPr>
          <p:sp>
            <p:nvSpPr>
              <p:cNvPr id="145" name="타원 144"/>
              <p:cNvSpPr/>
              <p:nvPr/>
            </p:nvSpPr>
            <p:spPr>
              <a:xfrm>
                <a:off x="-2233388" y="2237282"/>
                <a:ext cx="3600000" cy="3686166"/>
              </a:xfrm>
              <a:prstGeom prst="ellipse">
                <a:avLst/>
              </a:prstGeom>
              <a:noFill/>
              <a:ln>
                <a:solidFill>
                  <a:srgbClr val="49535C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 </a:t>
                </a:r>
                <a:endParaRPr kumimoji="1" lang="ja-JP" altLang="en-US" dirty="0"/>
              </a:p>
            </p:txBody>
          </p:sp>
          <p:grpSp>
            <p:nvGrpSpPr>
              <p:cNvPr id="146" name="그룹 145"/>
              <p:cNvGrpSpPr/>
              <p:nvPr/>
            </p:nvGrpSpPr>
            <p:grpSpPr>
              <a:xfrm>
                <a:off x="-2266940" y="2552471"/>
                <a:ext cx="3662129" cy="3057553"/>
                <a:chOff x="-2266940" y="2552471"/>
                <a:chExt cx="3662129" cy="3057553"/>
              </a:xfrm>
            </p:grpSpPr>
            <p:sp>
              <p:nvSpPr>
                <p:cNvPr id="147" name="육각형 146"/>
                <p:cNvSpPr/>
                <p:nvPr/>
              </p:nvSpPr>
              <p:spPr>
                <a:xfrm>
                  <a:off x="-2233387" y="2584926"/>
                  <a:ext cx="3600000" cy="3005138"/>
                </a:xfrm>
                <a:prstGeom prst="hexagon">
                  <a:avLst/>
                </a:prstGeom>
                <a:solidFill>
                  <a:srgbClr val="C8CC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48" name="육각형 147"/>
                <p:cNvSpPr>
                  <a:spLocks noChangeAspect="1"/>
                </p:cNvSpPr>
                <p:nvPr/>
              </p:nvSpPr>
              <p:spPr>
                <a:xfrm>
                  <a:off x="-2094222" y="2701096"/>
                  <a:ext cx="3321670" cy="2772799"/>
                </a:xfrm>
                <a:prstGeom prst="hexagon">
                  <a:avLst/>
                </a:prstGeom>
                <a:solidFill>
                  <a:srgbClr val="A2A7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49" name="육각형 148"/>
                <p:cNvSpPr>
                  <a:spLocks noChangeAspect="1"/>
                </p:cNvSpPr>
                <p:nvPr/>
              </p:nvSpPr>
              <p:spPr>
                <a:xfrm>
                  <a:off x="-1961355" y="2812008"/>
                  <a:ext cx="3055936" cy="2550975"/>
                </a:xfrm>
                <a:prstGeom prst="hexagon">
                  <a:avLst/>
                </a:prstGeom>
                <a:solidFill>
                  <a:srgbClr val="888E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150" name="직선 연결선 149"/>
                <p:cNvCxnSpPr>
                  <a:stCxn id="145" idx="2"/>
                  <a:endCxn id="147" idx="0"/>
                </p:cNvCxnSpPr>
                <p:nvPr/>
              </p:nvCxnSpPr>
              <p:spPr>
                <a:xfrm>
                  <a:off x="-2233388" y="4080365"/>
                  <a:ext cx="3600001" cy="7130"/>
                </a:xfrm>
                <a:prstGeom prst="line">
                  <a:avLst/>
                </a:prstGeom>
                <a:ln>
                  <a:solidFill>
                    <a:srgbClr val="868D9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직선 연결선 150"/>
                <p:cNvCxnSpPr>
                  <a:endCxn id="147" idx="2"/>
                </p:cNvCxnSpPr>
                <p:nvPr/>
              </p:nvCxnSpPr>
              <p:spPr>
                <a:xfrm flipH="1">
                  <a:off x="-1482102" y="2581946"/>
                  <a:ext cx="2094878" cy="3008117"/>
                </a:xfrm>
                <a:prstGeom prst="line">
                  <a:avLst/>
                </a:prstGeom>
                <a:ln>
                  <a:solidFill>
                    <a:srgbClr val="868D9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직선 연결선 151"/>
                <p:cNvCxnSpPr/>
                <p:nvPr/>
              </p:nvCxnSpPr>
              <p:spPr>
                <a:xfrm>
                  <a:off x="-1482102" y="2581946"/>
                  <a:ext cx="2094878" cy="3008117"/>
                </a:xfrm>
                <a:prstGeom prst="line">
                  <a:avLst/>
                </a:prstGeom>
                <a:ln>
                  <a:solidFill>
                    <a:srgbClr val="868D9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3" name="타원 152"/>
                <p:cNvSpPr/>
                <p:nvPr/>
              </p:nvSpPr>
              <p:spPr>
                <a:xfrm>
                  <a:off x="-1710185" y="2812007"/>
                  <a:ext cx="2542837" cy="25428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54" name="타원 153"/>
                <p:cNvSpPr/>
                <p:nvPr/>
              </p:nvSpPr>
              <p:spPr>
                <a:xfrm>
                  <a:off x="-1511298" y="2552476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5" name="타원 154"/>
                <p:cNvSpPr/>
                <p:nvPr/>
              </p:nvSpPr>
              <p:spPr>
                <a:xfrm>
                  <a:off x="584209" y="2552471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6" name="타원 155"/>
                <p:cNvSpPr/>
                <p:nvPr/>
              </p:nvSpPr>
              <p:spPr>
                <a:xfrm>
                  <a:off x="-1506540" y="5552871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7" name="타원 156"/>
                <p:cNvSpPr/>
                <p:nvPr/>
              </p:nvSpPr>
              <p:spPr>
                <a:xfrm>
                  <a:off x="579441" y="5552866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8" name="타원 157"/>
                <p:cNvSpPr/>
                <p:nvPr/>
              </p:nvSpPr>
              <p:spPr>
                <a:xfrm>
                  <a:off x="1338036" y="4053374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9" name="타원 158"/>
                <p:cNvSpPr/>
                <p:nvPr/>
              </p:nvSpPr>
              <p:spPr>
                <a:xfrm>
                  <a:off x="-2266940" y="4053374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pic>
          <p:nvPicPr>
            <p:cNvPr id="144" name="그림 1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9011" y="3977180"/>
              <a:ext cx="745854" cy="788967"/>
            </a:xfrm>
            <a:prstGeom prst="rect">
              <a:avLst/>
            </a:prstGeom>
          </p:spPr>
        </p:pic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442" y="2289764"/>
            <a:ext cx="1068446" cy="887753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144" y="3099308"/>
            <a:ext cx="750615" cy="79400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450" y="2334340"/>
            <a:ext cx="933450" cy="7524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007" y="2309722"/>
            <a:ext cx="1085850" cy="838200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1308506" y="4152662"/>
            <a:ext cx="3040743" cy="2073620"/>
            <a:chOff x="1308506" y="4268070"/>
            <a:chExt cx="3040743" cy="2281396"/>
          </a:xfrm>
        </p:grpSpPr>
        <p:grpSp>
          <p:nvGrpSpPr>
            <p:cNvPr id="119" name="그룹 118"/>
            <p:cNvGrpSpPr/>
            <p:nvPr/>
          </p:nvGrpSpPr>
          <p:grpSpPr>
            <a:xfrm>
              <a:off x="1308506" y="4268070"/>
              <a:ext cx="3040743" cy="2219456"/>
              <a:chOff x="483709" y="2198632"/>
              <a:chExt cx="3036996" cy="3020692"/>
            </a:xfrm>
          </p:grpSpPr>
          <p:sp>
            <p:nvSpPr>
              <p:cNvPr id="120" name="직사각형 119"/>
              <p:cNvSpPr/>
              <p:nvPr/>
            </p:nvSpPr>
            <p:spPr>
              <a:xfrm>
                <a:off x="493623" y="2679557"/>
                <a:ext cx="3015224" cy="25397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2C6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121" name="그룹 120"/>
              <p:cNvGrpSpPr/>
              <p:nvPr/>
            </p:nvGrpSpPr>
            <p:grpSpPr>
              <a:xfrm>
                <a:off x="483709" y="2198632"/>
                <a:ext cx="3036996" cy="480928"/>
                <a:chOff x="483709" y="1861587"/>
                <a:chExt cx="3036996" cy="480928"/>
              </a:xfrm>
            </p:grpSpPr>
            <p:sp>
              <p:nvSpPr>
                <p:cNvPr id="122" name="직사각형 121"/>
                <p:cNvSpPr/>
                <p:nvPr/>
              </p:nvSpPr>
              <p:spPr>
                <a:xfrm>
                  <a:off x="493623" y="1861587"/>
                  <a:ext cx="3015224" cy="480928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rgbClr val="C2C6C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23" name="부제목 2"/>
                <p:cNvSpPr txBox="1">
                  <a:spLocks/>
                </p:cNvSpPr>
                <p:nvPr/>
              </p:nvSpPr>
              <p:spPr>
                <a:xfrm>
                  <a:off x="483709" y="1944751"/>
                  <a:ext cx="3036996" cy="35522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kumimoji="1"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spcBef>
                      <a:spcPts val="0"/>
                    </a:spcBef>
                    <a:buSzPct val="25000"/>
                  </a:pPr>
                  <a:r>
                    <a:rPr lang="ko-KR" altLang="en-US" sz="1200" b="1" spc="-150" dirty="0" smtClean="0">
                      <a:solidFill>
                        <a:schemeClr val="bg1"/>
                      </a:solidFill>
                      <a:latin typeface="+mn-ea"/>
                    </a:rPr>
                    <a:t>내부 중요한  데이터  보호</a:t>
                  </a:r>
                  <a:endParaRPr lang="ko-KR" altLang="en-US" sz="12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</p:grpSp>
        </p:grpSp>
        <p:sp>
          <p:nvSpPr>
            <p:cNvPr id="5" name="직사각형 4"/>
            <p:cNvSpPr/>
            <p:nvPr/>
          </p:nvSpPr>
          <p:spPr>
            <a:xfrm>
              <a:off x="1530283" y="4837844"/>
              <a:ext cx="2721308" cy="17116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15000"/>
                </a:lnSpc>
                <a:buSzPct val="25000"/>
              </a:pPr>
              <a:r>
                <a:rPr lang="ko-KR" altLang="en-US" sz="1050" dirty="0" smtClean="0">
                  <a:solidFill>
                    <a:srgbClr val="595959"/>
                  </a:solidFill>
                  <a:latin typeface="+mn-ea"/>
                  <a:sym typeface="Arial"/>
                </a:rPr>
                <a:t>사용자 </a:t>
              </a:r>
              <a:r>
                <a:rPr lang="en-US" altLang="ko-KR" sz="1050" dirty="0">
                  <a:solidFill>
                    <a:srgbClr val="595959"/>
                  </a:solidFill>
                  <a:latin typeface="+mn-ea"/>
                  <a:sym typeface="Arial"/>
                </a:rPr>
                <a:t>PC </a:t>
              </a:r>
              <a:r>
                <a:rPr lang="ko-KR" altLang="en-US" sz="1050" dirty="0">
                  <a:solidFill>
                    <a:srgbClr val="595959"/>
                  </a:solidFill>
                  <a:latin typeface="+mn-ea"/>
                  <a:sym typeface="Arial"/>
                </a:rPr>
                <a:t>자료 저장 차단</a:t>
              </a:r>
              <a:r>
                <a:rPr lang="en-US" altLang="ko-KR" sz="1050" dirty="0">
                  <a:solidFill>
                    <a:srgbClr val="595959"/>
                  </a:solidFill>
                  <a:latin typeface="+mn-ea"/>
                  <a:sym typeface="Arial"/>
                </a:rPr>
                <a:t>, </a:t>
              </a:r>
              <a:r>
                <a:rPr lang="ko-KR" altLang="en-US" sz="1050" dirty="0">
                  <a:solidFill>
                    <a:srgbClr val="595959"/>
                  </a:solidFill>
                  <a:latin typeface="+mn-ea"/>
                  <a:sym typeface="Arial"/>
                </a:rPr>
                <a:t>저장 </a:t>
              </a:r>
              <a:r>
                <a:rPr lang="ko-KR" altLang="en-US" sz="1050" dirty="0" smtClean="0">
                  <a:solidFill>
                    <a:srgbClr val="595959"/>
                  </a:solidFill>
                  <a:latin typeface="+mn-ea"/>
                  <a:sym typeface="Arial"/>
                </a:rPr>
                <a:t>매체 제어</a:t>
              </a:r>
              <a:endParaRPr lang="en-US" altLang="ko-KR" sz="1050" dirty="0">
                <a:solidFill>
                  <a:srgbClr val="595959"/>
                </a:solidFill>
                <a:latin typeface="+mn-ea"/>
                <a:sym typeface="Arial"/>
              </a:endParaRPr>
            </a:p>
            <a:p>
              <a:pPr lvl="0">
                <a:lnSpc>
                  <a:spcPct val="115000"/>
                </a:lnSpc>
                <a:buSzPct val="25000"/>
              </a:pPr>
              <a:endParaRPr lang="en-US" altLang="ko-KR" sz="1050" dirty="0" smtClean="0">
                <a:solidFill>
                  <a:srgbClr val="595959"/>
                </a:solidFill>
                <a:latin typeface="+mn-ea"/>
                <a:sym typeface="Arial"/>
              </a:endParaRPr>
            </a:p>
            <a:p>
              <a:pPr lvl="0">
                <a:lnSpc>
                  <a:spcPct val="115000"/>
                </a:lnSpc>
                <a:buSzPct val="25000"/>
              </a:pPr>
              <a:r>
                <a:rPr lang="ko-KR" altLang="en-US" sz="1050" dirty="0" smtClean="0">
                  <a:solidFill>
                    <a:srgbClr val="595959"/>
                  </a:solidFill>
                  <a:latin typeface="+mn-ea"/>
                  <a:sym typeface="Arial"/>
                </a:rPr>
                <a:t>온</a:t>
              </a:r>
              <a:r>
                <a:rPr lang="en-US" altLang="ko-KR" sz="1050" dirty="0">
                  <a:solidFill>
                    <a:srgbClr val="595959"/>
                  </a:solidFill>
                  <a:latin typeface="+mn-ea"/>
                  <a:sym typeface="Arial"/>
                </a:rPr>
                <a:t>/</a:t>
              </a:r>
              <a:r>
                <a:rPr lang="ko-KR" altLang="en-US" sz="1050" dirty="0">
                  <a:solidFill>
                    <a:srgbClr val="595959"/>
                  </a:solidFill>
                  <a:latin typeface="+mn-ea"/>
                  <a:sym typeface="Arial"/>
                </a:rPr>
                <a:t>오프라인 유출 경로 </a:t>
              </a:r>
              <a:r>
                <a:rPr lang="ko-KR" altLang="en-US" sz="1050" dirty="0" smtClean="0">
                  <a:solidFill>
                    <a:srgbClr val="595959"/>
                  </a:solidFill>
                  <a:latin typeface="+mn-ea"/>
                  <a:sym typeface="Arial"/>
                </a:rPr>
                <a:t>차단으로</a:t>
              </a:r>
              <a:endParaRPr lang="en-US" altLang="ko-KR" sz="1050" dirty="0" smtClean="0">
                <a:solidFill>
                  <a:srgbClr val="595959"/>
                </a:solidFill>
                <a:latin typeface="+mn-ea"/>
                <a:sym typeface="Arial"/>
              </a:endParaRPr>
            </a:p>
            <a:p>
              <a:pPr lvl="0">
                <a:lnSpc>
                  <a:spcPct val="115000"/>
                </a:lnSpc>
                <a:buSzPct val="25000"/>
              </a:pPr>
              <a:r>
                <a:rPr lang="ko-KR" altLang="en-US" sz="1050" dirty="0" smtClean="0">
                  <a:solidFill>
                    <a:srgbClr val="595959"/>
                  </a:solidFill>
                  <a:latin typeface="+mn-ea"/>
                  <a:sym typeface="Arial"/>
                </a:rPr>
                <a:t>내부자료 </a:t>
              </a:r>
              <a:r>
                <a:rPr lang="ko-KR" altLang="en-US" sz="1050" dirty="0">
                  <a:solidFill>
                    <a:srgbClr val="595959"/>
                  </a:solidFill>
                  <a:latin typeface="+mn-ea"/>
                  <a:sym typeface="Arial"/>
                </a:rPr>
                <a:t>유출 방지</a:t>
              </a:r>
              <a:endParaRPr lang="en-US" altLang="ko-KR" sz="1050" dirty="0">
                <a:solidFill>
                  <a:srgbClr val="595959"/>
                </a:solidFill>
                <a:latin typeface="+mn-ea"/>
                <a:sym typeface="Arial"/>
              </a:endParaRPr>
            </a:p>
            <a:p>
              <a:pPr lvl="0">
                <a:lnSpc>
                  <a:spcPct val="115000"/>
                </a:lnSpc>
                <a:spcBef>
                  <a:spcPts val="0"/>
                </a:spcBef>
                <a:buSzPct val="25000"/>
              </a:pPr>
              <a:endParaRPr lang="en-US" altLang="ko-KR" sz="1050" dirty="0" smtClean="0">
                <a:solidFill>
                  <a:srgbClr val="595959"/>
                </a:solidFill>
                <a:latin typeface="+mn-ea"/>
              </a:endParaRPr>
            </a:p>
            <a:p>
              <a:pPr lvl="0">
                <a:lnSpc>
                  <a:spcPct val="115000"/>
                </a:lnSpc>
                <a:spcBef>
                  <a:spcPts val="0"/>
                </a:spcBef>
                <a:buSzPct val="25000"/>
              </a:pPr>
              <a:r>
                <a:rPr lang="ko-KR" altLang="en-US" sz="1050" dirty="0" smtClean="0">
                  <a:solidFill>
                    <a:srgbClr val="595959"/>
                  </a:solidFill>
                  <a:latin typeface="+mn-ea"/>
                </a:rPr>
                <a:t>서버 </a:t>
              </a:r>
              <a:r>
                <a:rPr lang="ko-KR" altLang="en-US" sz="1050" dirty="0">
                  <a:solidFill>
                    <a:srgbClr val="595959"/>
                  </a:solidFill>
                  <a:latin typeface="+mn-ea"/>
                </a:rPr>
                <a:t>저장 및 </a:t>
              </a:r>
              <a:r>
                <a:rPr lang="ko-KR" altLang="en-US" sz="1050" dirty="0" err="1">
                  <a:solidFill>
                    <a:srgbClr val="595959"/>
                  </a:solidFill>
                  <a:latin typeface="+mn-ea"/>
                </a:rPr>
                <a:t>전송구간</a:t>
              </a:r>
              <a:r>
                <a:rPr lang="ko-KR" altLang="en-US" sz="1050" dirty="0">
                  <a:solidFill>
                    <a:srgbClr val="595959"/>
                  </a:solidFill>
                  <a:latin typeface="+mn-ea"/>
                </a:rPr>
                <a:t> 암호화로 </a:t>
              </a:r>
              <a:endParaRPr lang="en-US" altLang="ko-KR" sz="1050" dirty="0" smtClean="0">
                <a:solidFill>
                  <a:srgbClr val="595959"/>
                </a:solidFill>
                <a:latin typeface="+mn-ea"/>
              </a:endParaRPr>
            </a:p>
            <a:p>
              <a:pPr lvl="0">
                <a:lnSpc>
                  <a:spcPct val="115000"/>
                </a:lnSpc>
                <a:spcBef>
                  <a:spcPts val="0"/>
                </a:spcBef>
                <a:buSzPct val="25000"/>
              </a:pPr>
              <a:r>
                <a:rPr lang="ko-KR" altLang="en-US" sz="1050" dirty="0" smtClean="0">
                  <a:solidFill>
                    <a:srgbClr val="595959"/>
                  </a:solidFill>
                  <a:latin typeface="+mn-ea"/>
                </a:rPr>
                <a:t>데이터 </a:t>
              </a:r>
              <a:r>
                <a:rPr lang="ko-KR" altLang="en-US" sz="1050" dirty="0">
                  <a:solidFill>
                    <a:srgbClr val="595959"/>
                  </a:solidFill>
                  <a:latin typeface="+mn-ea"/>
                </a:rPr>
                <a:t>유출에 대응  </a:t>
              </a:r>
              <a:endParaRPr lang="en-US" altLang="ko-KR" sz="1050" dirty="0">
                <a:solidFill>
                  <a:srgbClr val="595959"/>
                </a:solidFill>
                <a:latin typeface="+mn-ea"/>
                <a:sym typeface="Arial"/>
              </a:endParaRPr>
            </a:p>
            <a:p>
              <a:pPr lvl="0">
                <a:lnSpc>
                  <a:spcPct val="115000"/>
                </a:lnSpc>
                <a:buSzPct val="25000"/>
              </a:pPr>
              <a:endParaRPr lang="en-US" altLang="ko-KR" dirty="0">
                <a:solidFill>
                  <a:srgbClr val="595959"/>
                </a:solidFill>
                <a:latin typeface="+mn-ea"/>
              </a:endParaRPr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1513389" y="4964899"/>
              <a:ext cx="45719" cy="1057993"/>
              <a:chOff x="1566657" y="4964899"/>
              <a:chExt cx="45719" cy="1057993"/>
            </a:xfrm>
          </p:grpSpPr>
          <p:sp>
            <p:nvSpPr>
              <p:cNvPr id="6" name="타원 5"/>
              <p:cNvSpPr/>
              <p:nvPr/>
            </p:nvSpPr>
            <p:spPr>
              <a:xfrm>
                <a:off x="1566657" y="4964899"/>
                <a:ext cx="45719" cy="4571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1" name="타원 160"/>
              <p:cNvSpPr/>
              <p:nvPr/>
            </p:nvSpPr>
            <p:spPr>
              <a:xfrm>
                <a:off x="1566657" y="5367098"/>
                <a:ext cx="45719" cy="4571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2" name="타원 161"/>
              <p:cNvSpPr/>
              <p:nvPr/>
            </p:nvSpPr>
            <p:spPr>
              <a:xfrm>
                <a:off x="1566657" y="5977173"/>
                <a:ext cx="45719" cy="4571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68" name="그룹 167"/>
          <p:cNvGrpSpPr/>
          <p:nvPr/>
        </p:nvGrpSpPr>
        <p:grpSpPr>
          <a:xfrm>
            <a:off x="4617803" y="4152662"/>
            <a:ext cx="3040743" cy="2017321"/>
            <a:chOff x="1308506" y="4268070"/>
            <a:chExt cx="3040743" cy="2219456"/>
          </a:xfrm>
        </p:grpSpPr>
        <p:grpSp>
          <p:nvGrpSpPr>
            <p:cNvPr id="169" name="그룹 168"/>
            <p:cNvGrpSpPr/>
            <p:nvPr/>
          </p:nvGrpSpPr>
          <p:grpSpPr>
            <a:xfrm>
              <a:off x="1308506" y="4268070"/>
              <a:ext cx="3040743" cy="2219456"/>
              <a:chOff x="483709" y="2198632"/>
              <a:chExt cx="3036996" cy="3020692"/>
            </a:xfrm>
          </p:grpSpPr>
          <p:sp>
            <p:nvSpPr>
              <p:cNvPr id="175" name="직사각형 174"/>
              <p:cNvSpPr/>
              <p:nvPr/>
            </p:nvSpPr>
            <p:spPr>
              <a:xfrm>
                <a:off x="493623" y="2679557"/>
                <a:ext cx="3015224" cy="25397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2C6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176" name="그룹 175"/>
              <p:cNvGrpSpPr/>
              <p:nvPr/>
            </p:nvGrpSpPr>
            <p:grpSpPr>
              <a:xfrm>
                <a:off x="483709" y="2198632"/>
                <a:ext cx="3036996" cy="480928"/>
                <a:chOff x="483709" y="1861587"/>
                <a:chExt cx="3036996" cy="480928"/>
              </a:xfrm>
            </p:grpSpPr>
            <p:sp>
              <p:nvSpPr>
                <p:cNvPr id="177" name="직사각형 176"/>
                <p:cNvSpPr/>
                <p:nvPr/>
              </p:nvSpPr>
              <p:spPr>
                <a:xfrm>
                  <a:off x="493623" y="1861587"/>
                  <a:ext cx="3015224" cy="480928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rgbClr val="C2C6C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78" name="부제목 2"/>
                <p:cNvSpPr txBox="1">
                  <a:spLocks/>
                </p:cNvSpPr>
                <p:nvPr/>
              </p:nvSpPr>
              <p:spPr>
                <a:xfrm>
                  <a:off x="483709" y="1944751"/>
                  <a:ext cx="3036996" cy="35522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kumimoji="1"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spcBef>
                      <a:spcPts val="0"/>
                    </a:spcBef>
                    <a:buSzPct val="25000"/>
                  </a:pPr>
                  <a:r>
                    <a:rPr lang="ko-KR" altLang="en-US" sz="1200" b="1" spc="-150" dirty="0" smtClean="0">
                      <a:solidFill>
                        <a:schemeClr val="bg1"/>
                      </a:solidFill>
                      <a:latin typeface="+mn-ea"/>
                    </a:rPr>
                    <a:t>문서 유실 방지</a:t>
                  </a:r>
                  <a:endParaRPr lang="ko-KR" altLang="en-US" sz="12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</p:grpSp>
        </p:grpSp>
        <p:sp>
          <p:nvSpPr>
            <p:cNvPr id="170" name="직사각형 169"/>
            <p:cNvSpPr/>
            <p:nvPr/>
          </p:nvSpPr>
          <p:spPr>
            <a:xfrm>
              <a:off x="1530283" y="4837844"/>
              <a:ext cx="2721308" cy="75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15000"/>
                </a:lnSpc>
                <a:spcBef>
                  <a:spcPts val="0"/>
                </a:spcBef>
                <a:buSzPct val="25000"/>
              </a:pPr>
              <a:r>
                <a:rPr lang="ko-KR" altLang="en-US" sz="1050" spc="-150" dirty="0" err="1">
                  <a:solidFill>
                    <a:srgbClr val="595959"/>
                  </a:solidFill>
                  <a:latin typeface="+mn-ea"/>
                  <a:sym typeface="Arial"/>
                </a:rPr>
                <a:t>문서버전</a:t>
              </a:r>
              <a:r>
                <a:rPr lang="ko-KR" altLang="en-US" sz="1050" spc="-150" dirty="0">
                  <a:solidFill>
                    <a:srgbClr val="595959"/>
                  </a:solidFill>
                  <a:latin typeface="+mn-ea"/>
                  <a:sym typeface="Arial"/>
                </a:rPr>
                <a:t> 관리로 시점 별 복구</a:t>
              </a:r>
              <a:r>
                <a:rPr lang="en-US" altLang="ko-KR" sz="1050" spc="-150" dirty="0">
                  <a:solidFill>
                    <a:srgbClr val="595959"/>
                  </a:solidFill>
                  <a:latin typeface="+mn-ea"/>
                  <a:sym typeface="Arial"/>
                </a:rPr>
                <a:t>, </a:t>
              </a:r>
              <a:r>
                <a:rPr lang="ko-KR" altLang="en-US" sz="1050" spc="-150" dirty="0" err="1">
                  <a:solidFill>
                    <a:srgbClr val="595959"/>
                  </a:solidFill>
                  <a:latin typeface="+mn-ea"/>
                  <a:sym typeface="Arial"/>
                </a:rPr>
                <a:t>랜섬웨어</a:t>
              </a:r>
              <a:r>
                <a:rPr lang="ko-KR" altLang="en-US" sz="1050" spc="-150" dirty="0">
                  <a:solidFill>
                    <a:srgbClr val="595959"/>
                  </a:solidFill>
                  <a:latin typeface="+mn-ea"/>
                  <a:sym typeface="Arial"/>
                </a:rPr>
                <a:t> </a:t>
              </a:r>
              <a:endParaRPr lang="en-US" altLang="ko-KR" sz="1050" spc="-150" dirty="0">
                <a:solidFill>
                  <a:srgbClr val="595959"/>
                </a:solidFill>
                <a:latin typeface="+mn-ea"/>
                <a:sym typeface="Arial"/>
              </a:endParaRPr>
            </a:p>
            <a:p>
              <a:pPr lvl="0">
                <a:lnSpc>
                  <a:spcPct val="115000"/>
                </a:lnSpc>
                <a:spcBef>
                  <a:spcPts val="0"/>
                </a:spcBef>
                <a:buSzPct val="25000"/>
              </a:pPr>
              <a:r>
                <a:rPr lang="ko-KR" altLang="en-US" sz="1050" spc="-150" dirty="0">
                  <a:solidFill>
                    <a:srgbClr val="595959"/>
                  </a:solidFill>
                  <a:latin typeface="+mn-ea"/>
                  <a:sym typeface="Arial"/>
                </a:rPr>
                <a:t>같은 비인가 프로그램으로 인한 문서 유실 방지</a:t>
              </a:r>
              <a:endParaRPr lang="en-US" altLang="ko-KR" sz="1050" spc="-150" dirty="0">
                <a:solidFill>
                  <a:srgbClr val="595959"/>
                </a:solidFill>
                <a:latin typeface="+mn-ea"/>
                <a:sym typeface="Arial"/>
              </a:endParaRPr>
            </a:p>
            <a:p>
              <a:pPr lvl="0">
                <a:lnSpc>
                  <a:spcPct val="115000"/>
                </a:lnSpc>
                <a:buSzPct val="25000"/>
              </a:pPr>
              <a:endParaRPr lang="en-US" altLang="ko-KR" dirty="0">
                <a:solidFill>
                  <a:srgbClr val="595959"/>
                </a:solidFill>
                <a:latin typeface="+mn-ea"/>
              </a:endParaRPr>
            </a:p>
          </p:txBody>
        </p:sp>
        <p:sp>
          <p:nvSpPr>
            <p:cNvPr id="172" name="타원 171"/>
            <p:cNvSpPr/>
            <p:nvPr/>
          </p:nvSpPr>
          <p:spPr>
            <a:xfrm>
              <a:off x="1513389" y="4936429"/>
              <a:ext cx="45719" cy="4571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9" name="그룹 178"/>
          <p:cNvGrpSpPr/>
          <p:nvPr/>
        </p:nvGrpSpPr>
        <p:grpSpPr>
          <a:xfrm>
            <a:off x="7975560" y="4161637"/>
            <a:ext cx="3040743" cy="2017321"/>
            <a:chOff x="1308506" y="4268070"/>
            <a:chExt cx="3040743" cy="2219456"/>
          </a:xfrm>
        </p:grpSpPr>
        <p:grpSp>
          <p:nvGrpSpPr>
            <p:cNvPr id="180" name="그룹 179"/>
            <p:cNvGrpSpPr/>
            <p:nvPr/>
          </p:nvGrpSpPr>
          <p:grpSpPr>
            <a:xfrm>
              <a:off x="1308506" y="4268070"/>
              <a:ext cx="3040743" cy="2219456"/>
              <a:chOff x="483709" y="2198632"/>
              <a:chExt cx="3036996" cy="3020692"/>
            </a:xfrm>
          </p:grpSpPr>
          <p:sp>
            <p:nvSpPr>
              <p:cNvPr id="186" name="직사각형 185"/>
              <p:cNvSpPr/>
              <p:nvPr/>
            </p:nvSpPr>
            <p:spPr>
              <a:xfrm>
                <a:off x="493623" y="2679557"/>
                <a:ext cx="3015224" cy="25397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2C6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187" name="그룹 186"/>
              <p:cNvGrpSpPr/>
              <p:nvPr/>
            </p:nvGrpSpPr>
            <p:grpSpPr>
              <a:xfrm>
                <a:off x="483709" y="2198632"/>
                <a:ext cx="3036996" cy="480928"/>
                <a:chOff x="483709" y="1861587"/>
                <a:chExt cx="3036996" cy="480928"/>
              </a:xfrm>
            </p:grpSpPr>
            <p:sp>
              <p:nvSpPr>
                <p:cNvPr id="188" name="직사각형 187"/>
                <p:cNvSpPr/>
                <p:nvPr/>
              </p:nvSpPr>
              <p:spPr>
                <a:xfrm>
                  <a:off x="493623" y="1861587"/>
                  <a:ext cx="3015224" cy="480928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rgbClr val="C2C6C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89" name="부제목 2"/>
                <p:cNvSpPr txBox="1">
                  <a:spLocks/>
                </p:cNvSpPr>
                <p:nvPr/>
              </p:nvSpPr>
              <p:spPr>
                <a:xfrm>
                  <a:off x="483709" y="1944751"/>
                  <a:ext cx="3036996" cy="35522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kumimoji="1"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spcBef>
                      <a:spcPts val="0"/>
                    </a:spcBef>
                    <a:buSzPct val="25000"/>
                  </a:pPr>
                  <a:r>
                    <a:rPr lang="ko-KR" altLang="en-US" sz="1200" b="1" spc="-150" dirty="0" smtClean="0">
                      <a:solidFill>
                        <a:schemeClr val="bg1"/>
                      </a:solidFill>
                      <a:latin typeface="+mn-ea"/>
                    </a:rPr>
                    <a:t>내부 중요한  데이터  보호</a:t>
                  </a:r>
                  <a:endParaRPr lang="ko-KR" altLang="en-US" sz="12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</p:grpSp>
        </p:grpSp>
        <p:sp>
          <p:nvSpPr>
            <p:cNvPr id="181" name="직사각형 180"/>
            <p:cNvSpPr/>
            <p:nvPr/>
          </p:nvSpPr>
          <p:spPr>
            <a:xfrm>
              <a:off x="1530283" y="4837844"/>
              <a:ext cx="2721308" cy="15258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15000"/>
                </a:lnSpc>
                <a:buClr>
                  <a:schemeClr val="dk1"/>
                </a:buClr>
                <a:buSzPct val="25000"/>
              </a:pPr>
              <a:r>
                <a:rPr lang="ko-KR" altLang="en-US" sz="1050" spc="-150" dirty="0">
                  <a:solidFill>
                    <a:srgbClr val="595959"/>
                  </a:solidFill>
                  <a:latin typeface="+mn-ea"/>
                </a:rPr>
                <a:t>윈도우탐색기 인터페이스 </a:t>
              </a:r>
              <a:r>
                <a:rPr lang="ko-KR" altLang="en-US" sz="1050" spc="-150" dirty="0" smtClean="0">
                  <a:solidFill>
                    <a:srgbClr val="595959"/>
                  </a:solidFill>
                  <a:latin typeface="+mn-ea"/>
                </a:rPr>
                <a:t>제공으로</a:t>
              </a:r>
              <a:endParaRPr lang="en-US" altLang="ko-KR" sz="1050" spc="-150" dirty="0" smtClean="0">
                <a:solidFill>
                  <a:srgbClr val="595959"/>
                </a:solidFill>
                <a:latin typeface="+mn-ea"/>
              </a:endParaRPr>
            </a:p>
            <a:p>
              <a:pPr lvl="0">
                <a:lnSpc>
                  <a:spcPct val="115000"/>
                </a:lnSpc>
                <a:buClr>
                  <a:schemeClr val="dk1"/>
                </a:buClr>
                <a:buSzPct val="25000"/>
              </a:pPr>
              <a:r>
                <a:rPr lang="ko-KR" altLang="en-US" sz="1050" spc="-150" dirty="0" smtClean="0">
                  <a:solidFill>
                    <a:srgbClr val="595959"/>
                  </a:solidFill>
                  <a:latin typeface="+mn-ea"/>
                </a:rPr>
                <a:t>사용자</a:t>
              </a:r>
              <a:r>
                <a:rPr lang="en-US" altLang="ko-KR" sz="1050" spc="-150" dirty="0">
                  <a:solidFill>
                    <a:srgbClr val="595959"/>
                  </a:solidFill>
                  <a:latin typeface="+mn-ea"/>
                </a:rPr>
                <a:t> </a:t>
              </a:r>
              <a:r>
                <a:rPr lang="ko-KR" altLang="en-US" sz="1050" spc="-150" dirty="0" smtClean="0">
                  <a:solidFill>
                    <a:srgbClr val="595959"/>
                  </a:solidFill>
                  <a:latin typeface="+mn-ea"/>
                </a:rPr>
                <a:t>친화성 보장</a:t>
              </a:r>
              <a:endParaRPr lang="en-US" altLang="ko-KR" sz="1050" spc="-150" dirty="0" smtClean="0">
                <a:solidFill>
                  <a:srgbClr val="595959"/>
                </a:solidFill>
                <a:latin typeface="+mn-ea"/>
              </a:endParaRPr>
            </a:p>
            <a:p>
              <a:pPr lvl="0">
                <a:lnSpc>
                  <a:spcPct val="115000"/>
                </a:lnSpc>
                <a:buClr>
                  <a:schemeClr val="dk1"/>
                </a:buClr>
                <a:buSzPct val="25000"/>
              </a:pPr>
              <a:endParaRPr lang="ko-KR" altLang="en-US" sz="1050" spc="-150" dirty="0">
                <a:solidFill>
                  <a:srgbClr val="595959"/>
                </a:solidFill>
                <a:latin typeface="+mn-ea"/>
              </a:endParaRPr>
            </a:p>
            <a:p>
              <a:pPr lvl="0">
                <a:lnSpc>
                  <a:spcPct val="115000"/>
                </a:lnSpc>
                <a:spcBef>
                  <a:spcPts val="0"/>
                </a:spcBef>
                <a:buClr>
                  <a:schemeClr val="dk1"/>
                </a:buClr>
                <a:buSzPct val="25000"/>
              </a:pPr>
              <a:r>
                <a:rPr lang="ko-KR" altLang="en-US" sz="1050" spc="-150" dirty="0" smtClean="0">
                  <a:solidFill>
                    <a:srgbClr val="595959"/>
                  </a:solidFill>
                  <a:latin typeface="+mn-ea"/>
                  <a:sym typeface="Arial"/>
                </a:rPr>
                <a:t>목적에 </a:t>
              </a:r>
              <a:r>
                <a:rPr lang="ko-KR" altLang="en-US" sz="1050" spc="-150" dirty="0">
                  <a:solidFill>
                    <a:srgbClr val="595959"/>
                  </a:solidFill>
                  <a:latin typeface="+mn-ea"/>
                  <a:sym typeface="Arial"/>
                </a:rPr>
                <a:t>맞는 디스크 생성으로 </a:t>
              </a:r>
              <a:r>
                <a:rPr lang="ko-KR" altLang="en-US" sz="1050" spc="-150" dirty="0" smtClean="0">
                  <a:solidFill>
                    <a:srgbClr val="595959"/>
                  </a:solidFill>
                  <a:latin typeface="+mn-ea"/>
                  <a:sym typeface="Arial"/>
                </a:rPr>
                <a:t>원활한</a:t>
              </a:r>
              <a:endParaRPr lang="en-US" altLang="ko-KR" sz="1050" spc="-150" dirty="0" smtClean="0">
                <a:solidFill>
                  <a:srgbClr val="595959"/>
                </a:solidFill>
                <a:latin typeface="+mn-ea"/>
                <a:sym typeface="Arial"/>
              </a:endParaRPr>
            </a:p>
            <a:p>
              <a:pPr lvl="0">
                <a:lnSpc>
                  <a:spcPct val="115000"/>
                </a:lnSpc>
                <a:spcBef>
                  <a:spcPts val="0"/>
                </a:spcBef>
                <a:buClr>
                  <a:schemeClr val="dk1"/>
                </a:buClr>
                <a:buSzPct val="25000"/>
              </a:pPr>
              <a:r>
                <a:rPr lang="ko-KR" altLang="en-US" sz="1050" spc="-150" dirty="0" smtClean="0">
                  <a:solidFill>
                    <a:srgbClr val="595959"/>
                  </a:solidFill>
                  <a:latin typeface="+mn-ea"/>
                  <a:sym typeface="Arial"/>
                </a:rPr>
                <a:t>문서 </a:t>
              </a:r>
              <a:r>
                <a:rPr lang="ko-KR" altLang="en-US" sz="1050" spc="-150" dirty="0">
                  <a:solidFill>
                    <a:srgbClr val="595959"/>
                  </a:solidFill>
                  <a:latin typeface="+mn-ea"/>
                  <a:sym typeface="Arial"/>
                </a:rPr>
                <a:t>협업 환경 제공</a:t>
              </a:r>
            </a:p>
            <a:p>
              <a:pPr lvl="0">
                <a:lnSpc>
                  <a:spcPct val="115000"/>
                </a:lnSpc>
                <a:buClr>
                  <a:schemeClr val="dk1"/>
                </a:buClr>
                <a:buSzPct val="25000"/>
              </a:pPr>
              <a:endParaRPr lang="ko-KR" altLang="en-US" sz="1050" spc="-150" dirty="0">
                <a:solidFill>
                  <a:srgbClr val="595959"/>
                </a:solidFill>
                <a:latin typeface="+mn-ea"/>
                <a:sym typeface="Arial"/>
              </a:endParaRPr>
            </a:p>
            <a:p>
              <a:pPr lvl="0">
                <a:lnSpc>
                  <a:spcPct val="115000"/>
                </a:lnSpc>
                <a:buSzPct val="25000"/>
              </a:pPr>
              <a:endParaRPr lang="en-US" altLang="ko-KR" dirty="0">
                <a:solidFill>
                  <a:srgbClr val="595959"/>
                </a:solidFill>
                <a:latin typeface="+mn-ea"/>
              </a:endParaRPr>
            </a:p>
          </p:txBody>
        </p:sp>
        <p:grpSp>
          <p:nvGrpSpPr>
            <p:cNvPr id="182" name="그룹 181"/>
            <p:cNvGrpSpPr/>
            <p:nvPr/>
          </p:nvGrpSpPr>
          <p:grpSpPr>
            <a:xfrm>
              <a:off x="1513389" y="4945919"/>
              <a:ext cx="45719" cy="672930"/>
              <a:chOff x="1566657" y="4945919"/>
              <a:chExt cx="45719" cy="672930"/>
            </a:xfrm>
          </p:grpSpPr>
          <p:sp>
            <p:nvSpPr>
              <p:cNvPr id="183" name="타원 182"/>
              <p:cNvSpPr/>
              <p:nvPr/>
            </p:nvSpPr>
            <p:spPr>
              <a:xfrm>
                <a:off x="1566657" y="4945919"/>
                <a:ext cx="45719" cy="4571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4" name="타원 183"/>
              <p:cNvSpPr/>
              <p:nvPr/>
            </p:nvSpPr>
            <p:spPr>
              <a:xfrm>
                <a:off x="1566657" y="5573130"/>
                <a:ext cx="45719" cy="4571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90" name="그룹 189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191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92" name="그림 19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9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7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33625" cy="307657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26" y="934067"/>
            <a:ext cx="1762999" cy="162196"/>
          </a:xfrm>
          <a:prstGeom prst="rect">
            <a:avLst/>
          </a:prstGeom>
        </p:spPr>
      </p:pic>
      <p:sp>
        <p:nvSpPr>
          <p:cNvPr id="68" name="부제목 2"/>
          <p:cNvSpPr txBox="1">
            <a:spLocks/>
          </p:cNvSpPr>
          <p:nvPr/>
        </p:nvSpPr>
        <p:spPr>
          <a:xfrm>
            <a:off x="5370990" y="2477098"/>
            <a:ext cx="3882292" cy="599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4200" spc="-100" dirty="0" smtClean="0">
                <a:solidFill>
                  <a:schemeClr val="bg1"/>
                </a:solidFill>
                <a:latin typeface="+mn-ea"/>
              </a:rPr>
              <a:t>APPENDIX</a:t>
            </a:r>
            <a:endParaRPr lang="ja-JP" altLang="en-US" sz="4200" spc="-1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5" y="3779142"/>
            <a:ext cx="2333625" cy="3076575"/>
          </a:xfrm>
          <a:prstGeom prst="rect">
            <a:avLst/>
          </a:prstGeom>
        </p:spPr>
      </p:pic>
      <p:sp>
        <p:nvSpPr>
          <p:cNvPr id="10" name="부제목 2"/>
          <p:cNvSpPr txBox="1">
            <a:spLocks/>
          </p:cNvSpPr>
          <p:nvPr/>
        </p:nvSpPr>
        <p:spPr>
          <a:xfrm>
            <a:off x="5370990" y="3370447"/>
            <a:ext cx="3172078" cy="817389"/>
          </a:xfrm>
          <a:prstGeom prst="rect">
            <a:avLst/>
          </a:prstGeom>
        </p:spPr>
        <p:txBody>
          <a:bodyPr vert="horz" lIns="7200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pc="-15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시스템 구성</a:t>
            </a:r>
            <a:endParaRPr lang="en-US" altLang="ko-KR" spc="-150" dirty="0" smtClean="0">
              <a:solidFill>
                <a:schemeClr val="bg1">
                  <a:lumMod val="50000"/>
                </a:schemeClr>
              </a:solidFill>
              <a:latin typeface="+mj-ea"/>
            </a:endParaRPr>
          </a:p>
          <a:p>
            <a:pPr algn="l"/>
            <a:r>
              <a:rPr lang="ko-KR" altLang="en-US" spc="-15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기술 지원</a:t>
            </a:r>
            <a:endParaRPr lang="en-US" altLang="ko-KR" spc="-150" dirty="0" smtClean="0">
              <a:solidFill>
                <a:schemeClr val="bg1">
                  <a:lumMod val="50000"/>
                </a:schemeClr>
              </a:solidFill>
              <a:latin typeface="+mj-ea"/>
            </a:endParaRPr>
          </a:p>
          <a:p>
            <a:pPr algn="l"/>
            <a:r>
              <a:rPr lang="ko-KR" altLang="en-US" spc="-15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레퍼런스</a:t>
            </a:r>
            <a:endParaRPr lang="en-US" altLang="ko-KR" spc="-150" dirty="0" smtClean="0">
              <a:solidFill>
                <a:schemeClr val="bg1">
                  <a:lumMod val="50000"/>
                </a:schemeClr>
              </a:solidFill>
              <a:latin typeface="+mj-ea"/>
            </a:endParaRPr>
          </a:p>
          <a:p>
            <a:pPr algn="l"/>
            <a:r>
              <a:rPr lang="ko-KR" altLang="en-US" spc="-15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구축 사례</a:t>
            </a:r>
            <a:endParaRPr lang="en-US" altLang="ko-KR" spc="-15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11" name="부제목 2"/>
          <p:cNvSpPr txBox="1">
            <a:spLocks/>
          </p:cNvSpPr>
          <p:nvPr/>
        </p:nvSpPr>
        <p:spPr>
          <a:xfrm>
            <a:off x="4145871" y="2477326"/>
            <a:ext cx="1188545" cy="599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4200" spc="-100" dirty="0" smtClean="0">
                <a:solidFill>
                  <a:srgbClr val="FF0000"/>
                </a:solidFill>
                <a:latin typeface="+mn-ea"/>
              </a:rPr>
              <a:t>07</a:t>
            </a:r>
            <a:endParaRPr lang="ja-JP" altLang="en-US" sz="4200" spc="-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부제목 2"/>
          <p:cNvSpPr txBox="1">
            <a:spLocks/>
          </p:cNvSpPr>
          <p:nvPr/>
        </p:nvSpPr>
        <p:spPr>
          <a:xfrm flipH="1">
            <a:off x="2699805" y="3370447"/>
            <a:ext cx="2634611" cy="817389"/>
          </a:xfrm>
          <a:prstGeom prst="rect">
            <a:avLst/>
          </a:prstGeom>
        </p:spPr>
        <p:txBody>
          <a:bodyPr vert="horz" lIns="7200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pc="-113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01</a:t>
            </a:r>
          </a:p>
          <a:p>
            <a:pPr algn="r"/>
            <a:r>
              <a:rPr lang="en-US" altLang="ko-KR" spc="-113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02</a:t>
            </a:r>
          </a:p>
          <a:p>
            <a:pPr algn="r"/>
            <a:r>
              <a:rPr lang="en-US" altLang="ko-KR" spc="-113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03</a:t>
            </a:r>
          </a:p>
          <a:p>
            <a:pPr algn="r"/>
            <a:r>
              <a:rPr lang="en-US" altLang="ko-KR" spc="-113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04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12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94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부제목 2"/>
          <p:cNvSpPr txBox="1">
            <a:spLocks/>
          </p:cNvSpPr>
          <p:nvPr/>
        </p:nvSpPr>
        <p:spPr>
          <a:xfrm>
            <a:off x="401640" y="329475"/>
            <a:ext cx="2545746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300" spc="-100" dirty="0" smtClean="0">
                <a:solidFill>
                  <a:srgbClr val="C00000"/>
                </a:solidFill>
                <a:latin typeface="+mn-ea"/>
              </a:rPr>
              <a:t>07. APPENDIX</a:t>
            </a:r>
            <a:endParaRPr lang="ko-KR" altLang="en-US" sz="1300" spc="-1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52" name="부제목 2"/>
          <p:cNvSpPr txBox="1">
            <a:spLocks/>
          </p:cNvSpPr>
          <p:nvPr/>
        </p:nvSpPr>
        <p:spPr>
          <a:xfrm>
            <a:off x="395511" y="1311417"/>
            <a:ext cx="6671114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000" spc="-56" dirty="0" smtClean="0">
                <a:solidFill>
                  <a:srgbClr val="191D20"/>
                </a:solidFill>
                <a:latin typeface="맑은 고딕" panose="020B0503020000020004" pitchFamily="50" charset="-127"/>
              </a:rPr>
              <a:t>분산 </a:t>
            </a:r>
            <a:r>
              <a:rPr lang="en-US" altLang="ko-KR" sz="2000" spc="-56" dirty="0" smtClean="0">
                <a:solidFill>
                  <a:srgbClr val="191D20"/>
                </a:solidFill>
                <a:latin typeface="맑은 고딕" panose="020B0503020000020004" pitchFamily="50" charset="-127"/>
              </a:rPr>
              <a:t>&amp; </a:t>
            </a:r>
            <a:r>
              <a:rPr lang="ko-KR" altLang="en-US" sz="2000" spc="-56" dirty="0" smtClean="0">
                <a:solidFill>
                  <a:srgbClr val="191D20"/>
                </a:solidFill>
                <a:latin typeface="맑은 고딕" panose="020B0503020000020004" pitchFamily="50" charset="-127"/>
              </a:rPr>
              <a:t>이중화</a:t>
            </a:r>
            <a:endParaRPr lang="en-US" altLang="ko-KR" sz="2000" spc="-56" dirty="0">
              <a:solidFill>
                <a:srgbClr val="191D2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53" name="부제목 2"/>
          <p:cNvSpPr txBox="1">
            <a:spLocks/>
          </p:cNvSpPr>
          <p:nvPr/>
        </p:nvSpPr>
        <p:spPr>
          <a:xfrm>
            <a:off x="414561" y="1826010"/>
            <a:ext cx="9204040" cy="279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2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보안 대상 프로그램 </a:t>
            </a:r>
            <a:r>
              <a:rPr lang="en-US" altLang="ko-KR" sz="12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/ </a:t>
            </a:r>
            <a:r>
              <a:rPr lang="ko-KR" altLang="en-US" sz="1200" spc="-56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확장자에</a:t>
            </a:r>
            <a:r>
              <a:rPr lang="ko-KR" altLang="en-US" sz="12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 대해 제품 설치 시점부터 보안 정책 적용 가능</a:t>
            </a:r>
            <a:endParaRPr lang="ja-JP" altLang="en-US" sz="1200" spc="-56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400000000000000" pitchFamily="34" charset="-127"/>
            </a:endParaRPr>
          </a:p>
        </p:txBody>
      </p:sp>
      <p:sp>
        <p:nvSpPr>
          <p:cNvPr id="54" name="부제목 2"/>
          <p:cNvSpPr txBox="1">
            <a:spLocks/>
          </p:cNvSpPr>
          <p:nvPr/>
        </p:nvSpPr>
        <p:spPr>
          <a:xfrm>
            <a:off x="366937" y="660362"/>
            <a:ext cx="5857875" cy="71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3500" b="1" spc="-350" dirty="0" smtClean="0">
                <a:solidFill>
                  <a:srgbClr val="111111"/>
                </a:solidFill>
                <a:latin typeface="+mn-ea"/>
              </a:rPr>
              <a:t>구성 </a:t>
            </a:r>
          </a:p>
        </p:txBody>
      </p:sp>
      <p:grpSp>
        <p:nvGrpSpPr>
          <p:cNvPr id="88" name="그룹 87"/>
          <p:cNvGrpSpPr/>
          <p:nvPr/>
        </p:nvGrpSpPr>
        <p:grpSpPr>
          <a:xfrm>
            <a:off x="720960" y="2376257"/>
            <a:ext cx="10750081" cy="3708860"/>
            <a:chOff x="493751" y="2647552"/>
            <a:chExt cx="10750081" cy="3708860"/>
          </a:xfrm>
        </p:grpSpPr>
        <p:sp>
          <p:nvSpPr>
            <p:cNvPr id="44" name="부제목 2"/>
            <p:cNvSpPr txBox="1">
              <a:spLocks/>
            </p:cNvSpPr>
            <p:nvPr/>
          </p:nvSpPr>
          <p:spPr>
            <a:xfrm>
              <a:off x="7390220" y="2745100"/>
              <a:ext cx="3738203" cy="2467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1400" b="1" spc="-38" dirty="0" smtClean="0">
                  <a:solidFill>
                    <a:schemeClr val="bg1"/>
                  </a:solidFill>
                  <a:latin typeface="맑은 고딕" panose="020B0503020000020004" pitchFamily="50" charset="-127"/>
                </a:rPr>
                <a:t>정 </a:t>
              </a:r>
              <a:r>
                <a:rPr lang="ko-KR" altLang="en-US" sz="1400" b="1" spc="-38" dirty="0">
                  <a:solidFill>
                    <a:schemeClr val="bg1"/>
                  </a:solidFill>
                  <a:latin typeface="맑은 고딕" panose="020B0503020000020004" pitchFamily="50" charset="-127"/>
                </a:rPr>
                <a:t>위반 파일 강제 </a:t>
              </a:r>
              <a:r>
                <a:rPr lang="ko-KR" altLang="en-US" sz="1400" b="1" spc="-38" dirty="0" smtClean="0">
                  <a:solidFill>
                    <a:schemeClr val="bg1"/>
                  </a:solidFill>
                  <a:latin typeface="맑은 고딕" panose="020B0503020000020004" pitchFamily="50" charset="-127"/>
                </a:rPr>
                <a:t>이관</a:t>
              </a:r>
              <a:endParaRPr lang="ko-KR" altLang="en-US" sz="1400" b="1" spc="-38" dirty="0">
                <a:solidFill>
                  <a:schemeClr val="bg1"/>
                </a:solidFill>
                <a:latin typeface="맑은 고딕" panose="020B0503020000020004" pitchFamily="50" charset="-127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493751" y="2647552"/>
              <a:ext cx="10750081" cy="3708860"/>
              <a:chOff x="493751" y="2647552"/>
              <a:chExt cx="10309532" cy="3708860"/>
            </a:xfrm>
          </p:grpSpPr>
          <p:grpSp>
            <p:nvGrpSpPr>
              <p:cNvPr id="22" name="그룹 21"/>
              <p:cNvGrpSpPr/>
              <p:nvPr/>
            </p:nvGrpSpPr>
            <p:grpSpPr>
              <a:xfrm>
                <a:off x="493751" y="2647552"/>
                <a:ext cx="5090303" cy="3708860"/>
                <a:chOff x="7891329" y="1681574"/>
                <a:chExt cx="2089478" cy="3708860"/>
              </a:xfrm>
            </p:grpSpPr>
            <p:sp>
              <p:nvSpPr>
                <p:cNvPr id="23" name="직사각형 22"/>
                <p:cNvSpPr/>
                <p:nvPr/>
              </p:nvSpPr>
              <p:spPr>
                <a:xfrm>
                  <a:off x="7898819" y="1681574"/>
                  <a:ext cx="2074499" cy="439119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rgbClr val="C2C6C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4" name="직사각형 23"/>
                <p:cNvSpPr/>
                <p:nvPr/>
              </p:nvSpPr>
              <p:spPr>
                <a:xfrm>
                  <a:off x="7898819" y="2117630"/>
                  <a:ext cx="2074499" cy="3272804"/>
                </a:xfrm>
                <a:prstGeom prst="rect">
                  <a:avLst/>
                </a:prstGeom>
                <a:noFill/>
                <a:ln w="12700">
                  <a:solidFill>
                    <a:srgbClr val="C2C6C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5" name="부제목 2"/>
                <p:cNvSpPr txBox="1">
                  <a:spLocks/>
                </p:cNvSpPr>
                <p:nvPr/>
              </p:nvSpPr>
              <p:spPr>
                <a:xfrm>
                  <a:off x="7891329" y="1777743"/>
                  <a:ext cx="2089478" cy="24677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kumimoji="1"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ko-KR" altLang="en-US" sz="1400" b="1" spc="-38" dirty="0">
                      <a:solidFill>
                        <a:schemeClr val="bg1"/>
                      </a:solidFill>
                      <a:latin typeface="맑은 고딕" panose="020B0503020000020004" pitchFamily="50" charset="-127"/>
                      <a:ea typeface="맑은 고딕" panose="020B0300000000000000" pitchFamily="34" charset="-127"/>
                    </a:rPr>
                    <a:t>서버 분산 구성</a:t>
                  </a:r>
                  <a:endParaRPr lang="zh-TW" altLang="en-US" sz="1400" b="1" spc="-38" dirty="0">
                    <a:solidFill>
                      <a:schemeClr val="bg1"/>
                    </a:solidFill>
                    <a:latin typeface="맑은 고딕" panose="020B0503020000020004" pitchFamily="50" charset="-127"/>
                    <a:ea typeface="맑은 고딕" panose="020B0300000000000000" pitchFamily="34" charset="-127"/>
                  </a:endParaRPr>
                </a:p>
              </p:txBody>
            </p:sp>
          </p:grpSp>
          <p:grpSp>
            <p:nvGrpSpPr>
              <p:cNvPr id="26" name="그룹 25"/>
              <p:cNvGrpSpPr/>
              <p:nvPr/>
            </p:nvGrpSpPr>
            <p:grpSpPr>
              <a:xfrm>
                <a:off x="5712980" y="2647552"/>
                <a:ext cx="5090303" cy="3708860"/>
                <a:chOff x="7936761" y="1681574"/>
                <a:chExt cx="2089478" cy="3708860"/>
              </a:xfrm>
            </p:grpSpPr>
            <p:sp>
              <p:nvSpPr>
                <p:cNvPr id="27" name="직사각형 26"/>
                <p:cNvSpPr/>
                <p:nvPr/>
              </p:nvSpPr>
              <p:spPr>
                <a:xfrm>
                  <a:off x="7944251" y="1681574"/>
                  <a:ext cx="2074499" cy="439119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C2C6C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8" name="직사각형 27"/>
                <p:cNvSpPr/>
                <p:nvPr/>
              </p:nvSpPr>
              <p:spPr>
                <a:xfrm>
                  <a:off x="7944251" y="2117630"/>
                  <a:ext cx="2074499" cy="3272804"/>
                </a:xfrm>
                <a:prstGeom prst="rect">
                  <a:avLst/>
                </a:prstGeom>
                <a:noFill/>
                <a:ln w="12700">
                  <a:solidFill>
                    <a:srgbClr val="C2C6C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33" name="부제목 2"/>
                <p:cNvSpPr txBox="1">
                  <a:spLocks/>
                </p:cNvSpPr>
                <p:nvPr/>
              </p:nvSpPr>
              <p:spPr>
                <a:xfrm>
                  <a:off x="7936761" y="1777743"/>
                  <a:ext cx="2089478" cy="24677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kumimoji="1"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kumimoji="1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ko-KR" altLang="en-US" sz="1400" b="1" spc="-38" dirty="0">
                      <a:solidFill>
                        <a:schemeClr val="bg1"/>
                      </a:solidFill>
                      <a:latin typeface="맑은 고딕" panose="020B0503020000020004" pitchFamily="50" charset="-127"/>
                      <a:ea typeface="맑은 고딕" panose="020B0300000000000000" pitchFamily="34" charset="-127"/>
                    </a:rPr>
                    <a:t>서버 이중화 구성</a:t>
                  </a:r>
                  <a:endParaRPr lang="zh-TW" altLang="en-US" sz="1400" b="1" spc="-38" dirty="0">
                    <a:solidFill>
                      <a:schemeClr val="bg1"/>
                    </a:solidFill>
                    <a:latin typeface="맑은 고딕" panose="020B0503020000020004" pitchFamily="50" charset="-127"/>
                    <a:ea typeface="맑은 고딕" panose="020B0300000000000000" pitchFamily="34" charset="-127"/>
                  </a:endParaRPr>
                </a:p>
              </p:txBody>
            </p:sp>
          </p:grpSp>
        </p:grpSp>
        <p:grpSp>
          <p:nvGrpSpPr>
            <p:cNvPr id="68" name="그룹 67"/>
            <p:cNvGrpSpPr/>
            <p:nvPr/>
          </p:nvGrpSpPr>
          <p:grpSpPr>
            <a:xfrm>
              <a:off x="967135" y="3372626"/>
              <a:ext cx="4309387" cy="2139629"/>
              <a:chOff x="868945" y="3230583"/>
              <a:chExt cx="4309387" cy="2139629"/>
            </a:xfrm>
          </p:grpSpPr>
          <p:grpSp>
            <p:nvGrpSpPr>
              <p:cNvPr id="6" name="그룹 5"/>
              <p:cNvGrpSpPr/>
              <p:nvPr/>
            </p:nvGrpSpPr>
            <p:grpSpPr>
              <a:xfrm rot="16200000">
                <a:off x="2555057" y="2499877"/>
                <a:ext cx="913808" cy="3087217"/>
                <a:chOff x="8899404" y="3528985"/>
                <a:chExt cx="913808" cy="1427784"/>
              </a:xfrm>
            </p:grpSpPr>
            <p:cxnSp>
              <p:nvCxnSpPr>
                <p:cNvPr id="35" name="직선 연결선 34"/>
                <p:cNvCxnSpPr/>
                <p:nvPr/>
              </p:nvCxnSpPr>
              <p:spPr>
                <a:xfrm flipH="1" flipV="1">
                  <a:off x="9421066" y="3528985"/>
                  <a:ext cx="1" cy="1424671"/>
                </a:xfrm>
                <a:prstGeom prst="line">
                  <a:avLst/>
                </a:prstGeom>
                <a:ln w="15875" cap="rnd">
                  <a:solidFill>
                    <a:schemeClr val="bg1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직선 연결선 36"/>
                <p:cNvCxnSpPr/>
                <p:nvPr/>
              </p:nvCxnSpPr>
              <p:spPr>
                <a:xfrm rot="5400000" flipV="1">
                  <a:off x="9356308" y="3721511"/>
                  <a:ext cx="0" cy="913808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직선 연결선 37"/>
                <p:cNvCxnSpPr/>
                <p:nvPr/>
              </p:nvCxnSpPr>
              <p:spPr>
                <a:xfrm>
                  <a:off x="9187967" y="4956769"/>
                  <a:ext cx="234192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0446" y="4527103"/>
                <a:ext cx="463574" cy="486753"/>
              </a:xfrm>
              <a:prstGeom prst="rect">
                <a:avLst/>
              </a:prstGeom>
            </p:spPr>
          </p:pic>
          <p:grpSp>
            <p:nvGrpSpPr>
              <p:cNvPr id="40" name="그룹 39"/>
              <p:cNvGrpSpPr/>
              <p:nvPr/>
            </p:nvGrpSpPr>
            <p:grpSpPr>
              <a:xfrm rot="16200000">
                <a:off x="4246612" y="3960375"/>
                <a:ext cx="317591" cy="835051"/>
                <a:chOff x="8882333" y="3495088"/>
                <a:chExt cx="524028" cy="1095727"/>
              </a:xfrm>
            </p:grpSpPr>
            <p:cxnSp>
              <p:nvCxnSpPr>
                <p:cNvPr id="41" name="직선 연결선 40"/>
                <p:cNvCxnSpPr/>
                <p:nvPr/>
              </p:nvCxnSpPr>
              <p:spPr>
                <a:xfrm rot="5400000" flipH="1">
                  <a:off x="8858962" y="4041395"/>
                  <a:ext cx="1092614" cy="0"/>
                </a:xfrm>
                <a:prstGeom prst="line">
                  <a:avLst/>
                </a:prstGeom>
                <a:ln w="15875" cap="rnd">
                  <a:solidFill>
                    <a:schemeClr val="bg1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직선 연결선 55"/>
                <p:cNvCxnSpPr/>
                <p:nvPr/>
              </p:nvCxnSpPr>
              <p:spPr>
                <a:xfrm rot="5400000" flipV="1">
                  <a:off x="9144347" y="4328801"/>
                  <a:ext cx="0" cy="524027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직선 연결선 56"/>
                <p:cNvCxnSpPr/>
                <p:nvPr/>
              </p:nvCxnSpPr>
              <p:spPr>
                <a:xfrm rot="5400000" flipV="1">
                  <a:off x="9144348" y="3233075"/>
                  <a:ext cx="0" cy="524026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8" name="그림 5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0800" y="4500387"/>
                <a:ext cx="463574" cy="486753"/>
              </a:xfrm>
              <a:prstGeom prst="rect">
                <a:avLst/>
              </a:prstGeom>
            </p:spPr>
          </p:pic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350" y="4500177"/>
                <a:ext cx="669733" cy="516987"/>
              </a:xfrm>
              <a:prstGeom prst="rect">
                <a:avLst/>
              </a:prstGeom>
            </p:spPr>
          </p:pic>
          <p:pic>
            <p:nvPicPr>
              <p:cNvPr id="59" name="그림 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8599" y="4500057"/>
                <a:ext cx="669733" cy="516987"/>
              </a:xfrm>
              <a:prstGeom prst="rect">
                <a:avLst/>
              </a:prstGeom>
            </p:spPr>
          </p:pic>
          <p:sp>
            <p:nvSpPr>
              <p:cNvPr id="60" name="자유형 59"/>
              <p:cNvSpPr/>
              <p:nvPr/>
            </p:nvSpPr>
            <p:spPr>
              <a:xfrm>
                <a:off x="868945" y="5106964"/>
                <a:ext cx="1146575" cy="263248"/>
              </a:xfrm>
              <a:custGeom>
                <a:avLst/>
                <a:gdLst>
                  <a:gd name="connsiteX0" fmla="*/ 394694 w 1545208"/>
                  <a:gd name="connsiteY0" fmla="*/ 0 h 343205"/>
                  <a:gd name="connsiteX1" fmla="*/ 737594 w 1545208"/>
                  <a:gd name="connsiteY1" fmla="*/ 0 h 343205"/>
                  <a:gd name="connsiteX2" fmla="*/ 1047469 w 1545208"/>
                  <a:gd name="connsiteY2" fmla="*/ 0 h 343205"/>
                  <a:gd name="connsiteX3" fmla="*/ 1390369 w 1545208"/>
                  <a:gd name="connsiteY3" fmla="*/ 0 h 343205"/>
                  <a:gd name="connsiteX4" fmla="*/ 1545208 w 1545208"/>
                  <a:gd name="connsiteY4" fmla="*/ 171450 h 343205"/>
                  <a:gd name="connsiteX5" fmla="*/ 1390369 w 1545208"/>
                  <a:gd name="connsiteY5" fmla="*/ 342899 h 343205"/>
                  <a:gd name="connsiteX6" fmla="*/ 1047469 w 1545208"/>
                  <a:gd name="connsiteY6" fmla="*/ 342899 h 343205"/>
                  <a:gd name="connsiteX7" fmla="*/ 808983 w 1545208"/>
                  <a:gd name="connsiteY7" fmla="*/ 342899 h 343205"/>
                  <a:gd name="connsiteX8" fmla="*/ 807614 w 1545208"/>
                  <a:gd name="connsiteY8" fmla="*/ 343205 h 343205"/>
                  <a:gd name="connsiteX9" fmla="*/ 154839 w 1545208"/>
                  <a:gd name="connsiteY9" fmla="*/ 343205 h 343205"/>
                  <a:gd name="connsiteX10" fmla="*/ 0 w 1545208"/>
                  <a:gd name="connsiteY10" fmla="*/ 171756 h 343205"/>
                  <a:gd name="connsiteX11" fmla="*/ 154839 w 1545208"/>
                  <a:gd name="connsiteY11" fmla="*/ 306 h 343205"/>
                  <a:gd name="connsiteX12" fmla="*/ 393325 w 1545208"/>
                  <a:gd name="connsiteY12" fmla="*/ 306 h 343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5208" h="343205">
                    <a:moveTo>
                      <a:pt x="394694" y="0"/>
                    </a:moveTo>
                    <a:lnTo>
                      <a:pt x="737594" y="0"/>
                    </a:lnTo>
                    <a:lnTo>
                      <a:pt x="1047469" y="0"/>
                    </a:lnTo>
                    <a:lnTo>
                      <a:pt x="1390369" y="0"/>
                    </a:lnTo>
                    <a:cubicBezTo>
                      <a:pt x="1475876" y="0"/>
                      <a:pt x="1545208" y="76756"/>
                      <a:pt x="1545208" y="171450"/>
                    </a:cubicBezTo>
                    <a:cubicBezTo>
                      <a:pt x="1545208" y="266144"/>
                      <a:pt x="1475876" y="342899"/>
                      <a:pt x="1390369" y="342899"/>
                    </a:cubicBezTo>
                    <a:lnTo>
                      <a:pt x="1047469" y="342899"/>
                    </a:lnTo>
                    <a:lnTo>
                      <a:pt x="808983" y="342899"/>
                    </a:lnTo>
                    <a:lnTo>
                      <a:pt x="807614" y="343205"/>
                    </a:lnTo>
                    <a:lnTo>
                      <a:pt x="154839" y="343205"/>
                    </a:lnTo>
                    <a:cubicBezTo>
                      <a:pt x="69332" y="343205"/>
                      <a:pt x="0" y="266450"/>
                      <a:pt x="0" y="171756"/>
                    </a:cubicBezTo>
                    <a:cubicBezTo>
                      <a:pt x="0" y="77062"/>
                      <a:pt x="69332" y="306"/>
                      <a:pt x="154839" y="306"/>
                    </a:cubicBezTo>
                    <a:lnTo>
                      <a:pt x="393325" y="306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A1A5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altLang="ja-JP" sz="1100" dirty="0">
                    <a:solidFill>
                      <a:srgbClr val="2A2F35"/>
                    </a:solidFill>
                    <a:latin typeface="맑은 고딕" panose="020B0503020000020004" pitchFamily="50" charset="-127"/>
                  </a:rPr>
                  <a:t> </a:t>
                </a:r>
                <a:r>
                  <a:rPr lang="ko-KR" altLang="en-US" sz="1000" b="1" dirty="0" smtClean="0">
                    <a:solidFill>
                      <a:srgbClr val="2A2F35"/>
                    </a:solidFill>
                    <a:latin typeface="맑은 고딕" panose="020B0503020000020004" pitchFamily="50" charset="-127"/>
                  </a:rPr>
                  <a:t>메인 서버</a:t>
                </a:r>
                <a:endParaRPr kumimoji="1" lang="ja-JP" altLang="en-US" sz="1000" b="1" dirty="0">
                  <a:solidFill>
                    <a:srgbClr val="2A2F35"/>
                  </a:solidFill>
                </a:endParaRPr>
              </a:p>
            </p:txBody>
          </p:sp>
          <p:sp>
            <p:nvSpPr>
              <p:cNvPr id="62" name="자유형 61"/>
              <p:cNvSpPr/>
              <p:nvPr/>
            </p:nvSpPr>
            <p:spPr>
              <a:xfrm>
                <a:off x="2063049" y="3230583"/>
                <a:ext cx="1668019" cy="355996"/>
              </a:xfrm>
              <a:custGeom>
                <a:avLst/>
                <a:gdLst>
                  <a:gd name="connsiteX0" fmla="*/ 394694 w 1545208"/>
                  <a:gd name="connsiteY0" fmla="*/ 0 h 343205"/>
                  <a:gd name="connsiteX1" fmla="*/ 737594 w 1545208"/>
                  <a:gd name="connsiteY1" fmla="*/ 0 h 343205"/>
                  <a:gd name="connsiteX2" fmla="*/ 1047469 w 1545208"/>
                  <a:gd name="connsiteY2" fmla="*/ 0 h 343205"/>
                  <a:gd name="connsiteX3" fmla="*/ 1390369 w 1545208"/>
                  <a:gd name="connsiteY3" fmla="*/ 0 h 343205"/>
                  <a:gd name="connsiteX4" fmla="*/ 1545208 w 1545208"/>
                  <a:gd name="connsiteY4" fmla="*/ 171450 h 343205"/>
                  <a:gd name="connsiteX5" fmla="*/ 1390369 w 1545208"/>
                  <a:gd name="connsiteY5" fmla="*/ 342899 h 343205"/>
                  <a:gd name="connsiteX6" fmla="*/ 1047469 w 1545208"/>
                  <a:gd name="connsiteY6" fmla="*/ 342899 h 343205"/>
                  <a:gd name="connsiteX7" fmla="*/ 808983 w 1545208"/>
                  <a:gd name="connsiteY7" fmla="*/ 342899 h 343205"/>
                  <a:gd name="connsiteX8" fmla="*/ 807614 w 1545208"/>
                  <a:gd name="connsiteY8" fmla="*/ 343205 h 343205"/>
                  <a:gd name="connsiteX9" fmla="*/ 154839 w 1545208"/>
                  <a:gd name="connsiteY9" fmla="*/ 343205 h 343205"/>
                  <a:gd name="connsiteX10" fmla="*/ 0 w 1545208"/>
                  <a:gd name="connsiteY10" fmla="*/ 171756 h 343205"/>
                  <a:gd name="connsiteX11" fmla="*/ 154839 w 1545208"/>
                  <a:gd name="connsiteY11" fmla="*/ 306 h 343205"/>
                  <a:gd name="connsiteX12" fmla="*/ 393325 w 1545208"/>
                  <a:gd name="connsiteY12" fmla="*/ 306 h 343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5208" h="343205">
                    <a:moveTo>
                      <a:pt x="394694" y="0"/>
                    </a:moveTo>
                    <a:lnTo>
                      <a:pt x="737594" y="0"/>
                    </a:lnTo>
                    <a:lnTo>
                      <a:pt x="1047469" y="0"/>
                    </a:lnTo>
                    <a:lnTo>
                      <a:pt x="1390369" y="0"/>
                    </a:lnTo>
                    <a:cubicBezTo>
                      <a:pt x="1475876" y="0"/>
                      <a:pt x="1545208" y="76756"/>
                      <a:pt x="1545208" y="171450"/>
                    </a:cubicBezTo>
                    <a:cubicBezTo>
                      <a:pt x="1545208" y="266144"/>
                      <a:pt x="1475876" y="342899"/>
                      <a:pt x="1390369" y="342899"/>
                    </a:cubicBezTo>
                    <a:lnTo>
                      <a:pt x="1047469" y="342899"/>
                    </a:lnTo>
                    <a:lnTo>
                      <a:pt x="808983" y="342899"/>
                    </a:lnTo>
                    <a:lnTo>
                      <a:pt x="807614" y="343205"/>
                    </a:lnTo>
                    <a:lnTo>
                      <a:pt x="154839" y="343205"/>
                    </a:lnTo>
                    <a:cubicBezTo>
                      <a:pt x="69332" y="343205"/>
                      <a:pt x="0" y="266450"/>
                      <a:pt x="0" y="171756"/>
                    </a:cubicBezTo>
                    <a:cubicBezTo>
                      <a:pt x="0" y="77062"/>
                      <a:pt x="69332" y="306"/>
                      <a:pt x="154839" y="306"/>
                    </a:cubicBezTo>
                    <a:lnTo>
                      <a:pt x="393325" y="306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A1A5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altLang="ja-JP" sz="1100" dirty="0">
                    <a:solidFill>
                      <a:srgbClr val="2A2F35"/>
                    </a:solidFill>
                    <a:latin typeface="맑은 고딕" panose="020B0503020000020004" pitchFamily="50" charset="-127"/>
                  </a:rPr>
                  <a:t> </a:t>
                </a:r>
                <a:r>
                  <a:rPr lang="en-US" altLang="ja-JP" sz="1200" b="1" spc="-75" dirty="0">
                    <a:solidFill>
                      <a:srgbClr val="333333"/>
                    </a:solidFill>
                    <a:latin typeface="맑은 고딕" panose="020B0503020000020004" pitchFamily="50" charset="-127"/>
                    <a:ea typeface="맑은 고딕" panose="020B0400000000000000" pitchFamily="34" charset="-127"/>
                  </a:rPr>
                  <a:t>Backbone Network</a:t>
                </a:r>
                <a:endParaRPr lang="ja-JP" altLang="en-US" sz="1200" b="1" spc="-75" dirty="0">
                  <a:solidFill>
                    <a:srgbClr val="333333"/>
                  </a:solidFill>
                  <a:latin typeface="맑은 고딕" panose="020B0503020000020004" pitchFamily="50" charset="-127"/>
                  <a:ea typeface="맑은 고딕" panose="020B0400000000000000" pitchFamily="34" charset="-127"/>
                </a:endParaRPr>
              </a:p>
            </p:txBody>
          </p:sp>
          <p:cxnSp>
            <p:nvCxnSpPr>
              <p:cNvPr id="64" name="직선 연결선 63"/>
              <p:cNvCxnSpPr/>
              <p:nvPr/>
            </p:nvCxnSpPr>
            <p:spPr>
              <a:xfrm flipV="1">
                <a:off x="1468352" y="3977634"/>
                <a:ext cx="0" cy="54947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자유형 65"/>
              <p:cNvSpPr/>
              <p:nvPr/>
            </p:nvSpPr>
            <p:spPr>
              <a:xfrm>
                <a:off x="2299290" y="5106964"/>
                <a:ext cx="1146575" cy="263248"/>
              </a:xfrm>
              <a:custGeom>
                <a:avLst/>
                <a:gdLst>
                  <a:gd name="connsiteX0" fmla="*/ 394694 w 1545208"/>
                  <a:gd name="connsiteY0" fmla="*/ 0 h 343205"/>
                  <a:gd name="connsiteX1" fmla="*/ 737594 w 1545208"/>
                  <a:gd name="connsiteY1" fmla="*/ 0 h 343205"/>
                  <a:gd name="connsiteX2" fmla="*/ 1047469 w 1545208"/>
                  <a:gd name="connsiteY2" fmla="*/ 0 h 343205"/>
                  <a:gd name="connsiteX3" fmla="*/ 1390369 w 1545208"/>
                  <a:gd name="connsiteY3" fmla="*/ 0 h 343205"/>
                  <a:gd name="connsiteX4" fmla="*/ 1545208 w 1545208"/>
                  <a:gd name="connsiteY4" fmla="*/ 171450 h 343205"/>
                  <a:gd name="connsiteX5" fmla="*/ 1390369 w 1545208"/>
                  <a:gd name="connsiteY5" fmla="*/ 342899 h 343205"/>
                  <a:gd name="connsiteX6" fmla="*/ 1047469 w 1545208"/>
                  <a:gd name="connsiteY6" fmla="*/ 342899 h 343205"/>
                  <a:gd name="connsiteX7" fmla="*/ 808983 w 1545208"/>
                  <a:gd name="connsiteY7" fmla="*/ 342899 h 343205"/>
                  <a:gd name="connsiteX8" fmla="*/ 807614 w 1545208"/>
                  <a:gd name="connsiteY8" fmla="*/ 343205 h 343205"/>
                  <a:gd name="connsiteX9" fmla="*/ 154839 w 1545208"/>
                  <a:gd name="connsiteY9" fmla="*/ 343205 h 343205"/>
                  <a:gd name="connsiteX10" fmla="*/ 0 w 1545208"/>
                  <a:gd name="connsiteY10" fmla="*/ 171756 h 343205"/>
                  <a:gd name="connsiteX11" fmla="*/ 154839 w 1545208"/>
                  <a:gd name="connsiteY11" fmla="*/ 306 h 343205"/>
                  <a:gd name="connsiteX12" fmla="*/ 393325 w 1545208"/>
                  <a:gd name="connsiteY12" fmla="*/ 306 h 343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5208" h="343205">
                    <a:moveTo>
                      <a:pt x="394694" y="0"/>
                    </a:moveTo>
                    <a:lnTo>
                      <a:pt x="737594" y="0"/>
                    </a:lnTo>
                    <a:lnTo>
                      <a:pt x="1047469" y="0"/>
                    </a:lnTo>
                    <a:lnTo>
                      <a:pt x="1390369" y="0"/>
                    </a:lnTo>
                    <a:cubicBezTo>
                      <a:pt x="1475876" y="0"/>
                      <a:pt x="1545208" y="76756"/>
                      <a:pt x="1545208" y="171450"/>
                    </a:cubicBezTo>
                    <a:cubicBezTo>
                      <a:pt x="1545208" y="266144"/>
                      <a:pt x="1475876" y="342899"/>
                      <a:pt x="1390369" y="342899"/>
                    </a:cubicBezTo>
                    <a:lnTo>
                      <a:pt x="1047469" y="342899"/>
                    </a:lnTo>
                    <a:lnTo>
                      <a:pt x="808983" y="342899"/>
                    </a:lnTo>
                    <a:lnTo>
                      <a:pt x="807614" y="343205"/>
                    </a:lnTo>
                    <a:lnTo>
                      <a:pt x="154839" y="343205"/>
                    </a:lnTo>
                    <a:cubicBezTo>
                      <a:pt x="69332" y="343205"/>
                      <a:pt x="0" y="266450"/>
                      <a:pt x="0" y="171756"/>
                    </a:cubicBezTo>
                    <a:cubicBezTo>
                      <a:pt x="0" y="77062"/>
                      <a:pt x="69332" y="306"/>
                      <a:pt x="154839" y="306"/>
                    </a:cubicBezTo>
                    <a:lnTo>
                      <a:pt x="393325" y="306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A1A5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altLang="ja-JP" sz="1100" dirty="0">
                    <a:solidFill>
                      <a:srgbClr val="2A2F35"/>
                    </a:solidFill>
                    <a:latin typeface="맑은 고딕" panose="020B0503020000020004" pitchFamily="50" charset="-127"/>
                  </a:rPr>
                  <a:t> </a:t>
                </a:r>
                <a:r>
                  <a:rPr lang="ko-KR" altLang="en-US" sz="1000" b="1" dirty="0" smtClean="0">
                    <a:solidFill>
                      <a:srgbClr val="2A2F35"/>
                    </a:solidFill>
                    <a:latin typeface="맑은 고딕" panose="020B0503020000020004" pitchFamily="50" charset="-127"/>
                  </a:rPr>
                  <a:t>분산 서버</a:t>
                </a:r>
                <a:endParaRPr kumimoji="1" lang="ja-JP" altLang="en-US" sz="1000" b="1" dirty="0">
                  <a:solidFill>
                    <a:srgbClr val="2A2F35"/>
                  </a:solidFill>
                </a:endParaRPr>
              </a:p>
            </p:txBody>
          </p:sp>
        </p:grpSp>
        <p:sp>
          <p:nvSpPr>
            <p:cNvPr id="67" name="직사각형 66"/>
            <p:cNvSpPr/>
            <p:nvPr/>
          </p:nvSpPr>
          <p:spPr>
            <a:xfrm>
              <a:off x="983969" y="5754990"/>
              <a:ext cx="413201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rgbClr val="333333"/>
                  </a:solidFill>
                  <a:latin typeface="맑은 고딕" panose="020B0503020000020004" pitchFamily="50" charset="-127"/>
                  <a:ea typeface="맑은 고딕" panose="020B0400000000000000" pitchFamily="34" charset="-127"/>
                </a:rPr>
                <a:t>서비스 응답 시간의 </a:t>
              </a:r>
              <a:r>
                <a:rPr lang="ko-KR" altLang="en-US" sz="1200" b="1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400000000000000" pitchFamily="34" charset="-127"/>
                </a:rPr>
                <a:t>감소</a:t>
              </a:r>
              <a:endParaRPr lang="en-US" altLang="ko-KR" sz="1200" b="1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endParaRPr>
            </a:p>
            <a:p>
              <a:pPr algn="ctr"/>
              <a:r>
                <a:rPr lang="ko-KR" altLang="en-US" sz="1200" b="1" dirty="0" smtClean="0">
                  <a:solidFill>
                    <a:srgbClr val="333333"/>
                  </a:solidFill>
                  <a:latin typeface="맑은 고딕" panose="020B0503020000020004" pitchFamily="50" charset="-127"/>
                  <a:ea typeface="맑은 고딕" panose="020B0400000000000000" pitchFamily="34" charset="-127"/>
                </a:rPr>
                <a:t>분산에 </a:t>
              </a:r>
              <a:r>
                <a:rPr lang="ko-KR" altLang="en-US" sz="1200" b="1" dirty="0">
                  <a:solidFill>
                    <a:srgbClr val="333333"/>
                  </a:solidFill>
                  <a:latin typeface="맑은 고딕" panose="020B0503020000020004" pitchFamily="50" charset="-127"/>
                  <a:ea typeface="맑은 고딕" panose="020B0400000000000000" pitchFamily="34" charset="-127"/>
                </a:rPr>
                <a:t>의한 서버의 부하 </a:t>
              </a:r>
              <a:r>
                <a:rPr lang="ko-KR" altLang="en-US" sz="12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400000000000000" pitchFamily="34" charset="-127"/>
                </a:rPr>
                <a:t>경감</a:t>
              </a:r>
              <a:endParaRPr lang="ja-JP" altLang="en-US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400000000000000" pitchFamily="34" charset="-127"/>
              </a:endParaRPr>
            </a:p>
          </p:txBody>
        </p:sp>
        <p:grpSp>
          <p:nvGrpSpPr>
            <p:cNvPr id="70" name="그룹 69"/>
            <p:cNvGrpSpPr/>
            <p:nvPr/>
          </p:nvGrpSpPr>
          <p:grpSpPr>
            <a:xfrm>
              <a:off x="6442603" y="3291995"/>
              <a:ext cx="4309387" cy="2139629"/>
              <a:chOff x="868945" y="3230583"/>
              <a:chExt cx="4309387" cy="2139629"/>
            </a:xfrm>
          </p:grpSpPr>
          <p:grpSp>
            <p:nvGrpSpPr>
              <p:cNvPr id="71" name="그룹 70"/>
              <p:cNvGrpSpPr/>
              <p:nvPr/>
            </p:nvGrpSpPr>
            <p:grpSpPr>
              <a:xfrm rot="16200000">
                <a:off x="2555057" y="2499877"/>
                <a:ext cx="913808" cy="3087217"/>
                <a:chOff x="8899404" y="3528985"/>
                <a:chExt cx="913808" cy="1427784"/>
              </a:xfrm>
            </p:grpSpPr>
            <p:cxnSp>
              <p:nvCxnSpPr>
                <p:cNvPr id="84" name="직선 연결선 83"/>
                <p:cNvCxnSpPr/>
                <p:nvPr/>
              </p:nvCxnSpPr>
              <p:spPr>
                <a:xfrm flipH="1" flipV="1">
                  <a:off x="9421066" y="3528985"/>
                  <a:ext cx="1" cy="1424671"/>
                </a:xfrm>
                <a:prstGeom prst="line">
                  <a:avLst/>
                </a:prstGeom>
                <a:ln w="15875" cap="rnd">
                  <a:solidFill>
                    <a:schemeClr val="bg1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직선 연결선 84"/>
                <p:cNvCxnSpPr/>
                <p:nvPr/>
              </p:nvCxnSpPr>
              <p:spPr>
                <a:xfrm rot="5400000" flipV="1">
                  <a:off x="9356308" y="3721511"/>
                  <a:ext cx="0" cy="913808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직선 연결선 85"/>
                <p:cNvCxnSpPr/>
                <p:nvPr/>
              </p:nvCxnSpPr>
              <p:spPr>
                <a:xfrm>
                  <a:off x="9187967" y="4956769"/>
                  <a:ext cx="234192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72" name="그림 7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0446" y="4527103"/>
                <a:ext cx="463574" cy="486753"/>
              </a:xfrm>
              <a:prstGeom prst="rect">
                <a:avLst/>
              </a:prstGeom>
            </p:spPr>
          </p:pic>
          <p:grpSp>
            <p:nvGrpSpPr>
              <p:cNvPr id="73" name="그룹 72"/>
              <p:cNvGrpSpPr/>
              <p:nvPr/>
            </p:nvGrpSpPr>
            <p:grpSpPr>
              <a:xfrm rot="16200000">
                <a:off x="4246612" y="3960375"/>
                <a:ext cx="317591" cy="835051"/>
                <a:chOff x="8882333" y="3495088"/>
                <a:chExt cx="524028" cy="1095727"/>
              </a:xfrm>
            </p:grpSpPr>
            <p:cxnSp>
              <p:nvCxnSpPr>
                <p:cNvPr id="81" name="직선 연결선 80"/>
                <p:cNvCxnSpPr/>
                <p:nvPr/>
              </p:nvCxnSpPr>
              <p:spPr>
                <a:xfrm rot="5400000" flipH="1">
                  <a:off x="8858962" y="4041395"/>
                  <a:ext cx="1092614" cy="0"/>
                </a:xfrm>
                <a:prstGeom prst="line">
                  <a:avLst/>
                </a:prstGeom>
                <a:ln w="15875" cap="rnd">
                  <a:solidFill>
                    <a:schemeClr val="bg1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직선 연결선 81"/>
                <p:cNvCxnSpPr/>
                <p:nvPr/>
              </p:nvCxnSpPr>
              <p:spPr>
                <a:xfrm rot="5400000" flipV="1">
                  <a:off x="9144347" y="4328801"/>
                  <a:ext cx="0" cy="524027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직선 연결선 82"/>
                <p:cNvCxnSpPr/>
                <p:nvPr/>
              </p:nvCxnSpPr>
              <p:spPr>
                <a:xfrm rot="5400000" flipV="1">
                  <a:off x="9144348" y="3233075"/>
                  <a:ext cx="0" cy="524026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74" name="그림 7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0800" y="4500387"/>
                <a:ext cx="463574" cy="486753"/>
              </a:xfrm>
              <a:prstGeom prst="rect">
                <a:avLst/>
              </a:prstGeom>
            </p:spPr>
          </p:pic>
          <p:pic>
            <p:nvPicPr>
              <p:cNvPr id="75" name="그림 7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350" y="4500177"/>
                <a:ext cx="669733" cy="516987"/>
              </a:xfrm>
              <a:prstGeom prst="rect">
                <a:avLst/>
              </a:prstGeom>
            </p:spPr>
          </p:pic>
          <p:pic>
            <p:nvPicPr>
              <p:cNvPr id="76" name="그림 7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8599" y="4500057"/>
                <a:ext cx="669733" cy="516987"/>
              </a:xfrm>
              <a:prstGeom prst="rect">
                <a:avLst/>
              </a:prstGeom>
            </p:spPr>
          </p:pic>
          <p:sp>
            <p:nvSpPr>
              <p:cNvPr id="77" name="자유형 76"/>
              <p:cNvSpPr/>
              <p:nvPr/>
            </p:nvSpPr>
            <p:spPr>
              <a:xfrm>
                <a:off x="868945" y="5106964"/>
                <a:ext cx="1146575" cy="263248"/>
              </a:xfrm>
              <a:custGeom>
                <a:avLst/>
                <a:gdLst>
                  <a:gd name="connsiteX0" fmla="*/ 394694 w 1545208"/>
                  <a:gd name="connsiteY0" fmla="*/ 0 h 343205"/>
                  <a:gd name="connsiteX1" fmla="*/ 737594 w 1545208"/>
                  <a:gd name="connsiteY1" fmla="*/ 0 h 343205"/>
                  <a:gd name="connsiteX2" fmla="*/ 1047469 w 1545208"/>
                  <a:gd name="connsiteY2" fmla="*/ 0 h 343205"/>
                  <a:gd name="connsiteX3" fmla="*/ 1390369 w 1545208"/>
                  <a:gd name="connsiteY3" fmla="*/ 0 h 343205"/>
                  <a:gd name="connsiteX4" fmla="*/ 1545208 w 1545208"/>
                  <a:gd name="connsiteY4" fmla="*/ 171450 h 343205"/>
                  <a:gd name="connsiteX5" fmla="*/ 1390369 w 1545208"/>
                  <a:gd name="connsiteY5" fmla="*/ 342899 h 343205"/>
                  <a:gd name="connsiteX6" fmla="*/ 1047469 w 1545208"/>
                  <a:gd name="connsiteY6" fmla="*/ 342899 h 343205"/>
                  <a:gd name="connsiteX7" fmla="*/ 808983 w 1545208"/>
                  <a:gd name="connsiteY7" fmla="*/ 342899 h 343205"/>
                  <a:gd name="connsiteX8" fmla="*/ 807614 w 1545208"/>
                  <a:gd name="connsiteY8" fmla="*/ 343205 h 343205"/>
                  <a:gd name="connsiteX9" fmla="*/ 154839 w 1545208"/>
                  <a:gd name="connsiteY9" fmla="*/ 343205 h 343205"/>
                  <a:gd name="connsiteX10" fmla="*/ 0 w 1545208"/>
                  <a:gd name="connsiteY10" fmla="*/ 171756 h 343205"/>
                  <a:gd name="connsiteX11" fmla="*/ 154839 w 1545208"/>
                  <a:gd name="connsiteY11" fmla="*/ 306 h 343205"/>
                  <a:gd name="connsiteX12" fmla="*/ 393325 w 1545208"/>
                  <a:gd name="connsiteY12" fmla="*/ 306 h 343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5208" h="343205">
                    <a:moveTo>
                      <a:pt x="394694" y="0"/>
                    </a:moveTo>
                    <a:lnTo>
                      <a:pt x="737594" y="0"/>
                    </a:lnTo>
                    <a:lnTo>
                      <a:pt x="1047469" y="0"/>
                    </a:lnTo>
                    <a:lnTo>
                      <a:pt x="1390369" y="0"/>
                    </a:lnTo>
                    <a:cubicBezTo>
                      <a:pt x="1475876" y="0"/>
                      <a:pt x="1545208" y="76756"/>
                      <a:pt x="1545208" y="171450"/>
                    </a:cubicBezTo>
                    <a:cubicBezTo>
                      <a:pt x="1545208" y="266144"/>
                      <a:pt x="1475876" y="342899"/>
                      <a:pt x="1390369" y="342899"/>
                    </a:cubicBezTo>
                    <a:lnTo>
                      <a:pt x="1047469" y="342899"/>
                    </a:lnTo>
                    <a:lnTo>
                      <a:pt x="808983" y="342899"/>
                    </a:lnTo>
                    <a:lnTo>
                      <a:pt x="807614" y="343205"/>
                    </a:lnTo>
                    <a:lnTo>
                      <a:pt x="154839" y="343205"/>
                    </a:lnTo>
                    <a:cubicBezTo>
                      <a:pt x="69332" y="343205"/>
                      <a:pt x="0" y="266450"/>
                      <a:pt x="0" y="171756"/>
                    </a:cubicBezTo>
                    <a:cubicBezTo>
                      <a:pt x="0" y="77062"/>
                      <a:pt x="69332" y="306"/>
                      <a:pt x="154839" y="306"/>
                    </a:cubicBezTo>
                    <a:lnTo>
                      <a:pt x="393325" y="306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A1A5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altLang="ja-JP" sz="1000" b="1" dirty="0">
                    <a:solidFill>
                      <a:schemeClr val="tx1"/>
                    </a:solidFill>
                    <a:latin typeface="맑은 고딕" panose="020B0503020000020004" pitchFamily="50" charset="-127"/>
                  </a:rPr>
                  <a:t> </a:t>
                </a:r>
                <a:r>
                  <a:rPr lang="en-US" altLang="ko-KR" sz="1000" b="1" spc="-38" dirty="0">
                    <a:solidFill>
                      <a:schemeClr val="tx1"/>
                    </a:solidFill>
                    <a:latin typeface="맑은 고딕" panose="020B0503020000020004" pitchFamily="50" charset="-127"/>
                  </a:rPr>
                  <a:t>Active </a:t>
                </a:r>
                <a:r>
                  <a:rPr lang="ko-KR" altLang="en-US" sz="1000" b="1" spc="-38" dirty="0">
                    <a:solidFill>
                      <a:schemeClr val="tx1"/>
                    </a:solidFill>
                    <a:latin typeface="맑은 고딕" panose="020B0503020000020004" pitchFamily="50" charset="-127"/>
                  </a:rPr>
                  <a:t>서버 </a:t>
                </a:r>
                <a:r>
                  <a:rPr lang="en-US" altLang="ko-KR" sz="1000" b="1" spc="-38" dirty="0">
                    <a:solidFill>
                      <a:schemeClr val="tx1"/>
                    </a:solidFill>
                    <a:latin typeface="맑은 고딕" panose="020B0503020000020004" pitchFamily="50" charset="-127"/>
                  </a:rPr>
                  <a:t>(A) </a:t>
                </a:r>
                <a:endParaRPr lang="zh-TW" altLang="en-US" sz="1000" b="1" spc="-38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300000000000000" pitchFamily="34" charset="-127"/>
                </a:endParaRPr>
              </a:p>
            </p:txBody>
          </p:sp>
          <p:sp>
            <p:nvSpPr>
              <p:cNvPr id="78" name="자유형 77"/>
              <p:cNvSpPr/>
              <p:nvPr/>
            </p:nvSpPr>
            <p:spPr>
              <a:xfrm>
                <a:off x="2063049" y="3230583"/>
                <a:ext cx="1668019" cy="355996"/>
              </a:xfrm>
              <a:custGeom>
                <a:avLst/>
                <a:gdLst>
                  <a:gd name="connsiteX0" fmla="*/ 394694 w 1545208"/>
                  <a:gd name="connsiteY0" fmla="*/ 0 h 343205"/>
                  <a:gd name="connsiteX1" fmla="*/ 737594 w 1545208"/>
                  <a:gd name="connsiteY1" fmla="*/ 0 h 343205"/>
                  <a:gd name="connsiteX2" fmla="*/ 1047469 w 1545208"/>
                  <a:gd name="connsiteY2" fmla="*/ 0 h 343205"/>
                  <a:gd name="connsiteX3" fmla="*/ 1390369 w 1545208"/>
                  <a:gd name="connsiteY3" fmla="*/ 0 h 343205"/>
                  <a:gd name="connsiteX4" fmla="*/ 1545208 w 1545208"/>
                  <a:gd name="connsiteY4" fmla="*/ 171450 h 343205"/>
                  <a:gd name="connsiteX5" fmla="*/ 1390369 w 1545208"/>
                  <a:gd name="connsiteY5" fmla="*/ 342899 h 343205"/>
                  <a:gd name="connsiteX6" fmla="*/ 1047469 w 1545208"/>
                  <a:gd name="connsiteY6" fmla="*/ 342899 h 343205"/>
                  <a:gd name="connsiteX7" fmla="*/ 808983 w 1545208"/>
                  <a:gd name="connsiteY7" fmla="*/ 342899 h 343205"/>
                  <a:gd name="connsiteX8" fmla="*/ 807614 w 1545208"/>
                  <a:gd name="connsiteY8" fmla="*/ 343205 h 343205"/>
                  <a:gd name="connsiteX9" fmla="*/ 154839 w 1545208"/>
                  <a:gd name="connsiteY9" fmla="*/ 343205 h 343205"/>
                  <a:gd name="connsiteX10" fmla="*/ 0 w 1545208"/>
                  <a:gd name="connsiteY10" fmla="*/ 171756 h 343205"/>
                  <a:gd name="connsiteX11" fmla="*/ 154839 w 1545208"/>
                  <a:gd name="connsiteY11" fmla="*/ 306 h 343205"/>
                  <a:gd name="connsiteX12" fmla="*/ 393325 w 1545208"/>
                  <a:gd name="connsiteY12" fmla="*/ 306 h 343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5208" h="343205">
                    <a:moveTo>
                      <a:pt x="394694" y="0"/>
                    </a:moveTo>
                    <a:lnTo>
                      <a:pt x="737594" y="0"/>
                    </a:lnTo>
                    <a:lnTo>
                      <a:pt x="1047469" y="0"/>
                    </a:lnTo>
                    <a:lnTo>
                      <a:pt x="1390369" y="0"/>
                    </a:lnTo>
                    <a:cubicBezTo>
                      <a:pt x="1475876" y="0"/>
                      <a:pt x="1545208" y="76756"/>
                      <a:pt x="1545208" y="171450"/>
                    </a:cubicBezTo>
                    <a:cubicBezTo>
                      <a:pt x="1545208" y="266144"/>
                      <a:pt x="1475876" y="342899"/>
                      <a:pt x="1390369" y="342899"/>
                    </a:cubicBezTo>
                    <a:lnTo>
                      <a:pt x="1047469" y="342899"/>
                    </a:lnTo>
                    <a:lnTo>
                      <a:pt x="808983" y="342899"/>
                    </a:lnTo>
                    <a:lnTo>
                      <a:pt x="807614" y="343205"/>
                    </a:lnTo>
                    <a:lnTo>
                      <a:pt x="154839" y="343205"/>
                    </a:lnTo>
                    <a:cubicBezTo>
                      <a:pt x="69332" y="343205"/>
                      <a:pt x="0" y="266450"/>
                      <a:pt x="0" y="171756"/>
                    </a:cubicBezTo>
                    <a:cubicBezTo>
                      <a:pt x="0" y="77062"/>
                      <a:pt x="69332" y="306"/>
                      <a:pt x="154839" y="306"/>
                    </a:cubicBezTo>
                    <a:lnTo>
                      <a:pt x="393325" y="306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A1A5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altLang="ja-JP" sz="1100" dirty="0">
                    <a:solidFill>
                      <a:srgbClr val="2A2F35"/>
                    </a:solidFill>
                    <a:latin typeface="맑은 고딕" panose="020B0503020000020004" pitchFamily="50" charset="-127"/>
                  </a:rPr>
                  <a:t> </a:t>
                </a:r>
                <a:r>
                  <a:rPr lang="en-US" altLang="ja-JP" sz="1200" b="1" spc="-75" dirty="0">
                    <a:solidFill>
                      <a:srgbClr val="333333"/>
                    </a:solidFill>
                    <a:latin typeface="맑은 고딕" panose="020B0503020000020004" pitchFamily="50" charset="-127"/>
                    <a:ea typeface="맑은 고딕" panose="020B0400000000000000" pitchFamily="34" charset="-127"/>
                  </a:rPr>
                  <a:t>Backbone Network</a:t>
                </a:r>
                <a:endParaRPr lang="ja-JP" altLang="en-US" sz="1200" b="1" spc="-75" dirty="0">
                  <a:solidFill>
                    <a:srgbClr val="333333"/>
                  </a:solidFill>
                  <a:latin typeface="맑은 고딕" panose="020B0503020000020004" pitchFamily="50" charset="-127"/>
                  <a:ea typeface="맑은 고딕" panose="020B0400000000000000" pitchFamily="34" charset="-127"/>
                </a:endParaRPr>
              </a:p>
            </p:txBody>
          </p:sp>
          <p:cxnSp>
            <p:nvCxnSpPr>
              <p:cNvPr id="79" name="직선 연결선 78"/>
              <p:cNvCxnSpPr/>
              <p:nvPr/>
            </p:nvCxnSpPr>
            <p:spPr>
              <a:xfrm flipV="1">
                <a:off x="1468352" y="3977634"/>
                <a:ext cx="0" cy="54947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자유형 79"/>
              <p:cNvSpPr/>
              <p:nvPr/>
            </p:nvSpPr>
            <p:spPr>
              <a:xfrm>
                <a:off x="2299290" y="5106964"/>
                <a:ext cx="1146575" cy="263248"/>
              </a:xfrm>
              <a:custGeom>
                <a:avLst/>
                <a:gdLst>
                  <a:gd name="connsiteX0" fmla="*/ 394694 w 1545208"/>
                  <a:gd name="connsiteY0" fmla="*/ 0 h 343205"/>
                  <a:gd name="connsiteX1" fmla="*/ 737594 w 1545208"/>
                  <a:gd name="connsiteY1" fmla="*/ 0 h 343205"/>
                  <a:gd name="connsiteX2" fmla="*/ 1047469 w 1545208"/>
                  <a:gd name="connsiteY2" fmla="*/ 0 h 343205"/>
                  <a:gd name="connsiteX3" fmla="*/ 1390369 w 1545208"/>
                  <a:gd name="connsiteY3" fmla="*/ 0 h 343205"/>
                  <a:gd name="connsiteX4" fmla="*/ 1545208 w 1545208"/>
                  <a:gd name="connsiteY4" fmla="*/ 171450 h 343205"/>
                  <a:gd name="connsiteX5" fmla="*/ 1390369 w 1545208"/>
                  <a:gd name="connsiteY5" fmla="*/ 342899 h 343205"/>
                  <a:gd name="connsiteX6" fmla="*/ 1047469 w 1545208"/>
                  <a:gd name="connsiteY6" fmla="*/ 342899 h 343205"/>
                  <a:gd name="connsiteX7" fmla="*/ 808983 w 1545208"/>
                  <a:gd name="connsiteY7" fmla="*/ 342899 h 343205"/>
                  <a:gd name="connsiteX8" fmla="*/ 807614 w 1545208"/>
                  <a:gd name="connsiteY8" fmla="*/ 343205 h 343205"/>
                  <a:gd name="connsiteX9" fmla="*/ 154839 w 1545208"/>
                  <a:gd name="connsiteY9" fmla="*/ 343205 h 343205"/>
                  <a:gd name="connsiteX10" fmla="*/ 0 w 1545208"/>
                  <a:gd name="connsiteY10" fmla="*/ 171756 h 343205"/>
                  <a:gd name="connsiteX11" fmla="*/ 154839 w 1545208"/>
                  <a:gd name="connsiteY11" fmla="*/ 306 h 343205"/>
                  <a:gd name="connsiteX12" fmla="*/ 393325 w 1545208"/>
                  <a:gd name="connsiteY12" fmla="*/ 306 h 343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5208" h="343205">
                    <a:moveTo>
                      <a:pt x="394694" y="0"/>
                    </a:moveTo>
                    <a:lnTo>
                      <a:pt x="737594" y="0"/>
                    </a:lnTo>
                    <a:lnTo>
                      <a:pt x="1047469" y="0"/>
                    </a:lnTo>
                    <a:lnTo>
                      <a:pt x="1390369" y="0"/>
                    </a:lnTo>
                    <a:cubicBezTo>
                      <a:pt x="1475876" y="0"/>
                      <a:pt x="1545208" y="76756"/>
                      <a:pt x="1545208" y="171450"/>
                    </a:cubicBezTo>
                    <a:cubicBezTo>
                      <a:pt x="1545208" y="266144"/>
                      <a:pt x="1475876" y="342899"/>
                      <a:pt x="1390369" y="342899"/>
                    </a:cubicBezTo>
                    <a:lnTo>
                      <a:pt x="1047469" y="342899"/>
                    </a:lnTo>
                    <a:lnTo>
                      <a:pt x="808983" y="342899"/>
                    </a:lnTo>
                    <a:lnTo>
                      <a:pt x="807614" y="343205"/>
                    </a:lnTo>
                    <a:lnTo>
                      <a:pt x="154839" y="343205"/>
                    </a:lnTo>
                    <a:cubicBezTo>
                      <a:pt x="69332" y="343205"/>
                      <a:pt x="0" y="266450"/>
                      <a:pt x="0" y="171756"/>
                    </a:cubicBezTo>
                    <a:cubicBezTo>
                      <a:pt x="0" y="77062"/>
                      <a:pt x="69332" y="306"/>
                      <a:pt x="154839" y="306"/>
                    </a:cubicBezTo>
                    <a:lnTo>
                      <a:pt x="393325" y="306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A1A5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altLang="ja-JP" sz="1000" b="1" dirty="0">
                    <a:solidFill>
                      <a:schemeClr val="tx1"/>
                    </a:solidFill>
                    <a:latin typeface="맑은 고딕" panose="020B0503020000020004" pitchFamily="50" charset="-127"/>
                  </a:rPr>
                  <a:t> </a:t>
                </a:r>
                <a:r>
                  <a:rPr lang="en-US" altLang="ko-KR" sz="1000" b="1" spc="-38" dirty="0" err="1">
                    <a:solidFill>
                      <a:schemeClr val="tx1"/>
                    </a:solidFill>
                    <a:latin typeface="맑은 고딕" panose="020B0503020000020004" pitchFamily="50" charset="-127"/>
                  </a:rPr>
                  <a:t>StandBy</a:t>
                </a:r>
                <a:r>
                  <a:rPr lang="ko-KR" altLang="en-US" sz="1000" b="1" spc="-38" dirty="0">
                    <a:solidFill>
                      <a:schemeClr val="tx1"/>
                    </a:solidFill>
                    <a:latin typeface="맑은 고딕" panose="020B0503020000020004" pitchFamily="50" charset="-127"/>
                  </a:rPr>
                  <a:t> 서버 </a:t>
                </a:r>
                <a:r>
                  <a:rPr lang="en-US" altLang="ko-KR" sz="1000" b="1" spc="-38" dirty="0">
                    <a:solidFill>
                      <a:schemeClr val="tx1"/>
                    </a:solidFill>
                    <a:latin typeface="맑은 고딕" panose="020B0503020000020004" pitchFamily="50" charset="-127"/>
                  </a:rPr>
                  <a:t>(S) </a:t>
                </a:r>
                <a:endParaRPr lang="zh-TW" altLang="en-US" sz="1000" b="1" spc="-38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300000000000000" pitchFamily="34" charset="-127"/>
                </a:endParaRPr>
              </a:p>
            </p:txBody>
          </p:sp>
        </p:grpSp>
        <p:sp>
          <p:nvSpPr>
            <p:cNvPr id="87" name="직사각형 86"/>
            <p:cNvSpPr/>
            <p:nvPr/>
          </p:nvSpPr>
          <p:spPr>
            <a:xfrm>
              <a:off x="6459437" y="5754990"/>
              <a:ext cx="413201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b="1" dirty="0">
                  <a:latin typeface="맑은 고딕" panose="020B0503020000020004" pitchFamily="50" charset="-127"/>
                  <a:ea typeface="맑은 고딕" panose="020B0400000000000000" pitchFamily="34" charset="-127"/>
                </a:rPr>
                <a:t>서버 이중화로 인한 </a:t>
              </a:r>
              <a:r>
                <a:rPr lang="ko-KR" altLang="en-US" sz="12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400000000000000" pitchFamily="34" charset="-127"/>
                </a:rPr>
                <a:t>업무 연속성 高</a:t>
              </a:r>
              <a:endParaRPr lang="en-US" altLang="ko-KR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400000000000000" pitchFamily="34" charset="-127"/>
              </a:endParaRPr>
            </a:p>
            <a:p>
              <a:pPr algn="ctr"/>
              <a:r>
                <a:rPr lang="ko-KR" altLang="en-US" sz="1200" b="1" dirty="0">
                  <a:latin typeface="맑은 고딕" panose="020B0503020000020004" pitchFamily="50" charset="-127"/>
                  <a:ea typeface="맑은 고딕" panose="020B0400000000000000" pitchFamily="34" charset="-127"/>
                </a:rPr>
                <a:t>서버 장애로 인한 </a:t>
              </a:r>
              <a:r>
                <a:rPr lang="ko-KR" altLang="en-US" sz="12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400000000000000" pitchFamily="34" charset="-127"/>
                </a:rPr>
                <a:t>다운 타임의 최소화</a:t>
              </a:r>
              <a:endParaRPr lang="ja-JP" altLang="en-US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400000000000000" pitchFamily="34" charset="-127"/>
              </a:endParaRPr>
            </a:p>
          </p:txBody>
        </p:sp>
      </p:grpSp>
      <p:grpSp>
        <p:nvGrpSpPr>
          <p:cNvPr id="61" name="그룹 60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63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65" name="그림 6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69" name="부제목 2"/>
          <p:cNvSpPr txBox="1">
            <a:spLocks/>
          </p:cNvSpPr>
          <p:nvPr/>
        </p:nvSpPr>
        <p:spPr>
          <a:xfrm>
            <a:off x="9185694" y="355196"/>
            <a:ext cx="2545746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000" b="1" dirty="0" err="1">
                <a:solidFill>
                  <a:schemeClr val="bg1">
                    <a:lumMod val="50000"/>
                  </a:schemeClr>
                </a:solidFill>
              </a:rPr>
              <a:t>시큐어디스크</a:t>
            </a:r>
            <a:r>
              <a:rPr lang="en-US" altLang="ko-KR" sz="1000" b="1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ko-KR" altLang="en-US" sz="1000" b="1" dirty="0">
                <a:solidFill>
                  <a:schemeClr val="bg1">
                    <a:lumMod val="50000"/>
                  </a:schemeClr>
                </a:solidFill>
              </a:rPr>
              <a:t>인터넷디스크 공통 </a:t>
            </a:r>
          </a:p>
        </p:txBody>
      </p:sp>
    </p:spTree>
    <p:extLst>
      <p:ext uri="{BB962C8B-B14F-4D97-AF65-F5344CB8AC3E}">
        <p14:creationId xmlns:p14="http://schemas.microsoft.com/office/powerpoint/2010/main" val="234177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부제목 2"/>
          <p:cNvSpPr txBox="1">
            <a:spLocks/>
          </p:cNvSpPr>
          <p:nvPr/>
        </p:nvSpPr>
        <p:spPr>
          <a:xfrm>
            <a:off x="401640" y="329475"/>
            <a:ext cx="2545746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300" spc="-100" dirty="0" smtClean="0">
                <a:solidFill>
                  <a:srgbClr val="C00000"/>
                </a:solidFill>
                <a:latin typeface="+mn-ea"/>
              </a:rPr>
              <a:t>07. APPENDIX</a:t>
            </a:r>
            <a:endParaRPr lang="ko-KR" altLang="en-US" sz="1300" spc="-1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52" name="부제목 2"/>
          <p:cNvSpPr txBox="1">
            <a:spLocks/>
          </p:cNvSpPr>
          <p:nvPr/>
        </p:nvSpPr>
        <p:spPr>
          <a:xfrm>
            <a:off x="395511" y="1311417"/>
            <a:ext cx="6671114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000" spc="-56" dirty="0" smtClean="0">
                <a:solidFill>
                  <a:srgbClr val="191D20"/>
                </a:solidFill>
                <a:latin typeface="맑은 고딕" panose="020B0503020000020004" pitchFamily="50" charset="-127"/>
              </a:rPr>
              <a:t>유지보수 </a:t>
            </a:r>
            <a:r>
              <a:rPr lang="en-US" altLang="ko-KR" sz="2000" spc="-56" dirty="0" smtClean="0">
                <a:solidFill>
                  <a:srgbClr val="191D20"/>
                </a:solidFill>
                <a:latin typeface="맑은 고딕" panose="020B0503020000020004" pitchFamily="50" charset="-127"/>
              </a:rPr>
              <a:t>&amp; </a:t>
            </a:r>
            <a:r>
              <a:rPr lang="ko-KR" altLang="en-US" sz="2000" spc="-56" dirty="0" smtClean="0">
                <a:solidFill>
                  <a:srgbClr val="191D20"/>
                </a:solidFill>
                <a:latin typeface="맑은 고딕" panose="020B0503020000020004" pitchFamily="50" charset="-127"/>
              </a:rPr>
              <a:t>관제센터 </a:t>
            </a:r>
            <a:r>
              <a:rPr lang="ko-KR" altLang="en-US" sz="2000" spc="-56" dirty="0" err="1" smtClean="0">
                <a:solidFill>
                  <a:srgbClr val="191D20"/>
                </a:solidFill>
                <a:latin typeface="맑은 고딕" panose="020B0503020000020004" pitchFamily="50" charset="-127"/>
              </a:rPr>
              <a:t>장애처리</a:t>
            </a:r>
            <a:r>
              <a:rPr lang="ko-KR" altLang="en-US" sz="2000" spc="-56" dirty="0" smtClean="0">
                <a:solidFill>
                  <a:srgbClr val="191D20"/>
                </a:solidFill>
                <a:latin typeface="맑은 고딕" panose="020B0503020000020004" pitchFamily="50" charset="-127"/>
              </a:rPr>
              <a:t> 시스템</a:t>
            </a:r>
            <a:endParaRPr lang="en-US" altLang="ko-KR" sz="2000" spc="-56" dirty="0">
              <a:solidFill>
                <a:srgbClr val="191D2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53" name="부제목 2"/>
          <p:cNvSpPr txBox="1">
            <a:spLocks/>
          </p:cNvSpPr>
          <p:nvPr/>
        </p:nvSpPr>
        <p:spPr>
          <a:xfrm>
            <a:off x="414561" y="1826010"/>
            <a:ext cx="9204040" cy="279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200" spc="-56" dirty="0" smtClean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전담 전문 파트너를 통해 철저한 장애 복구 대응 프로세스를 갖추고 완벽한 유지보수 지원을 약속합니다</a:t>
            </a:r>
            <a:r>
              <a:rPr lang="en-US" altLang="ko-KR" sz="1200" spc="-56" dirty="0" smtClean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. </a:t>
            </a:r>
            <a:endParaRPr lang="ja-JP" altLang="en-US" sz="1200" spc="-56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400000000000000" pitchFamily="34" charset="-127"/>
            </a:endParaRPr>
          </a:p>
        </p:txBody>
      </p:sp>
      <p:sp>
        <p:nvSpPr>
          <p:cNvPr id="54" name="부제목 2"/>
          <p:cNvSpPr txBox="1">
            <a:spLocks/>
          </p:cNvSpPr>
          <p:nvPr/>
        </p:nvSpPr>
        <p:spPr>
          <a:xfrm>
            <a:off x="366937" y="660362"/>
            <a:ext cx="5857875" cy="71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3500" b="1" spc="-350" dirty="0" smtClean="0">
                <a:solidFill>
                  <a:srgbClr val="111111"/>
                </a:solidFill>
                <a:latin typeface="+mn-ea"/>
              </a:rPr>
              <a:t>기술지원  </a:t>
            </a:r>
          </a:p>
        </p:txBody>
      </p:sp>
      <p:grpSp>
        <p:nvGrpSpPr>
          <p:cNvPr id="22" name="그룹 21"/>
          <p:cNvGrpSpPr/>
          <p:nvPr/>
        </p:nvGrpSpPr>
        <p:grpSpPr>
          <a:xfrm>
            <a:off x="507895" y="2536434"/>
            <a:ext cx="3186411" cy="3486691"/>
            <a:chOff x="7891329" y="1681574"/>
            <a:chExt cx="2089478" cy="3708860"/>
          </a:xfrm>
        </p:grpSpPr>
        <p:sp>
          <p:nvSpPr>
            <p:cNvPr id="23" name="직사각형 22"/>
            <p:cNvSpPr/>
            <p:nvPr/>
          </p:nvSpPr>
          <p:spPr>
            <a:xfrm>
              <a:off x="7898819" y="1681574"/>
              <a:ext cx="2074499" cy="439119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C2C6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7898819" y="2117630"/>
              <a:ext cx="2074499" cy="3272804"/>
            </a:xfrm>
            <a:prstGeom prst="rect">
              <a:avLst/>
            </a:prstGeom>
            <a:noFill/>
            <a:ln w="12700">
              <a:solidFill>
                <a:srgbClr val="C2C6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부제목 2"/>
            <p:cNvSpPr txBox="1">
              <a:spLocks/>
            </p:cNvSpPr>
            <p:nvPr/>
          </p:nvSpPr>
          <p:spPr>
            <a:xfrm>
              <a:off x="7891329" y="1777743"/>
              <a:ext cx="2089478" cy="2467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400" b="1" dirty="0" err="1">
                  <a:solidFill>
                    <a:schemeClr val="bg1"/>
                  </a:solidFill>
                  <a:latin typeface="+mj-ea"/>
                </a:rPr>
                <a:t>상세내역</a:t>
              </a:r>
              <a:endParaRPr lang="en-US" altLang="ko-KR" sz="1400" b="1" dirty="0">
                <a:solidFill>
                  <a:schemeClr val="bg1"/>
                </a:solidFill>
                <a:latin typeface="+mj-ea"/>
                <a:cs typeface="(한)문화방송"/>
              </a:endParaRPr>
            </a:p>
          </p:txBody>
        </p:sp>
      </p:grpSp>
      <p:grpSp>
        <p:nvGrpSpPr>
          <p:cNvPr id="89" name="그룹 88"/>
          <p:cNvGrpSpPr/>
          <p:nvPr/>
        </p:nvGrpSpPr>
        <p:grpSpPr>
          <a:xfrm>
            <a:off x="3721282" y="2541247"/>
            <a:ext cx="7890710" cy="3486691"/>
            <a:chOff x="7891329" y="1681574"/>
            <a:chExt cx="2089478" cy="3708860"/>
          </a:xfrm>
        </p:grpSpPr>
        <p:sp>
          <p:nvSpPr>
            <p:cNvPr id="90" name="직사각형 89"/>
            <p:cNvSpPr/>
            <p:nvPr/>
          </p:nvSpPr>
          <p:spPr>
            <a:xfrm>
              <a:off x="7898819" y="1681574"/>
              <a:ext cx="2074499" cy="4391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C2C6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1" name="직사각형 90"/>
            <p:cNvSpPr/>
            <p:nvPr/>
          </p:nvSpPr>
          <p:spPr>
            <a:xfrm>
              <a:off x="7898819" y="2117630"/>
              <a:ext cx="2074499" cy="3272804"/>
            </a:xfrm>
            <a:prstGeom prst="rect">
              <a:avLst/>
            </a:prstGeom>
            <a:noFill/>
            <a:ln w="12700">
              <a:solidFill>
                <a:srgbClr val="C2C6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2" name="부제목 2"/>
            <p:cNvSpPr txBox="1">
              <a:spLocks/>
            </p:cNvSpPr>
            <p:nvPr/>
          </p:nvSpPr>
          <p:spPr>
            <a:xfrm>
              <a:off x="7891329" y="1777743"/>
              <a:ext cx="2089478" cy="2467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1400" b="1" spc="-50" dirty="0">
                  <a:solidFill>
                    <a:schemeClr val="bg1"/>
                  </a:solidFill>
                  <a:latin typeface="맑은 고딕" panose="020B0503020000020004" pitchFamily="50" charset="-127"/>
                </a:rPr>
                <a:t>관제 시스템을 통한 상시 지원 체계 마련</a:t>
              </a:r>
              <a:endParaRPr lang="en-US" altLang="zh-TW" sz="1400" b="1" spc="-5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04" name="그룹 103"/>
          <p:cNvGrpSpPr/>
          <p:nvPr/>
        </p:nvGrpSpPr>
        <p:grpSpPr>
          <a:xfrm>
            <a:off x="800950" y="3519498"/>
            <a:ext cx="2731011" cy="2031325"/>
            <a:chOff x="827584" y="3324194"/>
            <a:chExt cx="2731011" cy="2031325"/>
          </a:xfrm>
        </p:grpSpPr>
        <p:sp>
          <p:nvSpPr>
            <p:cNvPr id="93" name="직사각형 92"/>
            <p:cNvSpPr/>
            <p:nvPr/>
          </p:nvSpPr>
          <p:spPr>
            <a:xfrm>
              <a:off x="871619" y="3324194"/>
              <a:ext cx="2686976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50" b="1" dirty="0">
                  <a:latin typeface="+mj-ea"/>
                </a:rPr>
                <a:t>전담 엔지니어 배정</a:t>
              </a:r>
            </a:p>
            <a:p>
              <a:pPr lvl="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50" b="1" dirty="0">
                  <a:latin typeface="+mj-ea"/>
                </a:rPr>
                <a:t>고객 서버 운영 및 관리에 필요 기술 지원</a:t>
              </a:r>
            </a:p>
            <a:p>
              <a:pPr lvl="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50" b="1" dirty="0">
                  <a:latin typeface="+mj-ea"/>
                </a:rPr>
                <a:t>고객 서버 </a:t>
              </a:r>
              <a:r>
                <a:rPr lang="en-US" altLang="ko-KR" sz="1050" b="1" dirty="0">
                  <a:latin typeface="+mj-ea"/>
                </a:rPr>
                <a:t>On Line </a:t>
              </a:r>
              <a:r>
                <a:rPr lang="ko-KR" altLang="en-US" sz="1050" b="1" dirty="0">
                  <a:latin typeface="+mj-ea"/>
                </a:rPr>
                <a:t>지원</a:t>
              </a:r>
            </a:p>
            <a:p>
              <a:pPr lvl="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50" b="1" dirty="0">
                  <a:latin typeface="+mj-ea"/>
                </a:rPr>
                <a:t>긴급 장애 조치</a:t>
              </a:r>
            </a:p>
            <a:p>
              <a:pPr lvl="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50" b="1" dirty="0" err="1">
                  <a:latin typeface="+mj-ea"/>
                </a:rPr>
                <a:t>장애처리</a:t>
              </a:r>
              <a:r>
                <a:rPr lang="en-US" altLang="ko-KR" sz="1050" b="1" dirty="0">
                  <a:latin typeface="+mj-ea"/>
                </a:rPr>
                <a:t>, </a:t>
              </a:r>
              <a:r>
                <a:rPr lang="ko-KR" altLang="en-US" sz="1050" b="1" dirty="0">
                  <a:latin typeface="+mj-ea"/>
                </a:rPr>
                <a:t>정기점검 결과 리포트</a:t>
              </a:r>
            </a:p>
            <a:p>
              <a:pPr lvl="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50" b="1" dirty="0">
                  <a:latin typeface="+mj-ea"/>
                </a:rPr>
                <a:t>서비스 개선 및 성능 최적화</a:t>
              </a:r>
            </a:p>
          </p:txBody>
        </p:sp>
        <p:grpSp>
          <p:nvGrpSpPr>
            <p:cNvPr id="103" name="그룹 102"/>
            <p:cNvGrpSpPr/>
            <p:nvPr/>
          </p:nvGrpSpPr>
          <p:grpSpPr>
            <a:xfrm>
              <a:off x="827584" y="3533758"/>
              <a:ext cx="45719" cy="1639261"/>
              <a:chOff x="827584" y="3533758"/>
              <a:chExt cx="45719" cy="1639261"/>
            </a:xfrm>
          </p:grpSpPr>
          <p:grpSp>
            <p:nvGrpSpPr>
              <p:cNvPr id="96" name="그룹 95"/>
              <p:cNvGrpSpPr/>
              <p:nvPr/>
            </p:nvGrpSpPr>
            <p:grpSpPr>
              <a:xfrm>
                <a:off x="827584" y="3533758"/>
                <a:ext cx="45719" cy="366795"/>
                <a:chOff x="826109" y="3533758"/>
                <a:chExt cx="45719" cy="366795"/>
              </a:xfrm>
            </p:grpSpPr>
            <p:sp>
              <p:nvSpPr>
                <p:cNvPr id="94" name="타원 93"/>
                <p:cNvSpPr/>
                <p:nvPr/>
              </p:nvSpPr>
              <p:spPr>
                <a:xfrm>
                  <a:off x="826109" y="3533758"/>
                  <a:ext cx="45719" cy="457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5" name="타원 94"/>
                <p:cNvSpPr/>
                <p:nvPr/>
              </p:nvSpPr>
              <p:spPr>
                <a:xfrm>
                  <a:off x="826109" y="3854834"/>
                  <a:ext cx="45719" cy="457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97" name="그룹 96"/>
              <p:cNvGrpSpPr/>
              <p:nvPr/>
            </p:nvGrpSpPr>
            <p:grpSpPr>
              <a:xfrm>
                <a:off x="827584" y="4165552"/>
                <a:ext cx="45719" cy="366795"/>
                <a:chOff x="826109" y="3533758"/>
                <a:chExt cx="45719" cy="366795"/>
              </a:xfrm>
            </p:grpSpPr>
            <p:sp>
              <p:nvSpPr>
                <p:cNvPr id="98" name="타원 97"/>
                <p:cNvSpPr/>
                <p:nvPr/>
              </p:nvSpPr>
              <p:spPr>
                <a:xfrm>
                  <a:off x="826109" y="3533758"/>
                  <a:ext cx="45719" cy="457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9" name="타원 98"/>
                <p:cNvSpPr/>
                <p:nvPr/>
              </p:nvSpPr>
              <p:spPr>
                <a:xfrm>
                  <a:off x="826109" y="3854834"/>
                  <a:ext cx="45719" cy="457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0" name="그룹 99"/>
              <p:cNvGrpSpPr/>
              <p:nvPr/>
            </p:nvGrpSpPr>
            <p:grpSpPr>
              <a:xfrm>
                <a:off x="827584" y="4806224"/>
                <a:ext cx="45719" cy="366795"/>
                <a:chOff x="826109" y="3533758"/>
                <a:chExt cx="45719" cy="366795"/>
              </a:xfrm>
            </p:grpSpPr>
            <p:sp>
              <p:nvSpPr>
                <p:cNvPr id="101" name="타원 100"/>
                <p:cNvSpPr/>
                <p:nvPr/>
              </p:nvSpPr>
              <p:spPr>
                <a:xfrm>
                  <a:off x="826109" y="3533758"/>
                  <a:ext cx="45719" cy="457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2" name="타원 101"/>
                <p:cNvSpPr/>
                <p:nvPr/>
              </p:nvSpPr>
              <p:spPr>
                <a:xfrm>
                  <a:off x="826109" y="3854834"/>
                  <a:ext cx="45719" cy="457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grpSp>
        <p:nvGrpSpPr>
          <p:cNvPr id="127" name="그룹 126"/>
          <p:cNvGrpSpPr/>
          <p:nvPr/>
        </p:nvGrpSpPr>
        <p:grpSpPr>
          <a:xfrm>
            <a:off x="4008553" y="3368123"/>
            <a:ext cx="2108304" cy="2071657"/>
            <a:chOff x="4192512" y="3279384"/>
            <a:chExt cx="2108304" cy="2071657"/>
          </a:xfrm>
        </p:grpSpPr>
        <p:sp>
          <p:nvSpPr>
            <p:cNvPr id="112" name="타원 111"/>
            <p:cNvSpPr/>
            <p:nvPr/>
          </p:nvSpPr>
          <p:spPr>
            <a:xfrm>
              <a:off x="4449893" y="3757499"/>
              <a:ext cx="1593542" cy="1593542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직사각형 112"/>
            <p:cNvSpPr/>
            <p:nvPr/>
          </p:nvSpPr>
          <p:spPr>
            <a:xfrm>
              <a:off x="4356004" y="4116208"/>
              <a:ext cx="1704513" cy="837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5" name="그림 10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512" y="4235122"/>
              <a:ext cx="571500" cy="600075"/>
            </a:xfrm>
            <a:prstGeom prst="rect">
              <a:avLst/>
            </a:prstGeom>
          </p:spPr>
        </p:pic>
        <p:pic>
          <p:nvPicPr>
            <p:cNvPr id="106" name="그림 10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9316" y="4235122"/>
              <a:ext cx="571500" cy="600075"/>
            </a:xfrm>
            <a:prstGeom prst="rect">
              <a:avLst/>
            </a:prstGeom>
          </p:spPr>
        </p:pic>
        <p:sp>
          <p:nvSpPr>
            <p:cNvPr id="115" name="이등변 삼각형 114"/>
            <p:cNvSpPr/>
            <p:nvPr/>
          </p:nvSpPr>
          <p:spPr>
            <a:xfrm rot="2097729" flipH="1">
              <a:off x="5844629" y="4929552"/>
              <a:ext cx="139114" cy="12497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이등변 삼각형 116"/>
            <p:cNvSpPr/>
            <p:nvPr/>
          </p:nvSpPr>
          <p:spPr>
            <a:xfrm rot="2097729" flipV="1">
              <a:off x="4506956" y="4062596"/>
              <a:ext cx="139114" cy="124979"/>
            </a:xfrm>
            <a:prstGeom prst="triangle">
              <a:avLst/>
            </a:prstGeom>
            <a:solidFill>
              <a:srgbClr val="F92A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8" name="그룹 117"/>
            <p:cNvGrpSpPr/>
            <p:nvPr/>
          </p:nvGrpSpPr>
          <p:grpSpPr>
            <a:xfrm rot="10800000" flipH="1">
              <a:off x="4923531" y="4479892"/>
              <a:ext cx="646266" cy="166687"/>
              <a:chOff x="8010089" y="2652513"/>
              <a:chExt cx="646266" cy="166687"/>
            </a:xfrm>
          </p:grpSpPr>
          <p:sp>
            <p:nvSpPr>
              <p:cNvPr id="119" name="이등변 삼각형 118"/>
              <p:cNvSpPr/>
              <p:nvPr/>
            </p:nvSpPr>
            <p:spPr>
              <a:xfrm rot="5400000">
                <a:off x="8498136" y="2660982"/>
                <a:ext cx="166687" cy="149750"/>
              </a:xfrm>
              <a:prstGeom prst="triangle">
                <a:avLst/>
              </a:prstGeom>
              <a:solidFill>
                <a:srgbClr val="F92A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20" name="직선 연결선 119"/>
              <p:cNvCxnSpPr/>
              <p:nvPr/>
            </p:nvCxnSpPr>
            <p:spPr>
              <a:xfrm rot="10800000">
                <a:off x="8010089" y="2739440"/>
                <a:ext cx="571390" cy="0"/>
              </a:xfrm>
              <a:prstGeom prst="line">
                <a:avLst/>
              </a:prstGeom>
              <a:ln w="19050">
                <a:solidFill>
                  <a:srgbClr val="F92A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직사각형 121"/>
            <p:cNvSpPr/>
            <p:nvPr/>
          </p:nvSpPr>
          <p:spPr>
            <a:xfrm>
              <a:off x="5020178" y="3279384"/>
              <a:ext cx="528266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50" b="1" dirty="0" smtClean="0">
                  <a:latin typeface="+mj-ea"/>
                </a:rPr>
                <a:t>관제</a:t>
              </a:r>
              <a:endParaRPr lang="ko-KR" altLang="en-US" sz="1050" b="1" dirty="0">
                <a:latin typeface="+mj-ea"/>
              </a:endParaRPr>
            </a:p>
          </p:txBody>
        </p:sp>
        <p:sp>
          <p:nvSpPr>
            <p:cNvPr id="124" name="직사각형 123"/>
            <p:cNvSpPr/>
            <p:nvPr/>
          </p:nvSpPr>
          <p:spPr>
            <a:xfrm>
              <a:off x="4872851" y="4664300"/>
              <a:ext cx="78779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50" b="1" dirty="0" smtClean="0">
                  <a:solidFill>
                    <a:srgbClr val="FF0000"/>
                  </a:solidFill>
                  <a:latin typeface="+mj-ea"/>
                </a:rPr>
                <a:t>장애 발생</a:t>
              </a:r>
              <a:endParaRPr lang="ko-KR" altLang="en-US" sz="1050" b="1" dirty="0">
                <a:solidFill>
                  <a:srgbClr val="FF0000"/>
                </a:solidFill>
                <a:latin typeface="+mj-ea"/>
              </a:endParaRPr>
            </a:p>
          </p:txBody>
        </p:sp>
        <p:sp>
          <p:nvSpPr>
            <p:cNvPr id="125" name="폭발 1 124"/>
            <p:cNvSpPr/>
            <p:nvPr/>
          </p:nvSpPr>
          <p:spPr>
            <a:xfrm>
              <a:off x="4294704" y="3851064"/>
              <a:ext cx="628827" cy="628827"/>
            </a:xfrm>
            <a:prstGeom prst="irregularSeal1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직사각형 125"/>
            <p:cNvSpPr/>
            <p:nvPr/>
          </p:nvSpPr>
          <p:spPr>
            <a:xfrm>
              <a:off x="4464031" y="3750807"/>
              <a:ext cx="52826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000" b="1" dirty="0" smtClean="0">
                  <a:solidFill>
                    <a:schemeClr val="bg1"/>
                  </a:solidFill>
                  <a:latin typeface="+mj-ea"/>
                </a:rPr>
                <a:t>!</a:t>
              </a:r>
              <a:endParaRPr lang="ko-KR" altLang="en-US" sz="2000" b="1" dirty="0">
                <a:solidFill>
                  <a:schemeClr val="bg1"/>
                </a:solidFill>
                <a:latin typeface="+mj-ea"/>
              </a:endParaRPr>
            </a:p>
          </p:txBody>
        </p:sp>
      </p:grpSp>
      <p:pic>
        <p:nvPicPr>
          <p:cNvPr id="128" name="그림 1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900" y="3774781"/>
            <a:ext cx="709282" cy="451932"/>
          </a:xfrm>
          <a:prstGeom prst="rect">
            <a:avLst/>
          </a:prstGeom>
        </p:spPr>
      </p:pic>
      <p:pic>
        <p:nvPicPr>
          <p:cNvPr id="129" name="그림 1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982" y="4825492"/>
            <a:ext cx="433102" cy="728113"/>
          </a:xfrm>
          <a:prstGeom prst="rect">
            <a:avLst/>
          </a:prstGeom>
        </p:spPr>
      </p:pic>
      <p:grpSp>
        <p:nvGrpSpPr>
          <p:cNvPr id="135" name="그룹 134"/>
          <p:cNvGrpSpPr/>
          <p:nvPr/>
        </p:nvGrpSpPr>
        <p:grpSpPr>
          <a:xfrm rot="18900000">
            <a:off x="6182737" y="4221551"/>
            <a:ext cx="646266" cy="166687"/>
            <a:chOff x="5249313" y="6319013"/>
            <a:chExt cx="646266" cy="166687"/>
          </a:xfrm>
        </p:grpSpPr>
        <p:sp>
          <p:nvSpPr>
            <p:cNvPr id="133" name="이등변 삼각형 132"/>
            <p:cNvSpPr/>
            <p:nvPr/>
          </p:nvSpPr>
          <p:spPr>
            <a:xfrm rot="5400000" flipH="1">
              <a:off x="5737360" y="6327482"/>
              <a:ext cx="166687" cy="149750"/>
            </a:xfrm>
            <a:prstGeom prst="triangle">
              <a:avLst/>
            </a:prstGeom>
            <a:solidFill>
              <a:srgbClr val="F92A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4" name="직선 연결선 133"/>
            <p:cNvCxnSpPr/>
            <p:nvPr/>
          </p:nvCxnSpPr>
          <p:spPr>
            <a:xfrm flipH="1">
              <a:off x="5249313" y="6398774"/>
              <a:ext cx="571390" cy="0"/>
            </a:xfrm>
            <a:prstGeom prst="line">
              <a:avLst/>
            </a:prstGeom>
            <a:ln w="19050">
              <a:solidFill>
                <a:srgbClr val="F92A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그룹 135"/>
          <p:cNvGrpSpPr/>
          <p:nvPr/>
        </p:nvGrpSpPr>
        <p:grpSpPr>
          <a:xfrm rot="2700000" flipV="1">
            <a:off x="6197699" y="4886011"/>
            <a:ext cx="646266" cy="166687"/>
            <a:chOff x="5249313" y="6319013"/>
            <a:chExt cx="646266" cy="166687"/>
          </a:xfrm>
        </p:grpSpPr>
        <p:sp>
          <p:nvSpPr>
            <p:cNvPr id="137" name="이등변 삼각형 136"/>
            <p:cNvSpPr/>
            <p:nvPr/>
          </p:nvSpPr>
          <p:spPr>
            <a:xfrm rot="5400000" flipH="1">
              <a:off x="5737360" y="6327482"/>
              <a:ext cx="166687" cy="149750"/>
            </a:xfrm>
            <a:prstGeom prst="triangle">
              <a:avLst/>
            </a:prstGeom>
            <a:solidFill>
              <a:srgbClr val="F92A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8" name="직선 연결선 137"/>
            <p:cNvCxnSpPr/>
            <p:nvPr/>
          </p:nvCxnSpPr>
          <p:spPr>
            <a:xfrm flipH="1">
              <a:off x="5249313" y="6398774"/>
              <a:ext cx="571390" cy="0"/>
            </a:xfrm>
            <a:prstGeom prst="line">
              <a:avLst/>
            </a:prstGeom>
            <a:ln w="19050">
              <a:solidFill>
                <a:srgbClr val="F92A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그룹 155"/>
          <p:cNvGrpSpPr/>
          <p:nvPr/>
        </p:nvGrpSpPr>
        <p:grpSpPr>
          <a:xfrm>
            <a:off x="7576441" y="3911594"/>
            <a:ext cx="648915" cy="1319181"/>
            <a:chOff x="7933782" y="3911594"/>
            <a:chExt cx="648915" cy="1319181"/>
          </a:xfrm>
        </p:grpSpPr>
        <p:grpSp>
          <p:nvGrpSpPr>
            <p:cNvPr id="139" name="그룹 138"/>
            <p:cNvGrpSpPr/>
            <p:nvPr/>
          </p:nvGrpSpPr>
          <p:grpSpPr>
            <a:xfrm>
              <a:off x="7933782" y="3911594"/>
              <a:ext cx="646266" cy="166687"/>
              <a:chOff x="5249313" y="6319013"/>
              <a:chExt cx="646266" cy="166687"/>
            </a:xfrm>
          </p:grpSpPr>
          <p:sp>
            <p:nvSpPr>
              <p:cNvPr id="140" name="이등변 삼각형 139"/>
              <p:cNvSpPr/>
              <p:nvPr/>
            </p:nvSpPr>
            <p:spPr>
              <a:xfrm rot="5400000" flipH="1">
                <a:off x="5737360" y="6327482"/>
                <a:ext cx="166687" cy="149750"/>
              </a:xfrm>
              <a:prstGeom prst="triangle">
                <a:avLst/>
              </a:prstGeom>
              <a:solidFill>
                <a:srgbClr val="F92A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41" name="직선 연결선 140"/>
              <p:cNvCxnSpPr/>
              <p:nvPr/>
            </p:nvCxnSpPr>
            <p:spPr>
              <a:xfrm flipH="1">
                <a:off x="5249313" y="6398774"/>
                <a:ext cx="571390" cy="0"/>
              </a:xfrm>
              <a:prstGeom prst="line">
                <a:avLst/>
              </a:prstGeom>
              <a:ln w="19050">
                <a:solidFill>
                  <a:srgbClr val="F92A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그룹 141"/>
            <p:cNvGrpSpPr/>
            <p:nvPr/>
          </p:nvGrpSpPr>
          <p:grpSpPr>
            <a:xfrm>
              <a:off x="7936431" y="5064088"/>
              <a:ext cx="646266" cy="166687"/>
              <a:chOff x="5249313" y="6319013"/>
              <a:chExt cx="646266" cy="166687"/>
            </a:xfrm>
          </p:grpSpPr>
          <p:sp>
            <p:nvSpPr>
              <p:cNvPr id="143" name="이등변 삼각형 142"/>
              <p:cNvSpPr/>
              <p:nvPr/>
            </p:nvSpPr>
            <p:spPr>
              <a:xfrm rot="5400000" flipH="1">
                <a:off x="5737360" y="6327482"/>
                <a:ext cx="166687" cy="149750"/>
              </a:xfrm>
              <a:prstGeom prst="triangle">
                <a:avLst/>
              </a:prstGeom>
              <a:solidFill>
                <a:srgbClr val="F92A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44" name="직선 연결선 143"/>
              <p:cNvCxnSpPr/>
              <p:nvPr/>
            </p:nvCxnSpPr>
            <p:spPr>
              <a:xfrm flipH="1">
                <a:off x="5249313" y="6398774"/>
                <a:ext cx="571390" cy="0"/>
              </a:xfrm>
              <a:prstGeom prst="line">
                <a:avLst/>
              </a:prstGeom>
              <a:ln w="19050">
                <a:solidFill>
                  <a:srgbClr val="F92A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5" name="직사각형 144"/>
          <p:cNvSpPr/>
          <p:nvPr/>
        </p:nvSpPr>
        <p:spPr>
          <a:xfrm>
            <a:off x="6324442" y="4488972"/>
            <a:ext cx="78779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050" b="1" dirty="0" smtClean="0">
                <a:solidFill>
                  <a:srgbClr val="FF0000"/>
                </a:solidFill>
                <a:latin typeface="+mj-ea"/>
              </a:rPr>
              <a:t>장애 통보</a:t>
            </a:r>
            <a:endParaRPr lang="ko-KR" altLang="en-US" sz="105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50" name="직사각형 149"/>
          <p:cNvSpPr/>
          <p:nvPr/>
        </p:nvSpPr>
        <p:spPr>
          <a:xfrm>
            <a:off x="4836219" y="5407737"/>
            <a:ext cx="5282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1050" b="1" dirty="0" smtClean="0">
                <a:latin typeface="+mj-ea"/>
              </a:rPr>
              <a:t>관제</a:t>
            </a:r>
            <a:endParaRPr lang="ko-KR" altLang="en-US" sz="1050" b="1" dirty="0">
              <a:latin typeface="+mj-ea"/>
            </a:endParaRPr>
          </a:p>
        </p:txBody>
      </p:sp>
      <p:grpSp>
        <p:nvGrpSpPr>
          <p:cNvPr id="152" name="그룹 151"/>
          <p:cNvGrpSpPr/>
          <p:nvPr/>
        </p:nvGrpSpPr>
        <p:grpSpPr>
          <a:xfrm>
            <a:off x="7802233" y="3558093"/>
            <a:ext cx="1635855" cy="2198127"/>
            <a:chOff x="8283866" y="3558093"/>
            <a:chExt cx="1635855" cy="2198127"/>
          </a:xfrm>
        </p:grpSpPr>
        <p:pic>
          <p:nvPicPr>
            <p:cNvPr id="146" name="그림 14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4947" y="3558093"/>
              <a:ext cx="694212" cy="848482"/>
            </a:xfrm>
            <a:prstGeom prst="rect">
              <a:avLst/>
            </a:prstGeom>
          </p:spPr>
        </p:pic>
        <p:pic>
          <p:nvPicPr>
            <p:cNvPr id="147" name="그림 14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0122" y="4658999"/>
              <a:ext cx="685800" cy="857250"/>
            </a:xfrm>
            <a:prstGeom prst="rect">
              <a:avLst/>
            </a:prstGeom>
          </p:spPr>
        </p:pic>
        <p:sp>
          <p:nvSpPr>
            <p:cNvPr id="149" name="직사각형 148"/>
            <p:cNvSpPr/>
            <p:nvPr/>
          </p:nvSpPr>
          <p:spPr>
            <a:xfrm>
              <a:off x="8293054" y="5502304"/>
              <a:ext cx="162666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050" b="1" spc="-50" dirty="0">
                  <a:solidFill>
                    <a:srgbClr val="333333"/>
                  </a:solidFill>
                  <a:latin typeface="맑은 고딕" panose="020B0503020000020004" pitchFamily="50" charset="-127"/>
                </a:rPr>
                <a:t>전담 엔지니어</a:t>
              </a:r>
              <a:endParaRPr lang="ja-JP" altLang="en-US" sz="1050" b="1" spc="-5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endParaRPr>
            </a:p>
          </p:txBody>
        </p:sp>
        <p:sp>
          <p:nvSpPr>
            <p:cNvPr id="151" name="직사각형 150"/>
            <p:cNvSpPr/>
            <p:nvPr/>
          </p:nvSpPr>
          <p:spPr>
            <a:xfrm>
              <a:off x="8283866" y="4372725"/>
              <a:ext cx="162666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050" b="1" spc="-50" dirty="0" smtClean="0">
                  <a:solidFill>
                    <a:srgbClr val="333333"/>
                  </a:solidFill>
                  <a:latin typeface="맑은 고딕" panose="020B0503020000020004" pitchFamily="50" charset="-127"/>
                </a:rPr>
                <a:t>사이트 관리자</a:t>
              </a:r>
              <a:endParaRPr lang="ja-JP" altLang="en-US" sz="1050" b="1" spc="-5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endParaRPr>
            </a:p>
          </p:txBody>
        </p:sp>
      </p:grpSp>
      <p:grpSp>
        <p:nvGrpSpPr>
          <p:cNvPr id="157" name="그룹 156"/>
          <p:cNvGrpSpPr/>
          <p:nvPr/>
        </p:nvGrpSpPr>
        <p:grpSpPr>
          <a:xfrm>
            <a:off x="9096462" y="3919358"/>
            <a:ext cx="648915" cy="1319181"/>
            <a:chOff x="7933782" y="3911594"/>
            <a:chExt cx="648915" cy="1319181"/>
          </a:xfrm>
        </p:grpSpPr>
        <p:grpSp>
          <p:nvGrpSpPr>
            <p:cNvPr id="158" name="그룹 157"/>
            <p:cNvGrpSpPr/>
            <p:nvPr/>
          </p:nvGrpSpPr>
          <p:grpSpPr>
            <a:xfrm>
              <a:off x="7933782" y="3911594"/>
              <a:ext cx="646266" cy="166687"/>
              <a:chOff x="5249313" y="6319013"/>
              <a:chExt cx="646266" cy="166687"/>
            </a:xfrm>
          </p:grpSpPr>
          <p:sp>
            <p:nvSpPr>
              <p:cNvPr id="162" name="이등변 삼각형 161"/>
              <p:cNvSpPr/>
              <p:nvPr/>
            </p:nvSpPr>
            <p:spPr>
              <a:xfrm rot="5400000" flipH="1">
                <a:off x="5737360" y="6327482"/>
                <a:ext cx="166687" cy="149750"/>
              </a:xfrm>
              <a:prstGeom prst="triangle">
                <a:avLst/>
              </a:prstGeom>
              <a:solidFill>
                <a:srgbClr val="F92A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63" name="직선 연결선 162"/>
              <p:cNvCxnSpPr/>
              <p:nvPr/>
            </p:nvCxnSpPr>
            <p:spPr>
              <a:xfrm flipH="1">
                <a:off x="5249313" y="6398774"/>
                <a:ext cx="571390" cy="0"/>
              </a:xfrm>
              <a:prstGeom prst="line">
                <a:avLst/>
              </a:prstGeom>
              <a:ln w="19050">
                <a:solidFill>
                  <a:srgbClr val="F92A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그룹 158"/>
            <p:cNvGrpSpPr/>
            <p:nvPr/>
          </p:nvGrpSpPr>
          <p:grpSpPr>
            <a:xfrm>
              <a:off x="7936431" y="5064088"/>
              <a:ext cx="646266" cy="166687"/>
              <a:chOff x="5249313" y="6319013"/>
              <a:chExt cx="646266" cy="166687"/>
            </a:xfrm>
          </p:grpSpPr>
          <p:sp>
            <p:nvSpPr>
              <p:cNvPr id="160" name="이등변 삼각형 159"/>
              <p:cNvSpPr/>
              <p:nvPr/>
            </p:nvSpPr>
            <p:spPr>
              <a:xfrm rot="5400000" flipH="1">
                <a:off x="5737360" y="6327482"/>
                <a:ext cx="166687" cy="149750"/>
              </a:xfrm>
              <a:prstGeom prst="triangle">
                <a:avLst/>
              </a:prstGeom>
              <a:solidFill>
                <a:srgbClr val="F92A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61" name="직선 연결선 160"/>
              <p:cNvCxnSpPr/>
              <p:nvPr/>
            </p:nvCxnSpPr>
            <p:spPr>
              <a:xfrm flipH="1">
                <a:off x="5249313" y="6398774"/>
                <a:ext cx="571390" cy="0"/>
              </a:xfrm>
              <a:prstGeom prst="line">
                <a:avLst/>
              </a:prstGeom>
              <a:ln w="19050">
                <a:solidFill>
                  <a:srgbClr val="F92A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그룹 166"/>
          <p:cNvGrpSpPr/>
          <p:nvPr/>
        </p:nvGrpSpPr>
        <p:grpSpPr>
          <a:xfrm>
            <a:off x="9822932" y="3946704"/>
            <a:ext cx="1308877" cy="1308877"/>
            <a:chOff x="9852849" y="3868724"/>
            <a:chExt cx="1410539" cy="1410539"/>
          </a:xfrm>
        </p:grpSpPr>
        <p:sp>
          <p:nvSpPr>
            <p:cNvPr id="166" name="타원 165"/>
            <p:cNvSpPr/>
            <p:nvPr/>
          </p:nvSpPr>
          <p:spPr>
            <a:xfrm>
              <a:off x="9852849" y="3868724"/>
              <a:ext cx="1410539" cy="141053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9888188" y="4250828"/>
              <a:ext cx="1339861" cy="696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b="1" spc="-50" dirty="0" err="1">
                  <a:solidFill>
                    <a:srgbClr val="FF0000"/>
                  </a:solidFill>
                  <a:latin typeface="맑은 고딕" panose="020B0503020000020004" pitchFamily="50" charset="-127"/>
                </a:rPr>
                <a:t>장애처리</a:t>
              </a:r>
              <a:endParaRPr lang="en-US" altLang="ko-KR" sz="1200" b="1" spc="-50" dirty="0">
                <a:solidFill>
                  <a:srgbClr val="FF0000"/>
                </a:solidFill>
                <a:latin typeface="맑은 고딕" panose="020B0503020000020004" pitchFamily="50" charset="-127"/>
              </a:endParaRPr>
            </a:p>
            <a:p>
              <a:pPr algn="ctr"/>
              <a:r>
                <a:rPr lang="ko-KR" altLang="en-US" sz="1200" b="1" spc="-50" dirty="0">
                  <a:solidFill>
                    <a:srgbClr val="FF0000"/>
                  </a:solidFill>
                  <a:latin typeface="맑은 고딕" panose="020B0503020000020004" pitchFamily="50" charset="-127"/>
                </a:rPr>
                <a:t>프로세스</a:t>
              </a:r>
              <a:endParaRPr lang="en-US" altLang="ko-KR" sz="1200" b="1" spc="-50" dirty="0">
                <a:solidFill>
                  <a:srgbClr val="FF0000"/>
                </a:solidFill>
                <a:latin typeface="맑은 고딕" panose="020B0503020000020004" pitchFamily="50" charset="-127"/>
              </a:endParaRPr>
            </a:p>
            <a:p>
              <a:pPr algn="ctr"/>
              <a:r>
                <a:rPr lang="ko-KR" altLang="en-US" sz="1200" b="1" spc="-50" dirty="0">
                  <a:solidFill>
                    <a:srgbClr val="FF0000"/>
                  </a:solidFill>
                  <a:latin typeface="맑은 고딕" panose="020B0503020000020004" pitchFamily="50" charset="-127"/>
                </a:rPr>
                <a:t>발동</a:t>
              </a:r>
              <a:endParaRPr lang="en-US" altLang="zh-TW" sz="1200" b="1" spc="-5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68" name="그룹 167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169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70" name="그림 16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sp>
        <p:nvSpPr>
          <p:cNvPr id="171" name="슬라이드 번호 개체 틀 1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172" name="부제목 2"/>
          <p:cNvSpPr txBox="1">
            <a:spLocks/>
          </p:cNvSpPr>
          <p:nvPr/>
        </p:nvSpPr>
        <p:spPr>
          <a:xfrm>
            <a:off x="9185694" y="355196"/>
            <a:ext cx="2545746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000" b="1" dirty="0" err="1">
                <a:solidFill>
                  <a:schemeClr val="bg1">
                    <a:lumMod val="50000"/>
                  </a:schemeClr>
                </a:solidFill>
              </a:rPr>
              <a:t>시큐어디스크</a:t>
            </a:r>
            <a:r>
              <a:rPr lang="en-US" altLang="ko-KR" sz="1000" b="1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ko-KR" altLang="en-US" sz="1000" b="1" dirty="0">
                <a:solidFill>
                  <a:schemeClr val="bg1">
                    <a:lumMod val="50000"/>
                  </a:schemeClr>
                </a:solidFill>
              </a:rPr>
              <a:t>인터넷디스크 공통 </a:t>
            </a:r>
          </a:p>
        </p:txBody>
      </p:sp>
    </p:spTree>
    <p:extLst>
      <p:ext uri="{BB962C8B-B14F-4D97-AF65-F5344CB8AC3E}">
        <p14:creationId xmlns:p14="http://schemas.microsoft.com/office/powerpoint/2010/main" val="35695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부제목 2"/>
          <p:cNvSpPr txBox="1">
            <a:spLocks/>
          </p:cNvSpPr>
          <p:nvPr/>
        </p:nvSpPr>
        <p:spPr>
          <a:xfrm>
            <a:off x="401640" y="329475"/>
            <a:ext cx="2545746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300" spc="-100" dirty="0" smtClean="0">
                <a:solidFill>
                  <a:srgbClr val="C00000"/>
                </a:solidFill>
                <a:latin typeface="+mn-ea"/>
              </a:rPr>
              <a:t>07. APPENDIX</a:t>
            </a:r>
            <a:endParaRPr lang="ko-KR" altLang="en-US" sz="1300" spc="-1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52" name="부제목 2"/>
          <p:cNvSpPr txBox="1">
            <a:spLocks/>
          </p:cNvSpPr>
          <p:nvPr/>
        </p:nvSpPr>
        <p:spPr>
          <a:xfrm>
            <a:off x="395511" y="1311417"/>
            <a:ext cx="6671114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000" spc="-150" dirty="0" smtClean="0">
                <a:latin typeface="맑은 고딕" panose="020B0503020000020004" pitchFamily="50" charset="-127"/>
              </a:rPr>
              <a:t>공공 기관</a:t>
            </a:r>
            <a:endParaRPr lang="ko-KR" altLang="en-US" sz="2000" spc="-150" dirty="0">
              <a:latin typeface="맑은 고딕" panose="020B0503020000020004" pitchFamily="50" charset="-127"/>
            </a:endParaRPr>
          </a:p>
        </p:txBody>
      </p:sp>
      <p:sp>
        <p:nvSpPr>
          <p:cNvPr id="54" name="부제목 2"/>
          <p:cNvSpPr txBox="1">
            <a:spLocks/>
          </p:cNvSpPr>
          <p:nvPr/>
        </p:nvSpPr>
        <p:spPr>
          <a:xfrm>
            <a:off x="366937" y="660362"/>
            <a:ext cx="5857875" cy="71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3600" b="1" spc="-150" dirty="0" smtClean="0">
                <a:latin typeface="맑은 고딕" panose="020B0503020000020004" pitchFamily="50" charset="-127"/>
              </a:rPr>
              <a:t>통합 레퍼런스</a:t>
            </a:r>
            <a:endParaRPr lang="ko-KR" altLang="en-US" sz="3500" b="1" spc="-350" dirty="0" smtClean="0">
              <a:solidFill>
                <a:srgbClr val="111111"/>
              </a:solidFill>
              <a:latin typeface="+mn-ea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764396" y="2047642"/>
            <a:ext cx="8663209" cy="3658442"/>
            <a:chOff x="2047785" y="2272080"/>
            <a:chExt cx="8354053" cy="3658442"/>
          </a:xfrm>
        </p:grpSpPr>
        <p:grpSp>
          <p:nvGrpSpPr>
            <p:cNvPr id="73" name="그룹 72"/>
            <p:cNvGrpSpPr/>
            <p:nvPr/>
          </p:nvGrpSpPr>
          <p:grpSpPr>
            <a:xfrm>
              <a:off x="2047785" y="2894107"/>
              <a:ext cx="8354053" cy="540000"/>
              <a:chOff x="394974" y="2762918"/>
              <a:chExt cx="8354053" cy="540000"/>
            </a:xfrm>
          </p:grpSpPr>
          <p:pic>
            <p:nvPicPr>
              <p:cNvPr id="74" name="그림 73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4461" y="2895013"/>
                <a:ext cx="788008" cy="338844"/>
              </a:xfrm>
              <a:prstGeom prst="rect">
                <a:avLst/>
              </a:prstGeom>
            </p:spPr>
          </p:pic>
          <p:pic>
            <p:nvPicPr>
              <p:cNvPr id="75" name="그림 74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80" t="27320" r="19338" b="19760"/>
              <a:stretch/>
            </p:blipFill>
            <p:spPr>
              <a:xfrm>
                <a:off x="2193146" y="2911639"/>
                <a:ext cx="1375634" cy="335366"/>
              </a:xfrm>
              <a:prstGeom prst="rect">
                <a:avLst/>
              </a:prstGeom>
            </p:spPr>
          </p:pic>
          <p:pic>
            <p:nvPicPr>
              <p:cNvPr id="76" name="그림 75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3875" y="2870013"/>
                <a:ext cx="1202016" cy="354595"/>
              </a:xfrm>
              <a:prstGeom prst="rect">
                <a:avLst/>
              </a:prstGeom>
            </p:spPr>
          </p:pic>
          <p:pic>
            <p:nvPicPr>
              <p:cNvPr id="77" name="그림 76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7667" y="2906013"/>
                <a:ext cx="737357" cy="294943"/>
              </a:xfrm>
              <a:prstGeom prst="rect">
                <a:avLst/>
              </a:prstGeom>
            </p:spPr>
          </p:pic>
          <p:pic>
            <p:nvPicPr>
              <p:cNvPr id="78" name="그림 77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8946" y="2894107"/>
                <a:ext cx="1151323" cy="320726"/>
              </a:xfrm>
              <a:prstGeom prst="rect">
                <a:avLst/>
              </a:prstGeom>
            </p:spPr>
          </p:pic>
          <p:sp>
            <p:nvSpPr>
              <p:cNvPr id="79" name="직사각형 78"/>
              <p:cNvSpPr/>
              <p:nvPr/>
            </p:nvSpPr>
            <p:spPr>
              <a:xfrm>
                <a:off x="394974" y="2762918"/>
                <a:ext cx="1609926" cy="54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직사각형 79"/>
              <p:cNvSpPr/>
              <p:nvPr/>
            </p:nvSpPr>
            <p:spPr>
              <a:xfrm>
                <a:off x="2076000" y="2762918"/>
                <a:ext cx="1609926" cy="54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1" name="직사각형 80"/>
              <p:cNvSpPr/>
              <p:nvPr/>
            </p:nvSpPr>
            <p:spPr>
              <a:xfrm>
                <a:off x="3757026" y="2762918"/>
                <a:ext cx="1609926" cy="54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2" name="직사각형 81"/>
              <p:cNvSpPr/>
              <p:nvPr/>
            </p:nvSpPr>
            <p:spPr>
              <a:xfrm>
                <a:off x="5453070" y="2762918"/>
                <a:ext cx="1609926" cy="54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3" name="직사각형 82"/>
              <p:cNvSpPr/>
              <p:nvPr/>
            </p:nvSpPr>
            <p:spPr>
              <a:xfrm>
                <a:off x="7139101" y="2762918"/>
                <a:ext cx="1609926" cy="54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4" name="그룹 83"/>
            <p:cNvGrpSpPr/>
            <p:nvPr/>
          </p:nvGrpSpPr>
          <p:grpSpPr>
            <a:xfrm>
              <a:off x="2047785" y="3516132"/>
              <a:ext cx="8354053" cy="540000"/>
              <a:chOff x="394974" y="3384943"/>
              <a:chExt cx="8354053" cy="540000"/>
            </a:xfrm>
          </p:grpSpPr>
          <p:pic>
            <p:nvPicPr>
              <p:cNvPr id="85" name="그림 8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0718" y="3489202"/>
                <a:ext cx="886515" cy="326975"/>
              </a:xfrm>
              <a:prstGeom prst="rect">
                <a:avLst/>
              </a:prstGeom>
            </p:spPr>
          </p:pic>
          <p:pic>
            <p:nvPicPr>
              <p:cNvPr id="86" name="그림 85"/>
              <p:cNvPicPr>
                <a:picLocks noChangeAspect="1"/>
              </p:cNvPicPr>
              <p:nvPr/>
            </p:nvPicPr>
            <p:blipFill rotWithShape="1">
              <a:blip r:embed="rId8" cstate="print">
                <a:clrChange>
                  <a:clrFrom>
                    <a:srgbClr val="FEFFFF"/>
                  </a:clrFrom>
                  <a:clrTo>
                    <a:srgbClr val="FE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91" t="14930" r="8296" b="31071"/>
              <a:stretch/>
            </p:blipFill>
            <p:spPr>
              <a:xfrm>
                <a:off x="4106871" y="3437513"/>
                <a:ext cx="946883" cy="460047"/>
              </a:xfrm>
              <a:prstGeom prst="rect">
                <a:avLst/>
              </a:prstGeom>
            </p:spPr>
          </p:pic>
          <p:pic>
            <p:nvPicPr>
              <p:cNvPr id="87" name="그림 86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2958" y="3543350"/>
                <a:ext cx="1226701" cy="299261"/>
              </a:xfrm>
              <a:prstGeom prst="rect">
                <a:avLst/>
              </a:prstGeom>
            </p:spPr>
          </p:pic>
          <p:pic>
            <p:nvPicPr>
              <p:cNvPr id="88" name="Picture 10" descr="한국법제연구원 로고">
                <a:hlinkClick r:id="rId10" tooltip="메인화면으로 이동"/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5110" y="3550689"/>
                <a:ext cx="1105682" cy="245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그림 106"/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609441" y="3472576"/>
                <a:ext cx="753234" cy="408358"/>
              </a:xfrm>
              <a:prstGeom prst="rect">
                <a:avLst/>
              </a:prstGeom>
            </p:spPr>
          </p:pic>
          <p:sp>
            <p:nvSpPr>
              <p:cNvPr id="108" name="직사각형 107"/>
              <p:cNvSpPr/>
              <p:nvPr/>
            </p:nvSpPr>
            <p:spPr>
              <a:xfrm>
                <a:off x="394974" y="3384943"/>
                <a:ext cx="1609926" cy="54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9" name="직사각형 108"/>
              <p:cNvSpPr/>
              <p:nvPr/>
            </p:nvSpPr>
            <p:spPr>
              <a:xfrm>
                <a:off x="2075177" y="3384943"/>
                <a:ext cx="1609926" cy="54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직사각형 109"/>
              <p:cNvSpPr/>
              <p:nvPr/>
            </p:nvSpPr>
            <p:spPr>
              <a:xfrm>
                <a:off x="3767037" y="3384943"/>
                <a:ext cx="1609926" cy="54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1" name="직사각형 110"/>
              <p:cNvSpPr/>
              <p:nvPr/>
            </p:nvSpPr>
            <p:spPr>
              <a:xfrm>
                <a:off x="5453070" y="3384943"/>
                <a:ext cx="1609926" cy="54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직사각형 113"/>
              <p:cNvSpPr/>
              <p:nvPr/>
            </p:nvSpPr>
            <p:spPr>
              <a:xfrm>
                <a:off x="7139101" y="3384943"/>
                <a:ext cx="1609926" cy="54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6" name="그룹 115"/>
            <p:cNvGrpSpPr/>
            <p:nvPr/>
          </p:nvGrpSpPr>
          <p:grpSpPr>
            <a:xfrm>
              <a:off x="2047785" y="4138159"/>
              <a:ext cx="8354053" cy="540000"/>
              <a:chOff x="394974" y="4006970"/>
              <a:chExt cx="8354053" cy="540000"/>
            </a:xfrm>
          </p:grpSpPr>
          <p:pic>
            <p:nvPicPr>
              <p:cNvPr id="121" name="그림 12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3366" y="4166851"/>
                <a:ext cx="1169667" cy="270159"/>
              </a:xfrm>
              <a:prstGeom prst="rect">
                <a:avLst/>
              </a:prstGeom>
            </p:spPr>
          </p:pic>
          <p:pic>
            <p:nvPicPr>
              <p:cNvPr id="123" name="Picture 8" descr="한국철도시설공단에 대한 이미지 검색결과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4819" y="4121133"/>
                <a:ext cx="623430" cy="352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6" descr="근로복지공단 ci에 대한 이미지 검색결과"/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8529"/>
              <a:stretch/>
            </p:blipFill>
            <p:spPr bwMode="auto">
              <a:xfrm>
                <a:off x="648668" y="4204912"/>
                <a:ext cx="1091920" cy="2060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그림 130"/>
              <p:cNvPicPr>
                <a:picLocks noChangeAspect="1"/>
              </p:cNvPicPr>
              <p:nvPr/>
            </p:nvPicPr>
            <p:blipFill rotWithShape="1"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416" b="39417"/>
              <a:stretch/>
            </p:blipFill>
            <p:spPr>
              <a:xfrm>
                <a:off x="5700908" y="4166851"/>
                <a:ext cx="1129884" cy="281171"/>
              </a:xfrm>
              <a:prstGeom prst="rect">
                <a:avLst/>
              </a:prstGeom>
            </p:spPr>
          </p:pic>
          <p:pic>
            <p:nvPicPr>
              <p:cNvPr id="132" name="그림 131"/>
              <p:cNvPicPr>
                <a:picLocks noChangeAspect="1"/>
              </p:cNvPicPr>
              <p:nvPr/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5787" y="4096734"/>
                <a:ext cx="936554" cy="393279"/>
              </a:xfrm>
              <a:prstGeom prst="rect">
                <a:avLst/>
              </a:prstGeom>
            </p:spPr>
          </p:pic>
          <p:sp>
            <p:nvSpPr>
              <p:cNvPr id="148" name="직사각형 147"/>
              <p:cNvSpPr/>
              <p:nvPr/>
            </p:nvSpPr>
            <p:spPr>
              <a:xfrm>
                <a:off x="394974" y="4006970"/>
                <a:ext cx="1609926" cy="54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3" name="직사각형 152"/>
              <p:cNvSpPr/>
              <p:nvPr/>
            </p:nvSpPr>
            <p:spPr>
              <a:xfrm>
                <a:off x="2081006" y="4006970"/>
                <a:ext cx="1609926" cy="54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4" name="직사각형 153"/>
              <p:cNvSpPr/>
              <p:nvPr/>
            </p:nvSpPr>
            <p:spPr>
              <a:xfrm>
                <a:off x="3757026" y="4006970"/>
                <a:ext cx="1609926" cy="54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5" name="직사각형 154"/>
              <p:cNvSpPr/>
              <p:nvPr/>
            </p:nvSpPr>
            <p:spPr>
              <a:xfrm>
                <a:off x="5453070" y="4006970"/>
                <a:ext cx="1609926" cy="54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4" name="직사각형 163"/>
              <p:cNvSpPr/>
              <p:nvPr/>
            </p:nvSpPr>
            <p:spPr>
              <a:xfrm>
                <a:off x="7139101" y="4006970"/>
                <a:ext cx="1609926" cy="54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68" name="그룹 167"/>
            <p:cNvGrpSpPr/>
            <p:nvPr/>
          </p:nvGrpSpPr>
          <p:grpSpPr>
            <a:xfrm>
              <a:off x="2047785" y="4760184"/>
              <a:ext cx="8354053" cy="540000"/>
              <a:chOff x="394974" y="4628995"/>
              <a:chExt cx="8354053" cy="540000"/>
            </a:xfrm>
          </p:grpSpPr>
          <p:pic>
            <p:nvPicPr>
              <p:cNvPr id="169" name="Picture 8" descr="한전KDN">
                <a:hlinkClick r:id="rId18"/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912" y="4841210"/>
                <a:ext cx="957509" cy="1752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0" name="그림 169"/>
              <p:cNvPicPr>
                <a:picLocks noChangeAspect="1"/>
              </p:cNvPicPr>
              <p:nvPr/>
            </p:nvPicPr>
            <p:blipFill rotWithShape="1"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951" r="76773" b="56868"/>
              <a:stretch/>
            </p:blipFill>
            <p:spPr>
              <a:xfrm>
                <a:off x="2625234" y="4700641"/>
                <a:ext cx="633505" cy="409129"/>
              </a:xfrm>
              <a:prstGeom prst="rect">
                <a:avLst/>
              </a:prstGeom>
            </p:spPr>
          </p:pic>
          <p:pic>
            <p:nvPicPr>
              <p:cNvPr id="171" name="그림 170"/>
              <p:cNvPicPr>
                <a:picLocks noChangeAspect="1"/>
              </p:cNvPicPr>
              <p:nvPr/>
            </p:nvPicPr>
            <p:blipFill rotWithShape="1">
              <a:blip r:embed="rId2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/>
              </a:blip>
              <a:srcRect l="1781" r="3309"/>
              <a:stretch/>
            </p:blipFill>
            <p:spPr>
              <a:xfrm>
                <a:off x="7422198" y="4741825"/>
                <a:ext cx="1043021" cy="343129"/>
              </a:xfrm>
              <a:prstGeom prst="rect">
                <a:avLst/>
              </a:prstGeom>
            </p:spPr>
          </p:pic>
          <p:pic>
            <p:nvPicPr>
              <p:cNvPr id="172" name="Picture 12" descr="한국행정연구원">
                <a:hlinkClick r:id="rId22"/>
              </p:cNvPr>
              <p:cNvPicPr>
                <a:picLocks noChangeAspect="1" noChangeArrowheads="1"/>
              </p:cNvPicPr>
              <p:nvPr/>
            </p:nvPicPr>
            <p:blipFill>
              <a:blip r:embed="rId23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5880" y="4795966"/>
                <a:ext cx="1124912" cy="2519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" name="Picture 22" descr="KBRI한국뇌연구원"/>
              <p:cNvPicPr>
                <a:picLocks noChangeAspect="1" noChangeArrowheads="1"/>
              </p:cNvPicPr>
              <p:nvPr/>
            </p:nvPicPr>
            <p:blipFill>
              <a:blip r:embed="rId2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8558" y="4781134"/>
                <a:ext cx="981582" cy="2667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4" name="직사각형 173"/>
              <p:cNvSpPr/>
              <p:nvPr/>
            </p:nvSpPr>
            <p:spPr>
              <a:xfrm>
                <a:off x="394974" y="4628995"/>
                <a:ext cx="1609926" cy="54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5" name="직사각형 174"/>
              <p:cNvSpPr/>
              <p:nvPr/>
            </p:nvSpPr>
            <p:spPr>
              <a:xfrm>
                <a:off x="2081006" y="4628995"/>
                <a:ext cx="1609926" cy="54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6" name="직사각형 175"/>
              <p:cNvSpPr/>
              <p:nvPr/>
            </p:nvSpPr>
            <p:spPr>
              <a:xfrm>
                <a:off x="3757026" y="4628995"/>
                <a:ext cx="1609926" cy="54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7" name="직사각형 176"/>
              <p:cNvSpPr/>
              <p:nvPr/>
            </p:nvSpPr>
            <p:spPr>
              <a:xfrm>
                <a:off x="5453070" y="4628995"/>
                <a:ext cx="1609926" cy="54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8" name="직사각형 177"/>
              <p:cNvSpPr/>
              <p:nvPr/>
            </p:nvSpPr>
            <p:spPr>
              <a:xfrm>
                <a:off x="7139101" y="4628995"/>
                <a:ext cx="1609926" cy="54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79" name="그룹 178"/>
            <p:cNvGrpSpPr/>
            <p:nvPr/>
          </p:nvGrpSpPr>
          <p:grpSpPr>
            <a:xfrm>
              <a:off x="2047785" y="5390522"/>
              <a:ext cx="8354053" cy="540000"/>
              <a:chOff x="394974" y="5251020"/>
              <a:chExt cx="8354053" cy="540000"/>
            </a:xfrm>
          </p:grpSpPr>
          <p:pic>
            <p:nvPicPr>
              <p:cNvPr id="180" name="그림 179"/>
              <p:cNvPicPr>
                <a:picLocks noChangeAspect="1"/>
              </p:cNvPicPr>
              <p:nvPr/>
            </p:nvPicPr>
            <p:blipFill>
              <a:blip r:embed="rId25" cstate="print">
                <a:clrChange>
                  <a:clrFrom>
                    <a:srgbClr val="FFFEFC"/>
                  </a:clrFrom>
                  <a:clrTo>
                    <a:srgbClr val="FFFE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3791" y="5343071"/>
                <a:ext cx="831630" cy="332248"/>
              </a:xfrm>
              <a:prstGeom prst="rect">
                <a:avLst/>
              </a:prstGeom>
            </p:spPr>
          </p:pic>
          <p:pic>
            <p:nvPicPr>
              <p:cNvPr id="181" name="그림 180"/>
              <p:cNvPicPr>
                <a:picLocks noChangeAspect="1"/>
              </p:cNvPicPr>
              <p:nvPr/>
            </p:nvPicPr>
            <p:blipFill rotWithShape="1">
              <a:blip r:embed="rId2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480" b="38773"/>
              <a:stretch/>
            </p:blipFill>
            <p:spPr>
              <a:xfrm>
                <a:off x="2476080" y="5387768"/>
                <a:ext cx="782659" cy="308435"/>
              </a:xfrm>
              <a:prstGeom prst="rect">
                <a:avLst/>
              </a:prstGeom>
            </p:spPr>
          </p:pic>
          <p:pic>
            <p:nvPicPr>
              <p:cNvPr id="182" name="그림 181"/>
              <p:cNvPicPr>
                <a:picLocks noChangeAspect="1"/>
              </p:cNvPicPr>
              <p:nvPr/>
            </p:nvPicPr>
            <p:blipFill>
              <a:blip r:embed="rId2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0399" y="5396902"/>
                <a:ext cx="1049741" cy="299301"/>
              </a:xfrm>
              <a:prstGeom prst="rect">
                <a:avLst/>
              </a:prstGeom>
            </p:spPr>
          </p:pic>
          <p:pic>
            <p:nvPicPr>
              <p:cNvPr id="183" name="그림 182"/>
              <p:cNvPicPr>
                <a:picLocks noChangeAspect="1"/>
              </p:cNvPicPr>
              <p:nvPr/>
            </p:nvPicPr>
            <p:blipFill>
              <a:blip r:embed="rId2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1006" y="5399654"/>
                <a:ext cx="607401" cy="296549"/>
              </a:xfrm>
              <a:prstGeom prst="rect">
                <a:avLst/>
              </a:prstGeom>
            </p:spPr>
          </p:pic>
          <p:pic>
            <p:nvPicPr>
              <p:cNvPr id="184" name="그림 183"/>
              <p:cNvPicPr>
                <a:picLocks noChangeAspect="1"/>
              </p:cNvPicPr>
              <p:nvPr/>
            </p:nvPicPr>
            <p:blipFill rotWithShape="1">
              <a:blip r:embed="rId2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95" t="56320" r="8414" b="16309"/>
              <a:stretch/>
            </p:blipFill>
            <p:spPr>
              <a:xfrm>
                <a:off x="5684855" y="5430927"/>
                <a:ext cx="1063732" cy="244392"/>
              </a:xfrm>
              <a:prstGeom prst="rect">
                <a:avLst/>
              </a:prstGeom>
            </p:spPr>
          </p:pic>
          <p:sp>
            <p:nvSpPr>
              <p:cNvPr id="185" name="직사각형 184"/>
              <p:cNvSpPr/>
              <p:nvPr/>
            </p:nvSpPr>
            <p:spPr>
              <a:xfrm>
                <a:off x="394974" y="5251020"/>
                <a:ext cx="1609926" cy="54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6" name="직사각형 185"/>
              <p:cNvSpPr/>
              <p:nvPr/>
            </p:nvSpPr>
            <p:spPr>
              <a:xfrm>
                <a:off x="2081006" y="5251020"/>
                <a:ext cx="1609926" cy="54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7" name="직사각형 186"/>
              <p:cNvSpPr/>
              <p:nvPr/>
            </p:nvSpPr>
            <p:spPr>
              <a:xfrm>
                <a:off x="3757026" y="5251020"/>
                <a:ext cx="1609926" cy="54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8" name="직사각형 187"/>
              <p:cNvSpPr/>
              <p:nvPr/>
            </p:nvSpPr>
            <p:spPr>
              <a:xfrm>
                <a:off x="5453070" y="5251020"/>
                <a:ext cx="1609926" cy="54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9" name="직사각형 188"/>
              <p:cNvSpPr/>
              <p:nvPr/>
            </p:nvSpPr>
            <p:spPr>
              <a:xfrm>
                <a:off x="7139101" y="5251020"/>
                <a:ext cx="1609926" cy="54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90" name="그룹 189"/>
            <p:cNvGrpSpPr/>
            <p:nvPr/>
          </p:nvGrpSpPr>
          <p:grpSpPr>
            <a:xfrm>
              <a:off x="2047785" y="2272080"/>
              <a:ext cx="8354053" cy="540000"/>
              <a:chOff x="394974" y="2140891"/>
              <a:chExt cx="8354053" cy="540000"/>
            </a:xfrm>
          </p:grpSpPr>
          <p:pic>
            <p:nvPicPr>
              <p:cNvPr id="191" name="Picture 2" descr="행정자치부 정부통합전산센터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9287" y="2289927"/>
                <a:ext cx="1081301" cy="2816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2" name="직사각형 191"/>
              <p:cNvSpPr/>
              <p:nvPr/>
            </p:nvSpPr>
            <p:spPr>
              <a:xfrm>
                <a:off x="394974" y="2140891"/>
                <a:ext cx="1609926" cy="54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93" name="그림 192"/>
              <p:cNvPicPr>
                <a:picLocks noChangeAspect="1"/>
              </p:cNvPicPr>
              <p:nvPr/>
            </p:nvPicPr>
            <p:blipFill rotWithShape="1"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500" b="22437"/>
              <a:stretch/>
            </p:blipFill>
            <p:spPr>
              <a:xfrm>
                <a:off x="2373838" y="2240737"/>
                <a:ext cx="1014251" cy="359420"/>
              </a:xfrm>
              <a:prstGeom prst="rect">
                <a:avLst/>
              </a:prstGeom>
            </p:spPr>
          </p:pic>
          <p:sp>
            <p:nvSpPr>
              <p:cNvPr id="194" name="직사각형 193"/>
              <p:cNvSpPr/>
              <p:nvPr/>
            </p:nvSpPr>
            <p:spPr>
              <a:xfrm>
                <a:off x="2081006" y="2140891"/>
                <a:ext cx="1609926" cy="54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95" name="그림 194"/>
              <p:cNvPicPr>
                <a:picLocks noChangeAspect="1"/>
              </p:cNvPicPr>
              <p:nvPr/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7461" y="2215798"/>
                <a:ext cx="1014251" cy="434015"/>
              </a:xfrm>
              <a:prstGeom prst="rect">
                <a:avLst/>
              </a:prstGeom>
            </p:spPr>
          </p:pic>
          <p:sp>
            <p:nvSpPr>
              <p:cNvPr id="196" name="직사각형 195"/>
              <p:cNvSpPr/>
              <p:nvPr/>
            </p:nvSpPr>
            <p:spPr>
              <a:xfrm>
                <a:off x="3767038" y="2140891"/>
                <a:ext cx="1609926" cy="54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97" name="그림 196"/>
              <p:cNvPicPr>
                <a:picLocks noChangeAspect="1"/>
              </p:cNvPicPr>
              <p:nvPr/>
            </p:nvPicPr>
            <p:blipFill rotWithShape="1">
              <a:blip r:embed="rId3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0277"/>
              <a:stretch/>
            </p:blipFill>
            <p:spPr>
              <a:xfrm>
                <a:off x="5843927" y="2198377"/>
                <a:ext cx="861464" cy="478469"/>
              </a:xfrm>
              <a:prstGeom prst="rect">
                <a:avLst/>
              </a:prstGeom>
            </p:spPr>
          </p:pic>
          <p:sp>
            <p:nvSpPr>
              <p:cNvPr id="198" name="직사각형 197"/>
              <p:cNvSpPr/>
              <p:nvPr/>
            </p:nvSpPr>
            <p:spPr>
              <a:xfrm>
                <a:off x="5453070" y="2140891"/>
                <a:ext cx="1609926" cy="54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99" name="그림 198"/>
              <p:cNvPicPr>
                <a:picLocks noChangeAspect="1"/>
              </p:cNvPicPr>
              <p:nvPr/>
            </p:nvPicPr>
            <p:blipFill>
              <a:blip r:embed="rId3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21036" y="2273893"/>
                <a:ext cx="1087144" cy="337389"/>
              </a:xfrm>
              <a:prstGeom prst="rect">
                <a:avLst/>
              </a:prstGeom>
            </p:spPr>
          </p:pic>
          <p:sp>
            <p:nvSpPr>
              <p:cNvPr id="200" name="직사각형 199"/>
              <p:cNvSpPr/>
              <p:nvPr/>
            </p:nvSpPr>
            <p:spPr>
              <a:xfrm>
                <a:off x="7139101" y="2140891"/>
                <a:ext cx="1609926" cy="54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72" name="그룹 71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89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90" name="그림 89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91" name="부제목 2"/>
          <p:cNvSpPr txBox="1">
            <a:spLocks/>
          </p:cNvSpPr>
          <p:nvPr/>
        </p:nvSpPr>
        <p:spPr>
          <a:xfrm>
            <a:off x="9185694" y="355196"/>
            <a:ext cx="2545746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000" b="1" dirty="0" err="1">
                <a:solidFill>
                  <a:schemeClr val="bg1">
                    <a:lumMod val="50000"/>
                  </a:schemeClr>
                </a:solidFill>
              </a:rPr>
              <a:t>시큐어디스크</a:t>
            </a:r>
            <a:r>
              <a:rPr lang="en-US" altLang="ko-KR" sz="1000" b="1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ko-KR" altLang="en-US" sz="1000" b="1" dirty="0">
                <a:solidFill>
                  <a:schemeClr val="bg1">
                    <a:lumMod val="50000"/>
                  </a:schemeClr>
                </a:solidFill>
              </a:rPr>
              <a:t>인터넷디스크 공통 </a:t>
            </a:r>
          </a:p>
        </p:txBody>
      </p:sp>
    </p:spTree>
    <p:extLst>
      <p:ext uri="{BB962C8B-B14F-4D97-AF65-F5344CB8AC3E}">
        <p14:creationId xmlns:p14="http://schemas.microsoft.com/office/powerpoint/2010/main" val="159506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부제목 2"/>
          <p:cNvSpPr txBox="1">
            <a:spLocks/>
          </p:cNvSpPr>
          <p:nvPr/>
        </p:nvSpPr>
        <p:spPr>
          <a:xfrm>
            <a:off x="401640" y="329475"/>
            <a:ext cx="2545746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300" spc="-100" dirty="0" smtClean="0">
                <a:solidFill>
                  <a:srgbClr val="C00000"/>
                </a:solidFill>
                <a:latin typeface="+mn-ea"/>
              </a:rPr>
              <a:t>07. APPENDIX</a:t>
            </a:r>
            <a:endParaRPr lang="ko-KR" altLang="en-US" sz="1300" spc="-1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52" name="부제목 2"/>
          <p:cNvSpPr txBox="1">
            <a:spLocks/>
          </p:cNvSpPr>
          <p:nvPr/>
        </p:nvSpPr>
        <p:spPr>
          <a:xfrm>
            <a:off x="395511" y="1311417"/>
            <a:ext cx="6671114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000" spc="-150" dirty="0" smtClean="0">
                <a:latin typeface="맑은 고딕" panose="020B0503020000020004" pitchFamily="50" charset="-127"/>
              </a:rPr>
              <a:t>기업</a:t>
            </a:r>
            <a:endParaRPr lang="ko-KR" altLang="en-US" sz="2000" spc="-150" dirty="0">
              <a:latin typeface="맑은 고딕" panose="020B0503020000020004" pitchFamily="50" charset="-127"/>
            </a:endParaRPr>
          </a:p>
        </p:txBody>
      </p:sp>
      <p:sp>
        <p:nvSpPr>
          <p:cNvPr id="54" name="부제목 2"/>
          <p:cNvSpPr txBox="1">
            <a:spLocks/>
          </p:cNvSpPr>
          <p:nvPr/>
        </p:nvSpPr>
        <p:spPr>
          <a:xfrm>
            <a:off x="366937" y="660362"/>
            <a:ext cx="5857875" cy="71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3600" b="1" spc="-150" dirty="0" smtClean="0">
                <a:latin typeface="맑은 고딕" panose="020B0503020000020004" pitchFamily="50" charset="-127"/>
              </a:rPr>
              <a:t>통합 레퍼런스</a:t>
            </a:r>
            <a:endParaRPr lang="ko-KR" altLang="en-US" sz="3500" b="1" spc="-350" dirty="0" smtClean="0">
              <a:solidFill>
                <a:srgbClr val="111111"/>
              </a:solidFill>
              <a:latin typeface="+mn-ea"/>
            </a:endParaRPr>
          </a:p>
        </p:txBody>
      </p:sp>
      <p:grpSp>
        <p:nvGrpSpPr>
          <p:cNvPr id="167" name="그룹 166"/>
          <p:cNvGrpSpPr/>
          <p:nvPr/>
        </p:nvGrpSpPr>
        <p:grpSpPr>
          <a:xfrm>
            <a:off x="1779241" y="2058256"/>
            <a:ext cx="8648364" cy="3658441"/>
            <a:chOff x="394974" y="2140891"/>
            <a:chExt cx="8354053" cy="3658441"/>
          </a:xfrm>
        </p:grpSpPr>
        <p:sp>
          <p:nvSpPr>
            <p:cNvPr id="201" name="직사각형 200"/>
            <p:cNvSpPr/>
            <p:nvPr/>
          </p:nvSpPr>
          <p:spPr>
            <a:xfrm>
              <a:off x="394974" y="2140891"/>
              <a:ext cx="1609926" cy="540000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2" name="직사각형 201"/>
            <p:cNvSpPr/>
            <p:nvPr/>
          </p:nvSpPr>
          <p:spPr>
            <a:xfrm>
              <a:off x="2081006" y="2140891"/>
              <a:ext cx="1609926" cy="540000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3" name="직사각형 202"/>
            <p:cNvSpPr/>
            <p:nvPr/>
          </p:nvSpPr>
          <p:spPr>
            <a:xfrm>
              <a:off x="3767038" y="2140891"/>
              <a:ext cx="1609926" cy="540000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5453070" y="2140891"/>
              <a:ext cx="1609926" cy="540000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7139101" y="2140891"/>
              <a:ext cx="1609926" cy="540000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06" name="그림 20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825" y="2307366"/>
              <a:ext cx="832913" cy="230153"/>
            </a:xfrm>
            <a:prstGeom prst="rect">
              <a:avLst/>
            </a:prstGeom>
          </p:spPr>
        </p:pic>
        <p:pic>
          <p:nvPicPr>
            <p:cNvPr id="207" name="그림 20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61" b="8433"/>
            <a:stretch/>
          </p:blipFill>
          <p:spPr>
            <a:xfrm>
              <a:off x="2367751" y="2239615"/>
              <a:ext cx="1007127" cy="416749"/>
            </a:xfrm>
            <a:prstGeom prst="rect">
              <a:avLst/>
            </a:prstGeom>
          </p:spPr>
        </p:pic>
        <p:pic>
          <p:nvPicPr>
            <p:cNvPr id="208" name="그림 20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BFCFE"/>
                </a:clrFrom>
                <a:clrTo>
                  <a:srgbClr val="FBFC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4140" y="2307366"/>
              <a:ext cx="915701" cy="230153"/>
            </a:xfrm>
            <a:prstGeom prst="rect">
              <a:avLst/>
            </a:prstGeom>
          </p:spPr>
        </p:pic>
        <p:pic>
          <p:nvPicPr>
            <p:cNvPr id="209" name="그림 20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35895" y="2278818"/>
              <a:ext cx="644276" cy="299860"/>
            </a:xfrm>
            <a:prstGeom prst="rect">
              <a:avLst/>
            </a:prstGeom>
          </p:spPr>
        </p:pic>
        <p:pic>
          <p:nvPicPr>
            <p:cNvPr id="210" name="그림 20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4945" y="2245079"/>
              <a:ext cx="486707" cy="338099"/>
            </a:xfrm>
            <a:prstGeom prst="rect">
              <a:avLst/>
            </a:prstGeom>
          </p:spPr>
        </p:pic>
        <p:sp>
          <p:nvSpPr>
            <p:cNvPr id="211" name="직사각형 210"/>
            <p:cNvSpPr/>
            <p:nvPr/>
          </p:nvSpPr>
          <p:spPr>
            <a:xfrm>
              <a:off x="394974" y="2762917"/>
              <a:ext cx="1609926" cy="540000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2" name="직사각형 211"/>
            <p:cNvSpPr/>
            <p:nvPr/>
          </p:nvSpPr>
          <p:spPr>
            <a:xfrm>
              <a:off x="2076000" y="2762917"/>
              <a:ext cx="1609926" cy="540000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3757026" y="2762917"/>
              <a:ext cx="1609926" cy="540000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5453070" y="2762917"/>
              <a:ext cx="1609926" cy="540000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7139101" y="2762917"/>
              <a:ext cx="1609926" cy="540000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16" name="Picture 2" descr="POSC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654" y="2954333"/>
              <a:ext cx="832722" cy="214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" name="그림 216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751" y="2820625"/>
              <a:ext cx="1005699" cy="451394"/>
            </a:xfrm>
            <a:prstGeom prst="rect">
              <a:avLst/>
            </a:prstGeom>
          </p:spPr>
        </p:pic>
        <p:pic>
          <p:nvPicPr>
            <p:cNvPr id="218" name="그림 217"/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1" t="28596" r="14969" b="30700"/>
            <a:stretch/>
          </p:blipFill>
          <p:spPr>
            <a:xfrm>
              <a:off x="4102542" y="2870167"/>
              <a:ext cx="960358" cy="334924"/>
            </a:xfrm>
            <a:prstGeom prst="rect">
              <a:avLst/>
            </a:prstGeom>
          </p:spPr>
        </p:pic>
        <p:pic>
          <p:nvPicPr>
            <p:cNvPr id="219" name="그림 218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7173" y="2878480"/>
              <a:ext cx="874657" cy="334924"/>
            </a:xfrm>
            <a:prstGeom prst="rect">
              <a:avLst/>
            </a:prstGeom>
          </p:spPr>
        </p:pic>
        <p:pic>
          <p:nvPicPr>
            <p:cNvPr id="220" name="그림 219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0000" y="2865092"/>
              <a:ext cx="561652" cy="406927"/>
            </a:xfrm>
            <a:prstGeom prst="rect">
              <a:avLst/>
            </a:prstGeom>
          </p:spPr>
        </p:pic>
        <p:sp>
          <p:nvSpPr>
            <p:cNvPr id="221" name="직사각형 220"/>
            <p:cNvSpPr/>
            <p:nvPr/>
          </p:nvSpPr>
          <p:spPr>
            <a:xfrm>
              <a:off x="394974" y="3384943"/>
              <a:ext cx="1609926" cy="540000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2" name="직사각형 221"/>
            <p:cNvSpPr/>
            <p:nvPr/>
          </p:nvSpPr>
          <p:spPr>
            <a:xfrm>
              <a:off x="2075177" y="3384943"/>
              <a:ext cx="1609926" cy="540000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3767037" y="3384943"/>
              <a:ext cx="1609926" cy="540000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5453070" y="3384943"/>
              <a:ext cx="1609926" cy="540000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7139101" y="3384943"/>
              <a:ext cx="1609926" cy="540000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26" name="그림 225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71" y="3514096"/>
              <a:ext cx="507100" cy="321424"/>
            </a:xfrm>
            <a:prstGeom prst="rect">
              <a:avLst/>
            </a:prstGeom>
          </p:spPr>
        </p:pic>
        <p:pic>
          <p:nvPicPr>
            <p:cNvPr id="227" name="그림 226"/>
            <p:cNvPicPr>
              <a:picLocks noChangeAspect="1"/>
            </p:cNvPicPr>
            <p:nvPr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0" t="22342" r="17240" b="22342"/>
            <a:stretch/>
          </p:blipFill>
          <p:spPr>
            <a:xfrm>
              <a:off x="2623411" y="3509390"/>
              <a:ext cx="563335" cy="326130"/>
            </a:xfrm>
            <a:prstGeom prst="rect">
              <a:avLst/>
            </a:prstGeom>
          </p:spPr>
        </p:pic>
        <p:pic>
          <p:nvPicPr>
            <p:cNvPr id="228" name="그림 227"/>
            <p:cNvPicPr>
              <a:picLocks noChangeAspect="1"/>
            </p:cNvPicPr>
            <p:nvPr/>
          </p:nvPicPr>
          <p:blipFill rotWithShape="1"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613"/>
            <a:stretch/>
          </p:blipFill>
          <p:spPr>
            <a:xfrm>
              <a:off x="4249963" y="3524992"/>
              <a:ext cx="630310" cy="317764"/>
            </a:xfrm>
            <a:prstGeom prst="rect">
              <a:avLst/>
            </a:prstGeom>
          </p:spPr>
        </p:pic>
        <p:pic>
          <p:nvPicPr>
            <p:cNvPr id="229" name="그림 22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503" y="3589089"/>
              <a:ext cx="956205" cy="246431"/>
            </a:xfrm>
            <a:prstGeom prst="rect">
              <a:avLst/>
            </a:prstGeom>
          </p:spPr>
        </p:pic>
        <p:pic>
          <p:nvPicPr>
            <p:cNvPr id="230" name="그림 229"/>
            <p:cNvPicPr>
              <a:picLocks noChangeAspect="1"/>
            </p:cNvPicPr>
            <p:nvPr/>
          </p:nvPicPr>
          <p:blipFill rotWithShape="1">
            <a:blip r:embed="rId16" cstate="print">
              <a:clrChange>
                <a:clrFrom>
                  <a:srgbClr val="FFFEFC"/>
                </a:clrFrom>
                <a:clrTo>
                  <a:srgbClr val="FF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46" b="23607"/>
            <a:stretch/>
          </p:blipFill>
          <p:spPr>
            <a:xfrm>
              <a:off x="7363634" y="3524992"/>
              <a:ext cx="1060170" cy="301155"/>
            </a:xfrm>
            <a:prstGeom prst="rect">
              <a:avLst/>
            </a:prstGeom>
          </p:spPr>
        </p:pic>
        <p:sp>
          <p:nvSpPr>
            <p:cNvPr id="231" name="직사각형 230"/>
            <p:cNvSpPr/>
            <p:nvPr/>
          </p:nvSpPr>
          <p:spPr>
            <a:xfrm>
              <a:off x="394974" y="4006969"/>
              <a:ext cx="1609926" cy="540000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" name="직사각형 231"/>
            <p:cNvSpPr/>
            <p:nvPr/>
          </p:nvSpPr>
          <p:spPr>
            <a:xfrm>
              <a:off x="2081006" y="4006969"/>
              <a:ext cx="1609926" cy="540000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3757026" y="4006969"/>
              <a:ext cx="1609926" cy="540000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5453070" y="4006969"/>
              <a:ext cx="1609926" cy="540000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7139101" y="4006969"/>
              <a:ext cx="1609926" cy="540000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36" name="그림 235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733" y="4195792"/>
              <a:ext cx="954976" cy="243389"/>
            </a:xfrm>
            <a:prstGeom prst="rect">
              <a:avLst/>
            </a:prstGeom>
          </p:spPr>
        </p:pic>
        <p:pic>
          <p:nvPicPr>
            <p:cNvPr id="237" name="그림 236"/>
            <p:cNvPicPr>
              <a:picLocks noChangeAspect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119" y="4117859"/>
              <a:ext cx="918962" cy="321322"/>
            </a:xfrm>
            <a:prstGeom prst="rect">
              <a:avLst/>
            </a:prstGeom>
          </p:spPr>
        </p:pic>
        <p:pic>
          <p:nvPicPr>
            <p:cNvPr id="238" name="Picture 5" descr="C:\Users\이소미\Desktop\이지현 받은파일\레퍼런스정리 업무\로고\ci1.jpg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156" y="4118037"/>
              <a:ext cx="791688" cy="357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9" name="Picture 5" descr="C:\Users\이소미\Desktop\이지현 받은파일\레퍼런스정리 업무\로고\client_logo_17..gif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5895" y="4165211"/>
              <a:ext cx="693207" cy="217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0" name="그림 239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1865" y="4070748"/>
              <a:ext cx="924397" cy="406745"/>
            </a:xfrm>
            <a:prstGeom prst="rect">
              <a:avLst/>
            </a:prstGeom>
          </p:spPr>
        </p:pic>
        <p:sp>
          <p:nvSpPr>
            <p:cNvPr id="241" name="직사각형 240"/>
            <p:cNvSpPr/>
            <p:nvPr/>
          </p:nvSpPr>
          <p:spPr>
            <a:xfrm>
              <a:off x="394974" y="4628995"/>
              <a:ext cx="1609926" cy="540000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2081006" y="4628995"/>
              <a:ext cx="1609926" cy="540000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" name="직사각형 242"/>
            <p:cNvSpPr/>
            <p:nvPr/>
          </p:nvSpPr>
          <p:spPr>
            <a:xfrm>
              <a:off x="3757026" y="4628995"/>
              <a:ext cx="1609926" cy="540000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5453070" y="4628995"/>
              <a:ext cx="1609926" cy="540000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7139101" y="4628995"/>
              <a:ext cx="1609926" cy="540000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46" name="그림 245"/>
            <p:cNvPicPr>
              <a:picLocks noChangeAspect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514" y="4692573"/>
              <a:ext cx="857414" cy="452574"/>
            </a:xfrm>
            <a:prstGeom prst="rect">
              <a:avLst/>
            </a:prstGeom>
          </p:spPr>
        </p:pic>
        <p:pic>
          <p:nvPicPr>
            <p:cNvPr id="247" name="그림 24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9170" y="4766387"/>
              <a:ext cx="371815" cy="304946"/>
            </a:xfrm>
            <a:prstGeom prst="rect">
              <a:avLst/>
            </a:prstGeom>
          </p:spPr>
        </p:pic>
        <p:pic>
          <p:nvPicPr>
            <p:cNvPr id="248" name="그림 247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4" t="39166" r="8038" b="36334"/>
            <a:stretch/>
          </p:blipFill>
          <p:spPr>
            <a:xfrm>
              <a:off x="4220818" y="4802832"/>
              <a:ext cx="702363" cy="268501"/>
            </a:xfrm>
            <a:prstGeom prst="rect">
              <a:avLst/>
            </a:prstGeom>
          </p:spPr>
        </p:pic>
        <p:pic>
          <p:nvPicPr>
            <p:cNvPr id="249" name="그림 248"/>
            <p:cNvPicPr>
              <a:picLocks noChangeAspect="1"/>
            </p:cNvPicPr>
            <p:nvPr/>
          </p:nvPicPr>
          <p:blipFill rotWithShape="1"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1" t="32675" r="12201" b="34250"/>
            <a:stretch/>
          </p:blipFill>
          <p:spPr>
            <a:xfrm>
              <a:off x="5962690" y="4752282"/>
              <a:ext cx="639616" cy="319051"/>
            </a:xfrm>
            <a:prstGeom prst="rect">
              <a:avLst/>
            </a:prstGeom>
          </p:spPr>
        </p:pic>
        <p:pic>
          <p:nvPicPr>
            <p:cNvPr id="250" name="그림 249"/>
            <p:cNvPicPr>
              <a:picLocks noChangeAspect="1"/>
            </p:cNvPicPr>
            <p:nvPr/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445" y="4830645"/>
              <a:ext cx="922190" cy="212873"/>
            </a:xfrm>
            <a:prstGeom prst="rect">
              <a:avLst/>
            </a:prstGeom>
          </p:spPr>
        </p:pic>
        <p:grpSp>
          <p:nvGrpSpPr>
            <p:cNvPr id="251" name="그룹 250"/>
            <p:cNvGrpSpPr/>
            <p:nvPr/>
          </p:nvGrpSpPr>
          <p:grpSpPr>
            <a:xfrm>
              <a:off x="394974" y="5259332"/>
              <a:ext cx="8354053" cy="540000"/>
              <a:chOff x="394974" y="5251019"/>
              <a:chExt cx="8354053" cy="540000"/>
            </a:xfrm>
          </p:grpSpPr>
          <p:sp>
            <p:nvSpPr>
              <p:cNvPr id="252" name="직사각형 251"/>
              <p:cNvSpPr/>
              <p:nvPr/>
            </p:nvSpPr>
            <p:spPr>
              <a:xfrm>
                <a:off x="394974" y="5251019"/>
                <a:ext cx="1609926" cy="54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3" name="직사각형 252"/>
              <p:cNvSpPr/>
              <p:nvPr/>
            </p:nvSpPr>
            <p:spPr>
              <a:xfrm>
                <a:off x="2081006" y="5251019"/>
                <a:ext cx="1609926" cy="54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4" name="직사각형 253"/>
              <p:cNvSpPr/>
              <p:nvPr/>
            </p:nvSpPr>
            <p:spPr>
              <a:xfrm>
                <a:off x="3757026" y="5251019"/>
                <a:ext cx="1609926" cy="54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5" name="직사각형 254"/>
              <p:cNvSpPr/>
              <p:nvPr/>
            </p:nvSpPr>
            <p:spPr>
              <a:xfrm>
                <a:off x="5453070" y="5251019"/>
                <a:ext cx="1609926" cy="54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6" name="직사각형 255"/>
              <p:cNvSpPr/>
              <p:nvPr/>
            </p:nvSpPr>
            <p:spPr>
              <a:xfrm>
                <a:off x="7139101" y="5251019"/>
                <a:ext cx="1609926" cy="54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57" name="그림 256"/>
              <p:cNvPicPr>
                <a:picLocks noChangeAspect="1"/>
              </p:cNvPicPr>
              <p:nvPr/>
            </p:nvPicPr>
            <p:blipFill>
              <a:blip r:embed="rId27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3590" y="5407527"/>
                <a:ext cx="874338" cy="266713"/>
              </a:xfrm>
              <a:prstGeom prst="rect">
                <a:avLst/>
              </a:prstGeom>
            </p:spPr>
          </p:pic>
          <p:pic>
            <p:nvPicPr>
              <p:cNvPr id="258" name="그림 257"/>
              <p:cNvPicPr>
                <a:picLocks noChangeAspect="1"/>
              </p:cNvPicPr>
              <p:nvPr/>
            </p:nvPicPr>
            <p:blipFill rotWithShape="1">
              <a:blip r:embed="rId28" cstate="print">
                <a:clrChange>
                  <a:clrFrom>
                    <a:srgbClr val="FEFFFD"/>
                  </a:clrFrom>
                  <a:clrTo>
                    <a:srgbClr val="FEFF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8" t="34003" r="3714" b="32226"/>
              <a:stretch/>
            </p:blipFill>
            <p:spPr>
              <a:xfrm>
                <a:off x="2495888" y="5389996"/>
                <a:ext cx="812053" cy="284244"/>
              </a:xfrm>
              <a:prstGeom prst="rect">
                <a:avLst/>
              </a:prstGeom>
            </p:spPr>
          </p:pic>
          <p:pic>
            <p:nvPicPr>
              <p:cNvPr id="259" name="그림 258"/>
              <p:cNvPicPr>
                <a:picLocks noChangeAspect="1"/>
              </p:cNvPicPr>
              <p:nvPr/>
            </p:nvPicPr>
            <p:blipFill rotWithShape="1">
              <a:blip r:embed="rId2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40" t="12600" r="10302" b="18101"/>
              <a:stretch/>
            </p:blipFill>
            <p:spPr>
              <a:xfrm>
                <a:off x="4164410" y="5330168"/>
                <a:ext cx="815177" cy="330167"/>
              </a:xfrm>
              <a:prstGeom prst="rect">
                <a:avLst/>
              </a:prstGeom>
            </p:spPr>
          </p:pic>
          <p:pic>
            <p:nvPicPr>
              <p:cNvPr id="260" name="그림 259"/>
              <p:cNvPicPr>
                <a:picLocks noChangeAspect="1"/>
              </p:cNvPicPr>
              <p:nvPr/>
            </p:nvPicPr>
            <p:blipFill rotWithShape="1"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88" t="20782" r="19287" b="15217"/>
              <a:stretch/>
            </p:blipFill>
            <p:spPr>
              <a:xfrm>
                <a:off x="5881657" y="5389996"/>
                <a:ext cx="757997" cy="304189"/>
              </a:xfrm>
              <a:prstGeom prst="rect">
                <a:avLst/>
              </a:prstGeom>
            </p:spPr>
          </p:pic>
          <p:pic>
            <p:nvPicPr>
              <p:cNvPr id="261" name="그림 260"/>
              <p:cNvPicPr>
                <a:picLocks noChangeAspect="1"/>
              </p:cNvPicPr>
              <p:nvPr/>
            </p:nvPicPr>
            <p:blipFill rotWithShape="1"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200" b="33201"/>
              <a:stretch/>
            </p:blipFill>
            <p:spPr>
              <a:xfrm>
                <a:off x="7573289" y="5386227"/>
                <a:ext cx="795374" cy="291782"/>
              </a:xfrm>
              <a:prstGeom prst="rect">
                <a:avLst/>
              </a:prstGeom>
            </p:spPr>
          </p:pic>
        </p:grpSp>
      </p:grpSp>
      <p:grpSp>
        <p:nvGrpSpPr>
          <p:cNvPr id="262" name="그룹 261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263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264" name="그림 263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265" name="부제목 2"/>
          <p:cNvSpPr txBox="1">
            <a:spLocks/>
          </p:cNvSpPr>
          <p:nvPr/>
        </p:nvSpPr>
        <p:spPr>
          <a:xfrm>
            <a:off x="9185694" y="355196"/>
            <a:ext cx="2545746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000" b="1" dirty="0" err="1">
                <a:solidFill>
                  <a:schemeClr val="bg1">
                    <a:lumMod val="50000"/>
                  </a:schemeClr>
                </a:solidFill>
              </a:rPr>
              <a:t>시큐어디스크</a:t>
            </a:r>
            <a:r>
              <a:rPr lang="en-US" altLang="ko-KR" sz="1000" b="1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ko-KR" altLang="en-US" sz="1000" b="1" dirty="0">
                <a:solidFill>
                  <a:schemeClr val="bg1">
                    <a:lumMod val="50000"/>
                  </a:schemeClr>
                </a:solidFill>
              </a:rPr>
              <a:t>인터넷디스크 공통 </a:t>
            </a:r>
          </a:p>
        </p:txBody>
      </p:sp>
    </p:spTree>
    <p:extLst>
      <p:ext uri="{BB962C8B-B14F-4D97-AF65-F5344CB8AC3E}">
        <p14:creationId xmlns:p14="http://schemas.microsoft.com/office/powerpoint/2010/main" val="39759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부제목 2"/>
          <p:cNvSpPr txBox="1">
            <a:spLocks/>
          </p:cNvSpPr>
          <p:nvPr/>
        </p:nvSpPr>
        <p:spPr>
          <a:xfrm>
            <a:off x="401640" y="329475"/>
            <a:ext cx="2545746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300" spc="-100" dirty="0" smtClean="0">
                <a:solidFill>
                  <a:srgbClr val="C00000"/>
                </a:solidFill>
                <a:latin typeface="+mn-ea"/>
              </a:rPr>
              <a:t>07. APPENDIX</a:t>
            </a:r>
            <a:endParaRPr lang="ko-KR" altLang="en-US" sz="1300" spc="-1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54" name="부제목 2"/>
          <p:cNvSpPr txBox="1">
            <a:spLocks/>
          </p:cNvSpPr>
          <p:nvPr/>
        </p:nvSpPr>
        <p:spPr>
          <a:xfrm>
            <a:off x="366937" y="660362"/>
            <a:ext cx="5857875" cy="71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3600" b="1" spc="-150" dirty="0" smtClean="0">
                <a:latin typeface="맑은 고딕" panose="020B0503020000020004" pitchFamily="50" charset="-127"/>
              </a:rPr>
              <a:t>통합 레퍼런스</a:t>
            </a:r>
            <a:endParaRPr lang="ko-KR" altLang="en-US" sz="3500" b="1" spc="-350" dirty="0" smtClean="0">
              <a:solidFill>
                <a:srgbClr val="111111"/>
              </a:solidFill>
              <a:latin typeface="+mn-ea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811420" y="1595383"/>
            <a:ext cx="10569159" cy="445201"/>
            <a:chOff x="475025" y="1753565"/>
            <a:chExt cx="11578361" cy="497956"/>
          </a:xfrm>
        </p:grpSpPr>
        <p:grpSp>
          <p:nvGrpSpPr>
            <p:cNvPr id="2" name="그룹 1"/>
            <p:cNvGrpSpPr/>
            <p:nvPr/>
          </p:nvGrpSpPr>
          <p:grpSpPr>
            <a:xfrm>
              <a:off x="475025" y="1758387"/>
              <a:ext cx="5758896" cy="488312"/>
              <a:chOff x="539552" y="1447627"/>
              <a:chExt cx="8136984" cy="689956"/>
            </a:xfrm>
          </p:grpSpPr>
          <p:grpSp>
            <p:nvGrpSpPr>
              <p:cNvPr id="67" name="그룹 66"/>
              <p:cNvGrpSpPr/>
              <p:nvPr/>
            </p:nvGrpSpPr>
            <p:grpSpPr>
              <a:xfrm>
                <a:off x="539552" y="1447627"/>
                <a:ext cx="8136984" cy="689956"/>
                <a:chOff x="323528" y="2027772"/>
                <a:chExt cx="8136984" cy="689956"/>
              </a:xfrm>
            </p:grpSpPr>
            <p:sp>
              <p:nvSpPr>
                <p:cNvPr id="68" name="모서리가 둥근 직사각형 67"/>
                <p:cNvSpPr/>
                <p:nvPr/>
              </p:nvSpPr>
              <p:spPr bwMode="auto">
                <a:xfrm>
                  <a:off x="323528" y="2027772"/>
                  <a:ext cx="1512168" cy="681148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kumimoji="0" lang="ko-KR" altLang="en-US">
                    <a:latin typeface="Arial" charset="0"/>
                  </a:endParaRPr>
                </a:p>
              </p:txBody>
            </p:sp>
            <p:sp>
              <p:nvSpPr>
                <p:cNvPr id="69" name="모서리가 둥근 직사각형 68"/>
                <p:cNvSpPr/>
                <p:nvPr/>
              </p:nvSpPr>
              <p:spPr bwMode="auto">
                <a:xfrm>
                  <a:off x="1979712" y="2027772"/>
                  <a:ext cx="1512168" cy="681148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kumimoji="0" lang="ko-KR" altLang="en-US">
                    <a:latin typeface="Arial" charset="0"/>
                  </a:endParaRPr>
                </a:p>
              </p:txBody>
            </p:sp>
            <p:sp>
              <p:nvSpPr>
                <p:cNvPr id="70" name="모서리가 둥근 직사각형 69"/>
                <p:cNvSpPr/>
                <p:nvPr/>
              </p:nvSpPr>
              <p:spPr bwMode="auto">
                <a:xfrm>
                  <a:off x="3635936" y="2033927"/>
                  <a:ext cx="1512168" cy="681148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kumimoji="0" lang="ko-KR" altLang="en-US">
                    <a:latin typeface="Arial" charset="0"/>
                  </a:endParaRPr>
                </a:p>
              </p:txBody>
            </p:sp>
            <p:sp>
              <p:nvSpPr>
                <p:cNvPr id="71" name="모서리가 둥근 직사각형 70"/>
                <p:cNvSpPr/>
                <p:nvPr/>
              </p:nvSpPr>
              <p:spPr bwMode="auto">
                <a:xfrm>
                  <a:off x="5316114" y="2033927"/>
                  <a:ext cx="1512168" cy="681148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kumimoji="0" lang="ko-KR" altLang="en-US">
                    <a:latin typeface="Arial" charset="0"/>
                  </a:endParaRPr>
                </a:p>
              </p:txBody>
            </p:sp>
            <p:sp>
              <p:nvSpPr>
                <p:cNvPr id="72" name="모서리가 둥근 직사각형 71"/>
                <p:cNvSpPr/>
                <p:nvPr/>
              </p:nvSpPr>
              <p:spPr bwMode="auto">
                <a:xfrm>
                  <a:off x="6948344" y="2036580"/>
                  <a:ext cx="1512168" cy="681148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kumimoji="0" lang="ko-KR" altLang="en-US">
                    <a:latin typeface="Arial" charset="0"/>
                  </a:endParaRPr>
                </a:p>
              </p:txBody>
            </p:sp>
          </p:grpSp>
          <p:pic>
            <p:nvPicPr>
              <p:cNvPr id="73" name="Picture 2" descr="행정자치부 정부통합전산센터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778" y="1582834"/>
                <a:ext cx="1484404" cy="3866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그림 73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2261" y="1565475"/>
                <a:ext cx="1435347" cy="445452"/>
              </a:xfrm>
              <a:prstGeom prst="rect">
                <a:avLst/>
              </a:prstGeom>
            </p:spPr>
          </p:pic>
          <p:pic>
            <p:nvPicPr>
              <p:cNvPr id="75" name="그림 7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1339" y="1531225"/>
                <a:ext cx="1305178" cy="481391"/>
              </a:xfrm>
              <a:prstGeom prst="rect">
                <a:avLst/>
              </a:prstGeom>
            </p:spPr>
          </p:pic>
          <p:pic>
            <p:nvPicPr>
              <p:cNvPr id="76" name="그림 75"/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FEFFFF"/>
                  </a:clrFrom>
                  <a:clrTo>
                    <a:srgbClr val="FE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91" t="14930" r="8296" b="31071"/>
              <a:stretch/>
            </p:blipFill>
            <p:spPr>
              <a:xfrm>
                <a:off x="5688245" y="1532575"/>
                <a:ext cx="1199953" cy="583002"/>
              </a:xfrm>
              <a:prstGeom prst="rect">
                <a:avLst/>
              </a:prstGeom>
            </p:spPr>
          </p:pic>
          <p:pic>
            <p:nvPicPr>
              <p:cNvPr id="77" name="그림 76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2316" y="1496441"/>
                <a:ext cx="1404788" cy="601133"/>
              </a:xfrm>
              <a:prstGeom prst="rect">
                <a:avLst/>
              </a:prstGeom>
            </p:spPr>
          </p:pic>
        </p:grpSp>
        <p:grpSp>
          <p:nvGrpSpPr>
            <p:cNvPr id="3" name="그룹 2"/>
            <p:cNvGrpSpPr/>
            <p:nvPr/>
          </p:nvGrpSpPr>
          <p:grpSpPr>
            <a:xfrm>
              <a:off x="6294490" y="1753565"/>
              <a:ext cx="5758896" cy="497956"/>
              <a:chOff x="624512" y="2484542"/>
              <a:chExt cx="5758896" cy="497956"/>
            </a:xfrm>
          </p:grpSpPr>
          <p:sp>
            <p:nvSpPr>
              <p:cNvPr id="90" name="모서리가 둥근 직사각형 89"/>
              <p:cNvSpPr/>
              <p:nvPr/>
            </p:nvSpPr>
            <p:spPr bwMode="auto">
              <a:xfrm>
                <a:off x="624512" y="2496064"/>
                <a:ext cx="1070227" cy="48207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latinLnBrk="0">
                  <a:defRPr/>
                </a:pPr>
                <a:endParaRPr kumimoji="0" lang="ko-KR" altLang="en-US">
                  <a:latin typeface="Arial" charset="0"/>
                </a:endParaRPr>
              </a:p>
            </p:txBody>
          </p:sp>
          <p:sp>
            <p:nvSpPr>
              <p:cNvPr id="91" name="모서리가 둥근 직사각형 90"/>
              <p:cNvSpPr/>
              <p:nvPr/>
            </p:nvSpPr>
            <p:spPr bwMode="auto">
              <a:xfrm>
                <a:off x="1796665" y="2496064"/>
                <a:ext cx="1070227" cy="48207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latinLnBrk="0">
                  <a:defRPr/>
                </a:pPr>
                <a:endParaRPr kumimoji="0" lang="ko-KR" altLang="en-US">
                  <a:latin typeface="Arial" charset="0"/>
                </a:endParaRPr>
              </a:p>
            </p:txBody>
          </p:sp>
          <p:sp>
            <p:nvSpPr>
              <p:cNvPr id="92" name="모서리가 둥근 직사각형 91"/>
              <p:cNvSpPr/>
              <p:nvPr/>
            </p:nvSpPr>
            <p:spPr bwMode="auto">
              <a:xfrm>
                <a:off x="2968847" y="2500420"/>
                <a:ext cx="1070227" cy="48207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latinLnBrk="0">
                  <a:defRPr/>
                </a:pPr>
                <a:endParaRPr kumimoji="0" lang="ko-KR" altLang="en-US">
                  <a:latin typeface="Arial" charset="0"/>
                </a:endParaRPr>
              </a:p>
            </p:txBody>
          </p:sp>
          <p:sp>
            <p:nvSpPr>
              <p:cNvPr id="93" name="모서리가 둥근 직사각형 92"/>
              <p:cNvSpPr/>
              <p:nvPr/>
            </p:nvSpPr>
            <p:spPr bwMode="auto">
              <a:xfrm>
                <a:off x="4157981" y="2500420"/>
                <a:ext cx="1070227" cy="48207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latinLnBrk="0">
                  <a:defRPr/>
                </a:pPr>
                <a:endParaRPr kumimoji="0" lang="ko-KR" altLang="en-US">
                  <a:latin typeface="Arial" charset="0"/>
                </a:endParaRPr>
              </a:p>
            </p:txBody>
          </p:sp>
          <p:sp>
            <p:nvSpPr>
              <p:cNvPr id="94" name="모서리가 둥근 직사각형 93"/>
              <p:cNvSpPr/>
              <p:nvPr/>
            </p:nvSpPr>
            <p:spPr bwMode="auto">
              <a:xfrm>
                <a:off x="5313181" y="2484542"/>
                <a:ext cx="1070227" cy="48207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latinLnBrk="0">
                  <a:defRPr/>
                </a:pPr>
                <a:endParaRPr kumimoji="0" lang="ko-KR" altLang="en-US">
                  <a:latin typeface="Arial" charset="0"/>
                </a:endParaRPr>
              </a:p>
            </p:txBody>
          </p:sp>
          <p:pic>
            <p:nvPicPr>
              <p:cNvPr id="95" name="그림 94"/>
              <p:cNvPicPr>
                <a:picLocks noChangeAspect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261" b="8433"/>
              <a:stretch/>
            </p:blipFill>
            <p:spPr>
              <a:xfrm>
                <a:off x="624512" y="2546832"/>
                <a:ext cx="1043250" cy="431696"/>
              </a:xfrm>
              <a:prstGeom prst="rect">
                <a:avLst/>
              </a:prstGeom>
            </p:spPr>
          </p:pic>
          <p:pic>
            <p:nvPicPr>
              <p:cNvPr id="96" name="그림 95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7959" y="2595614"/>
                <a:ext cx="940691" cy="259934"/>
              </a:xfrm>
              <a:prstGeom prst="rect">
                <a:avLst/>
              </a:prstGeom>
            </p:spPr>
          </p:pic>
          <p:pic>
            <p:nvPicPr>
              <p:cNvPr id="97" name="그림 96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091068" y="2544934"/>
                <a:ext cx="825784" cy="384337"/>
              </a:xfrm>
              <a:prstGeom prst="rect">
                <a:avLst/>
              </a:prstGeom>
            </p:spPr>
          </p:pic>
          <p:pic>
            <p:nvPicPr>
              <p:cNvPr id="98" name="그림 97"/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7521" y="2546940"/>
                <a:ext cx="550381" cy="382331"/>
              </a:xfrm>
              <a:prstGeom prst="rect">
                <a:avLst/>
              </a:prstGeom>
            </p:spPr>
          </p:pic>
          <p:pic>
            <p:nvPicPr>
              <p:cNvPr id="99" name="그림 98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8049" y="2550110"/>
                <a:ext cx="598190" cy="379161"/>
              </a:xfrm>
              <a:prstGeom prst="rect">
                <a:avLst/>
              </a:prstGeom>
            </p:spPr>
          </p:pic>
        </p:grpSp>
      </p:grpSp>
      <p:grpSp>
        <p:nvGrpSpPr>
          <p:cNvPr id="11" name="그룹 10"/>
          <p:cNvGrpSpPr/>
          <p:nvPr/>
        </p:nvGrpSpPr>
        <p:grpSpPr>
          <a:xfrm>
            <a:off x="811421" y="2265478"/>
            <a:ext cx="10569159" cy="1278254"/>
            <a:chOff x="811421" y="2416403"/>
            <a:chExt cx="10569159" cy="1278254"/>
          </a:xfrm>
        </p:grpSpPr>
        <p:grpSp>
          <p:nvGrpSpPr>
            <p:cNvPr id="102" name="그룹 101"/>
            <p:cNvGrpSpPr/>
            <p:nvPr/>
          </p:nvGrpSpPr>
          <p:grpSpPr>
            <a:xfrm rot="16200000">
              <a:off x="5456874" y="-2229050"/>
              <a:ext cx="1278254" cy="10569159"/>
              <a:chOff x="7898819" y="1681574"/>
              <a:chExt cx="2074500" cy="8243448"/>
            </a:xfrm>
          </p:grpSpPr>
          <p:sp>
            <p:nvSpPr>
              <p:cNvPr id="103" name="직사각형 102"/>
              <p:cNvSpPr/>
              <p:nvPr/>
            </p:nvSpPr>
            <p:spPr>
              <a:xfrm>
                <a:off x="7898819" y="1681574"/>
                <a:ext cx="2074499" cy="43911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C2C6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4" name="직사각형 103"/>
              <p:cNvSpPr/>
              <p:nvPr/>
            </p:nvSpPr>
            <p:spPr>
              <a:xfrm>
                <a:off x="7898820" y="2117630"/>
                <a:ext cx="2074499" cy="7807392"/>
              </a:xfrm>
              <a:prstGeom prst="rect">
                <a:avLst/>
              </a:prstGeom>
              <a:noFill/>
              <a:ln w="12700">
                <a:solidFill>
                  <a:srgbClr val="C2C6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5" name="직사각형 4"/>
            <p:cNvSpPr/>
            <p:nvPr/>
          </p:nvSpPr>
          <p:spPr>
            <a:xfrm>
              <a:off x="6294261" y="2858155"/>
              <a:ext cx="461665" cy="58285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ko-KR" altLang="en-US" b="1" smtClean="0">
                  <a:solidFill>
                    <a:schemeClr val="bg1"/>
                  </a:solidFill>
                  <a:latin typeface="+mn-ea"/>
                </a:rPr>
                <a:t>기업</a:t>
              </a:r>
              <a:endParaRPr lang="en-US" altLang="ko-KR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 rot="16200000">
              <a:off x="862540" y="2833662"/>
              <a:ext cx="615553" cy="44373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ko-KR" altLang="en-US" sz="1400" b="1" dirty="0">
                  <a:solidFill>
                    <a:schemeClr val="bg1"/>
                  </a:solidFill>
                  <a:latin typeface="+mn-ea"/>
                </a:rPr>
                <a:t>기업</a:t>
              </a:r>
              <a:endParaRPr lang="en-US" altLang="ko-KR" sz="14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567840" y="2583671"/>
              <a:ext cx="9631497" cy="9771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150" dirty="0">
                  <a:latin typeface="+mn-ea"/>
                </a:rPr>
                <a:t>삼성생명</a:t>
              </a:r>
              <a:r>
                <a:rPr lang="en-US" altLang="ko-KR" sz="1150" dirty="0">
                  <a:latin typeface="+mn-ea"/>
                </a:rPr>
                <a:t>, </a:t>
              </a:r>
              <a:r>
                <a:rPr lang="ko-KR" altLang="en-US" sz="1150" dirty="0">
                  <a:latin typeface="+mn-ea"/>
                </a:rPr>
                <a:t>삼성전자</a:t>
              </a:r>
              <a:r>
                <a:rPr lang="en-US" altLang="ko-KR" sz="1150" dirty="0">
                  <a:latin typeface="+mn-ea"/>
                </a:rPr>
                <a:t>, </a:t>
              </a:r>
              <a:r>
                <a:rPr lang="ko-KR" altLang="en-US" sz="1150" dirty="0">
                  <a:latin typeface="+mn-ea"/>
                </a:rPr>
                <a:t>삼성엔지니어링</a:t>
              </a:r>
              <a:r>
                <a:rPr lang="en-US" altLang="ko-KR" sz="1150" dirty="0">
                  <a:latin typeface="+mn-ea"/>
                </a:rPr>
                <a:t>, </a:t>
              </a:r>
              <a:r>
                <a:rPr lang="ko-KR" altLang="en-US" sz="1150" dirty="0">
                  <a:latin typeface="+mn-ea"/>
                </a:rPr>
                <a:t>현대자동차</a:t>
              </a:r>
              <a:r>
                <a:rPr lang="en-US" altLang="ko-KR" sz="1150" dirty="0">
                  <a:latin typeface="+mn-ea"/>
                </a:rPr>
                <a:t>, </a:t>
              </a:r>
              <a:r>
                <a:rPr lang="ko-KR" altLang="en-US" sz="1150" dirty="0">
                  <a:latin typeface="+mn-ea"/>
                </a:rPr>
                <a:t>현대종합설계</a:t>
              </a:r>
              <a:r>
                <a:rPr lang="en-US" altLang="ko-KR" sz="1150" dirty="0">
                  <a:latin typeface="+mn-ea"/>
                </a:rPr>
                <a:t>, </a:t>
              </a:r>
              <a:r>
                <a:rPr lang="ko-KR" altLang="en-US" sz="1150" dirty="0">
                  <a:latin typeface="+mn-ea"/>
                </a:rPr>
                <a:t>현대산업개발</a:t>
              </a:r>
              <a:r>
                <a:rPr lang="en-US" altLang="ko-KR" sz="1150" dirty="0">
                  <a:latin typeface="+mn-ea"/>
                </a:rPr>
                <a:t>, </a:t>
              </a:r>
              <a:r>
                <a:rPr lang="ko-KR" altLang="en-US" sz="1150" dirty="0">
                  <a:latin typeface="+mn-ea"/>
                </a:rPr>
                <a:t>현대카드캐피탈</a:t>
              </a:r>
              <a:r>
                <a:rPr lang="en-US" altLang="ko-KR" sz="1150" dirty="0">
                  <a:latin typeface="+mn-ea"/>
                </a:rPr>
                <a:t>, SC</a:t>
              </a:r>
              <a:r>
                <a:rPr lang="ko-KR" altLang="en-US" sz="1150" dirty="0">
                  <a:latin typeface="+mn-ea"/>
                </a:rPr>
                <a:t>제일은행</a:t>
              </a:r>
              <a:r>
                <a:rPr lang="en-US" altLang="ko-KR" sz="1150" dirty="0">
                  <a:latin typeface="+mn-ea"/>
                </a:rPr>
                <a:t>, KT, LG, SK, </a:t>
              </a:r>
              <a:r>
                <a:rPr lang="ko-KR" altLang="en-US" sz="1150" dirty="0">
                  <a:latin typeface="+mn-ea"/>
                </a:rPr>
                <a:t>아모레퍼시픽</a:t>
              </a:r>
              <a:endParaRPr lang="en-US" altLang="ko-KR" sz="1150" dirty="0">
                <a:latin typeface="+mn-ea"/>
              </a:endParaRPr>
            </a:p>
            <a:p>
              <a:r>
                <a:rPr lang="en-US" altLang="ko-KR" sz="1150" dirty="0">
                  <a:latin typeface="+mn-ea"/>
                </a:rPr>
                <a:t>CJ</a:t>
              </a:r>
              <a:r>
                <a:rPr lang="ko-KR" altLang="en-US" sz="1150" dirty="0">
                  <a:latin typeface="+mn-ea"/>
                </a:rPr>
                <a:t>제일제당</a:t>
              </a:r>
              <a:r>
                <a:rPr lang="en-US" altLang="ko-KR" sz="1150" dirty="0">
                  <a:latin typeface="+mn-ea"/>
                </a:rPr>
                <a:t>, </a:t>
              </a:r>
              <a:r>
                <a:rPr lang="ko-KR" altLang="en-US" sz="1150" dirty="0">
                  <a:latin typeface="+mn-ea"/>
                </a:rPr>
                <a:t>포스코</a:t>
              </a:r>
              <a:r>
                <a:rPr lang="en-US" altLang="ko-KR" sz="1150" dirty="0">
                  <a:latin typeface="+mn-ea"/>
                </a:rPr>
                <a:t>, LS</a:t>
              </a:r>
              <a:r>
                <a:rPr lang="ko-KR" altLang="en-US" sz="1150" dirty="0">
                  <a:latin typeface="+mn-ea"/>
                </a:rPr>
                <a:t>산전</a:t>
              </a:r>
              <a:r>
                <a:rPr lang="en-US" altLang="ko-KR" sz="1150" dirty="0">
                  <a:latin typeface="+mn-ea"/>
                </a:rPr>
                <a:t>, </a:t>
              </a:r>
              <a:r>
                <a:rPr lang="ko-KR" altLang="en-US" sz="1150" dirty="0">
                  <a:latin typeface="+mn-ea"/>
                </a:rPr>
                <a:t>두산</a:t>
              </a:r>
              <a:r>
                <a:rPr lang="en-US" altLang="ko-KR" sz="1150" dirty="0">
                  <a:latin typeface="+mn-ea"/>
                </a:rPr>
                <a:t>, </a:t>
              </a:r>
              <a:r>
                <a:rPr lang="ko-KR" altLang="en-US" sz="1150" dirty="0">
                  <a:latin typeface="+mn-ea"/>
                </a:rPr>
                <a:t>코카콜라음료㈜</a:t>
              </a:r>
              <a:r>
                <a:rPr lang="en-US" altLang="ko-KR" sz="1150" dirty="0">
                  <a:latin typeface="+mn-ea"/>
                </a:rPr>
                <a:t>, </a:t>
              </a:r>
              <a:r>
                <a:rPr lang="ko-KR" altLang="en-US" sz="1150" dirty="0">
                  <a:latin typeface="+mn-ea"/>
                </a:rPr>
                <a:t>한국후지필름</a:t>
              </a:r>
              <a:r>
                <a:rPr lang="en-US" altLang="ko-KR" sz="1150" dirty="0">
                  <a:latin typeface="+mn-ea"/>
                </a:rPr>
                <a:t>, GS</a:t>
              </a:r>
              <a:r>
                <a:rPr lang="ko-KR" altLang="en-US" sz="1150" dirty="0" err="1">
                  <a:latin typeface="+mn-ea"/>
                </a:rPr>
                <a:t>플라텍</a:t>
              </a:r>
              <a:r>
                <a:rPr lang="en-US" altLang="ko-KR" sz="1150" dirty="0">
                  <a:latin typeface="+mn-ea"/>
                </a:rPr>
                <a:t>, </a:t>
              </a:r>
              <a:r>
                <a:rPr lang="ko-KR" altLang="en-US" sz="1150" dirty="0">
                  <a:latin typeface="+mn-ea"/>
                </a:rPr>
                <a:t>경남기업</a:t>
              </a:r>
              <a:r>
                <a:rPr lang="en-US" altLang="ko-KR" sz="1150" dirty="0">
                  <a:latin typeface="+mn-ea"/>
                </a:rPr>
                <a:t>, LIG</a:t>
              </a:r>
              <a:r>
                <a:rPr lang="ko-KR" altLang="en-US" sz="1150" dirty="0">
                  <a:latin typeface="+mn-ea"/>
                </a:rPr>
                <a:t>건명</a:t>
              </a:r>
              <a:r>
                <a:rPr lang="en-US" altLang="ko-KR" sz="1150" dirty="0">
                  <a:latin typeface="+mn-ea"/>
                </a:rPr>
                <a:t>, STX</a:t>
              </a:r>
              <a:r>
                <a:rPr lang="ko-KR" altLang="en-US" sz="1150" dirty="0">
                  <a:latin typeface="+mn-ea"/>
                </a:rPr>
                <a:t>조선</a:t>
              </a:r>
              <a:r>
                <a:rPr lang="en-US" altLang="ko-KR" sz="1150" dirty="0">
                  <a:latin typeface="+mn-ea"/>
                </a:rPr>
                <a:t>, </a:t>
              </a:r>
              <a:r>
                <a:rPr lang="ko-KR" altLang="en-US" sz="1150" dirty="0">
                  <a:latin typeface="+mn-ea"/>
                </a:rPr>
                <a:t>금호건설</a:t>
              </a:r>
              <a:r>
                <a:rPr lang="en-US" altLang="ko-KR" sz="1150" dirty="0">
                  <a:latin typeface="+mn-ea"/>
                </a:rPr>
                <a:t>, </a:t>
              </a:r>
              <a:r>
                <a:rPr lang="ko-KR" altLang="en-US" sz="1150" dirty="0">
                  <a:latin typeface="+mn-ea"/>
                </a:rPr>
                <a:t>금호타이어</a:t>
              </a:r>
              <a:r>
                <a:rPr lang="en-US" altLang="ko-KR" sz="1150" dirty="0">
                  <a:latin typeface="+mn-ea"/>
                </a:rPr>
                <a:t>, </a:t>
              </a:r>
              <a:r>
                <a:rPr lang="ko-KR" altLang="en-US" sz="1150" dirty="0">
                  <a:latin typeface="+mn-ea"/>
                </a:rPr>
                <a:t>동부</a:t>
              </a:r>
              <a:r>
                <a:rPr lang="en-US" altLang="ko-KR" sz="1150" dirty="0">
                  <a:latin typeface="+mn-ea"/>
                </a:rPr>
                <a:t>CNI</a:t>
              </a:r>
            </a:p>
            <a:p>
              <a:r>
                <a:rPr lang="ko-KR" altLang="en-US" sz="1150" dirty="0">
                  <a:latin typeface="+mn-ea"/>
                </a:rPr>
                <a:t>기아자동차</a:t>
              </a:r>
              <a:r>
                <a:rPr lang="en-US" altLang="ko-KR" sz="1150" dirty="0">
                  <a:latin typeface="+mn-ea"/>
                </a:rPr>
                <a:t>, KBS, MBC, </a:t>
              </a:r>
              <a:r>
                <a:rPr lang="ko-KR" altLang="en-US" sz="1150" dirty="0">
                  <a:latin typeface="+mn-ea"/>
                </a:rPr>
                <a:t>보령제약</a:t>
              </a:r>
              <a:r>
                <a:rPr lang="en-US" altLang="ko-KR" sz="1150" dirty="0">
                  <a:latin typeface="+mn-ea"/>
                </a:rPr>
                <a:t>, </a:t>
              </a:r>
              <a:r>
                <a:rPr lang="ko-KR" altLang="en-US" sz="1150" dirty="0">
                  <a:latin typeface="+mn-ea"/>
                </a:rPr>
                <a:t>대교</a:t>
              </a:r>
              <a:r>
                <a:rPr lang="en-US" altLang="ko-KR" sz="1150" dirty="0">
                  <a:latin typeface="+mn-ea"/>
                </a:rPr>
                <a:t>, </a:t>
              </a:r>
              <a:r>
                <a:rPr lang="ko-KR" altLang="en-US" sz="1150" dirty="0">
                  <a:latin typeface="+mn-ea"/>
                </a:rPr>
                <a:t>도레이첨단소재</a:t>
              </a:r>
              <a:r>
                <a:rPr lang="en-US" altLang="ko-KR" sz="1150" dirty="0">
                  <a:latin typeface="+mn-ea"/>
                </a:rPr>
                <a:t>, </a:t>
              </a:r>
              <a:r>
                <a:rPr lang="ko-KR" altLang="en-US" sz="1150" dirty="0" err="1">
                  <a:latin typeface="+mn-ea"/>
                </a:rPr>
                <a:t>루멘스</a:t>
              </a:r>
              <a:r>
                <a:rPr lang="en-US" altLang="ko-KR" sz="1150" dirty="0">
                  <a:latin typeface="+mn-ea"/>
                </a:rPr>
                <a:t>, </a:t>
              </a:r>
              <a:r>
                <a:rPr lang="ko-KR" altLang="en-US" sz="1150" dirty="0" err="1">
                  <a:latin typeface="+mn-ea"/>
                </a:rPr>
                <a:t>삼일제약</a:t>
              </a:r>
              <a:r>
                <a:rPr lang="en-US" altLang="ko-KR" sz="1150" dirty="0">
                  <a:latin typeface="+mn-ea"/>
                </a:rPr>
                <a:t>, </a:t>
              </a:r>
              <a:r>
                <a:rPr lang="ko-KR" altLang="en-US" sz="1150" dirty="0" err="1">
                  <a:latin typeface="+mn-ea"/>
                </a:rPr>
                <a:t>삼성올앳카드</a:t>
              </a:r>
              <a:r>
                <a:rPr lang="en-US" altLang="ko-KR" sz="1150" dirty="0">
                  <a:latin typeface="+mn-ea"/>
                </a:rPr>
                <a:t>, </a:t>
              </a:r>
              <a:r>
                <a:rPr lang="ko-KR" altLang="en-US" sz="1150" dirty="0" err="1">
                  <a:latin typeface="+mn-ea"/>
                </a:rPr>
                <a:t>한솥도시락</a:t>
              </a:r>
              <a:r>
                <a:rPr lang="en-US" altLang="ko-KR" sz="1150" dirty="0">
                  <a:latin typeface="+mn-ea"/>
                </a:rPr>
                <a:t>, KPX, </a:t>
              </a:r>
              <a:r>
                <a:rPr lang="ko-KR" altLang="en-US" sz="1150" dirty="0" err="1">
                  <a:latin typeface="+mn-ea"/>
                </a:rPr>
                <a:t>한세실업</a:t>
              </a:r>
              <a:r>
                <a:rPr lang="en-US" altLang="ko-KR" sz="1150" dirty="0">
                  <a:latin typeface="+mn-ea"/>
                </a:rPr>
                <a:t>, </a:t>
              </a:r>
              <a:r>
                <a:rPr lang="ko-KR" altLang="en-US" sz="1150" dirty="0">
                  <a:latin typeface="+mn-ea"/>
                </a:rPr>
                <a:t>아이디병원</a:t>
              </a:r>
              <a:endParaRPr lang="en-US" altLang="ko-KR" sz="1150" dirty="0">
                <a:latin typeface="+mn-ea"/>
              </a:endParaRPr>
            </a:p>
            <a:p>
              <a:r>
                <a:rPr lang="ko-KR" altLang="en-US" sz="1150" dirty="0" err="1">
                  <a:latin typeface="+mn-ea"/>
                </a:rPr>
                <a:t>우림기계</a:t>
              </a:r>
              <a:r>
                <a:rPr lang="en-US" altLang="ko-KR" sz="1150" dirty="0">
                  <a:latin typeface="+mn-ea"/>
                </a:rPr>
                <a:t>, KCC</a:t>
              </a:r>
              <a:r>
                <a:rPr lang="ko-KR" altLang="en-US" sz="1150" dirty="0">
                  <a:latin typeface="+mn-ea"/>
                </a:rPr>
                <a:t>정보통신</a:t>
              </a:r>
              <a:r>
                <a:rPr lang="en-US" altLang="ko-KR" sz="1150" dirty="0">
                  <a:latin typeface="+mn-ea"/>
                </a:rPr>
                <a:t>, </a:t>
              </a:r>
              <a:r>
                <a:rPr lang="ko-KR" altLang="en-US" sz="1150" dirty="0">
                  <a:latin typeface="+mn-ea"/>
                </a:rPr>
                <a:t>신세계조선호텔</a:t>
              </a:r>
              <a:r>
                <a:rPr lang="en-US" altLang="ko-KR" sz="1150" dirty="0">
                  <a:latin typeface="+mn-ea"/>
                </a:rPr>
                <a:t>, </a:t>
              </a:r>
              <a:r>
                <a:rPr lang="ko-KR" altLang="en-US" sz="1150" dirty="0">
                  <a:latin typeface="+mn-ea"/>
                </a:rPr>
                <a:t>서울아산병원</a:t>
              </a:r>
              <a:r>
                <a:rPr lang="en-US" altLang="ko-KR" sz="1150" dirty="0">
                  <a:latin typeface="+mn-ea"/>
                </a:rPr>
                <a:t>, </a:t>
              </a:r>
              <a:r>
                <a:rPr lang="ko-KR" altLang="en-US" sz="1150" dirty="0">
                  <a:latin typeface="+mn-ea"/>
                </a:rPr>
                <a:t>광주보훈병원</a:t>
              </a:r>
              <a:r>
                <a:rPr lang="en-US" altLang="ko-KR" sz="1150" dirty="0">
                  <a:latin typeface="+mn-ea"/>
                </a:rPr>
                <a:t>, </a:t>
              </a:r>
              <a:r>
                <a:rPr lang="ko-KR" altLang="en-US" sz="1150" dirty="0">
                  <a:latin typeface="+mn-ea"/>
                </a:rPr>
                <a:t>한국제지</a:t>
              </a:r>
              <a:r>
                <a:rPr lang="en-US" altLang="ko-KR" sz="1150" dirty="0">
                  <a:latin typeface="+mn-ea"/>
                </a:rPr>
                <a:t>, </a:t>
              </a:r>
              <a:r>
                <a:rPr lang="ko-KR" altLang="en-US" sz="1150" dirty="0" err="1">
                  <a:latin typeface="+mn-ea"/>
                </a:rPr>
                <a:t>세스코</a:t>
              </a:r>
              <a:r>
                <a:rPr lang="en-US" altLang="ko-KR" sz="1150" dirty="0">
                  <a:latin typeface="+mn-ea"/>
                </a:rPr>
                <a:t>, SL Corporation, </a:t>
              </a:r>
              <a:r>
                <a:rPr lang="ko-KR" altLang="en-US" sz="1150" dirty="0">
                  <a:latin typeface="+mn-ea"/>
                </a:rPr>
                <a:t>우진</a:t>
              </a:r>
              <a:r>
                <a:rPr lang="en-US" altLang="ko-KR" sz="1150" dirty="0">
                  <a:latin typeface="+mn-ea"/>
                </a:rPr>
                <a:t>INC, NVH</a:t>
              </a:r>
              <a:r>
                <a:rPr lang="ko-KR" altLang="en-US" sz="1150" dirty="0">
                  <a:latin typeface="+mn-ea"/>
                </a:rPr>
                <a:t>코리아</a:t>
              </a:r>
              <a:r>
                <a:rPr lang="en-US" altLang="ko-KR" sz="1150" dirty="0">
                  <a:latin typeface="+mn-ea"/>
                </a:rPr>
                <a:t>, </a:t>
              </a:r>
              <a:r>
                <a:rPr lang="ko-KR" altLang="en-US" sz="1150" dirty="0">
                  <a:latin typeface="+mn-ea"/>
                </a:rPr>
                <a:t>신영</a:t>
              </a:r>
              <a:endParaRPr lang="en-US" altLang="ko-KR" sz="1150" dirty="0">
                <a:latin typeface="+mn-ea"/>
              </a:endParaRPr>
            </a:p>
            <a:p>
              <a:r>
                <a:rPr lang="ko-KR" altLang="en-US" sz="1150" dirty="0">
                  <a:latin typeface="+mn-ea"/>
                </a:rPr>
                <a:t>신호제지</a:t>
              </a:r>
              <a:r>
                <a:rPr lang="en-US" altLang="ko-KR" sz="1150" dirty="0">
                  <a:latin typeface="+mn-ea"/>
                </a:rPr>
                <a:t>, </a:t>
              </a:r>
              <a:r>
                <a:rPr lang="ko-KR" altLang="en-US" sz="1150" dirty="0">
                  <a:latin typeface="+mn-ea"/>
                </a:rPr>
                <a:t>한라산업주식개발</a:t>
              </a:r>
              <a:r>
                <a:rPr lang="en-US" altLang="ko-KR" sz="1150" dirty="0">
                  <a:latin typeface="+mn-ea"/>
                </a:rPr>
                <a:t>, </a:t>
              </a:r>
              <a:r>
                <a:rPr lang="ko-KR" altLang="en-US" sz="1150" dirty="0" err="1">
                  <a:latin typeface="+mn-ea"/>
                </a:rPr>
                <a:t>세화기계</a:t>
              </a:r>
              <a:r>
                <a:rPr lang="en-US" altLang="ko-KR" sz="1150" dirty="0">
                  <a:latin typeface="+mn-ea"/>
                </a:rPr>
                <a:t>, </a:t>
              </a:r>
              <a:r>
                <a:rPr lang="ko-KR" altLang="en-US" sz="1150" dirty="0">
                  <a:latin typeface="+mn-ea"/>
                </a:rPr>
                <a:t>삼미</a:t>
              </a:r>
              <a:r>
                <a:rPr lang="en-US" altLang="ko-KR" sz="1150" dirty="0">
                  <a:latin typeface="+mn-ea"/>
                </a:rPr>
                <a:t>, </a:t>
              </a:r>
              <a:r>
                <a:rPr lang="ko-KR" altLang="en-US" sz="1150" dirty="0" err="1">
                  <a:latin typeface="+mn-ea"/>
                </a:rPr>
                <a:t>바텍</a:t>
              </a:r>
              <a:r>
                <a:rPr lang="en-US" altLang="ko-KR" sz="1150" dirty="0">
                  <a:latin typeface="+mn-ea"/>
                </a:rPr>
                <a:t>, </a:t>
              </a:r>
              <a:r>
                <a:rPr lang="ko-KR" altLang="en-US" sz="1150" dirty="0">
                  <a:latin typeface="+mn-ea"/>
                </a:rPr>
                <a:t>동양</a:t>
              </a:r>
              <a:r>
                <a:rPr lang="en-US" altLang="ko-KR" sz="1150" dirty="0">
                  <a:latin typeface="+mn-ea"/>
                </a:rPr>
                <a:t>ENP, </a:t>
              </a:r>
              <a:r>
                <a:rPr lang="ko-KR" altLang="en-US" sz="1150" dirty="0">
                  <a:latin typeface="+mn-ea"/>
                </a:rPr>
                <a:t>윤선생영어교실</a:t>
              </a:r>
              <a:r>
                <a:rPr lang="en-US" altLang="ko-KR" sz="1150" dirty="0">
                  <a:latin typeface="+mn-ea"/>
                </a:rPr>
                <a:t>, </a:t>
              </a:r>
              <a:r>
                <a:rPr lang="ko-KR" altLang="en-US" sz="1150" dirty="0">
                  <a:latin typeface="+mn-ea"/>
                </a:rPr>
                <a:t>환인제약</a:t>
              </a:r>
              <a:r>
                <a:rPr lang="en-US" altLang="ko-KR" sz="1150" dirty="0">
                  <a:latin typeface="+mn-ea"/>
                </a:rPr>
                <a:t>, </a:t>
              </a:r>
              <a:r>
                <a:rPr lang="ko-KR" altLang="en-US" sz="1150" dirty="0" err="1">
                  <a:latin typeface="+mn-ea"/>
                </a:rPr>
                <a:t>케피코</a:t>
              </a:r>
              <a:r>
                <a:rPr lang="en-US" altLang="ko-KR" sz="1150" dirty="0">
                  <a:latin typeface="+mn-ea"/>
                </a:rPr>
                <a:t>, LOT</a:t>
              </a:r>
              <a:r>
                <a:rPr lang="ko-KR" altLang="en-US" sz="1150" dirty="0" err="1">
                  <a:latin typeface="+mn-ea"/>
                </a:rPr>
                <a:t>배큠</a:t>
              </a:r>
              <a:r>
                <a:rPr lang="en-US" altLang="ko-KR" sz="1150" dirty="0">
                  <a:latin typeface="+mn-ea"/>
                </a:rPr>
                <a:t>, </a:t>
              </a:r>
              <a:r>
                <a:rPr lang="ko-KR" altLang="en-US" sz="1150" dirty="0">
                  <a:latin typeface="+mn-ea"/>
                </a:rPr>
                <a:t>조선대학교병원 등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811422" y="3630470"/>
            <a:ext cx="10569158" cy="1278254"/>
            <a:chOff x="474661" y="3914565"/>
            <a:chExt cx="10569158" cy="1278254"/>
          </a:xfrm>
        </p:grpSpPr>
        <p:sp>
          <p:nvSpPr>
            <p:cNvPr id="112" name="직사각형 111"/>
            <p:cNvSpPr/>
            <p:nvPr/>
          </p:nvSpPr>
          <p:spPr>
            <a:xfrm>
              <a:off x="5654109" y="4414642"/>
              <a:ext cx="738664" cy="545815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ko-KR" altLang="en-US" b="1" smtClean="0">
                  <a:solidFill>
                    <a:schemeClr val="bg1"/>
                  </a:solidFill>
                  <a:latin typeface="+mn-ea"/>
                </a:rPr>
                <a:t>기업</a:t>
              </a:r>
              <a:endParaRPr lang="en-US" altLang="ko-KR" b="1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8" name="그룹 7"/>
            <p:cNvGrpSpPr/>
            <p:nvPr/>
          </p:nvGrpSpPr>
          <p:grpSpPr>
            <a:xfrm>
              <a:off x="474661" y="3914565"/>
              <a:ext cx="10569158" cy="1278254"/>
              <a:chOff x="448269" y="4225899"/>
              <a:chExt cx="10569158" cy="1278254"/>
            </a:xfrm>
          </p:grpSpPr>
          <p:grpSp>
            <p:nvGrpSpPr>
              <p:cNvPr id="109" name="그룹 108"/>
              <p:cNvGrpSpPr/>
              <p:nvPr/>
            </p:nvGrpSpPr>
            <p:grpSpPr>
              <a:xfrm rot="16200000">
                <a:off x="5093721" y="-419553"/>
                <a:ext cx="1278254" cy="10569158"/>
                <a:chOff x="7898819" y="1681574"/>
                <a:chExt cx="2074500" cy="8243447"/>
              </a:xfrm>
            </p:grpSpPr>
            <p:sp>
              <p:nvSpPr>
                <p:cNvPr id="110" name="직사각형 109"/>
                <p:cNvSpPr/>
                <p:nvPr/>
              </p:nvSpPr>
              <p:spPr>
                <a:xfrm>
                  <a:off x="7898819" y="1681574"/>
                  <a:ext cx="2074499" cy="4391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rgbClr val="C2C6C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11" name="직사각형 110"/>
                <p:cNvSpPr/>
                <p:nvPr/>
              </p:nvSpPr>
              <p:spPr>
                <a:xfrm>
                  <a:off x="7898820" y="2117630"/>
                  <a:ext cx="2074499" cy="7807391"/>
                </a:xfrm>
                <a:prstGeom prst="rect">
                  <a:avLst/>
                </a:prstGeom>
                <a:noFill/>
                <a:ln w="12700">
                  <a:solidFill>
                    <a:srgbClr val="C2C6C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sp>
            <p:nvSpPr>
              <p:cNvPr id="114" name="직사각형 113"/>
              <p:cNvSpPr/>
              <p:nvPr/>
            </p:nvSpPr>
            <p:spPr>
              <a:xfrm>
                <a:off x="1204687" y="4375411"/>
                <a:ext cx="963149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200" dirty="0" err="1">
                    <a:latin typeface="+mn-ea"/>
                  </a:rPr>
                  <a:t>대전정부통합전산센터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 err="1">
                    <a:latin typeface="+mn-ea"/>
                  </a:rPr>
                  <a:t>광주정부통합전산센터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법무부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 err="1">
                    <a:latin typeface="+mn-ea"/>
                  </a:rPr>
                  <a:t>방위사업청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대법원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한국인터넷진흥원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한국철도시설공단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도로교통공단</a:t>
                </a:r>
                <a:endParaRPr lang="en-US" altLang="ko-KR" sz="1200" dirty="0">
                  <a:latin typeface="+mn-ea"/>
                </a:endParaRPr>
              </a:p>
              <a:p>
                <a:r>
                  <a:rPr lang="ko-KR" altLang="en-US" sz="1200" dirty="0">
                    <a:latin typeface="+mn-ea"/>
                  </a:rPr>
                  <a:t>근로복지공단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한국체육산업개발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한국수자원공사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문화체육관광부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국세청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산업통상자원부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특허청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중소기업청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 err="1">
                    <a:latin typeface="+mn-ea"/>
                  </a:rPr>
                  <a:t>기획재정부</a:t>
                </a:r>
                <a:endParaRPr lang="en-US" altLang="ko-KR" sz="1200" dirty="0">
                  <a:latin typeface="+mn-ea"/>
                </a:endParaRPr>
              </a:p>
              <a:p>
                <a:r>
                  <a:rPr lang="ko-KR" altLang="en-US" sz="1200" dirty="0">
                    <a:latin typeface="+mn-ea"/>
                  </a:rPr>
                  <a:t>국군기무사령부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한국법제연구원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 err="1">
                    <a:latin typeface="+mn-ea"/>
                  </a:rPr>
                  <a:t>국토교통부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근로복지공단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도로교통공단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한국철도시설공단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생명보험협회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한국원자력연구원</a:t>
                </a:r>
                <a:endParaRPr lang="en-US" altLang="ko-KR" sz="1200" dirty="0">
                  <a:latin typeface="+mn-ea"/>
                </a:endParaRPr>
              </a:p>
              <a:p>
                <a:r>
                  <a:rPr lang="ko-KR" altLang="en-US" sz="1200" dirty="0">
                    <a:latin typeface="+mn-ea"/>
                  </a:rPr>
                  <a:t>금융투자협회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통일연구원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한국가스공사</a:t>
                </a:r>
                <a:r>
                  <a:rPr lang="en-US" altLang="ko-KR" sz="1200" dirty="0">
                    <a:latin typeface="+mn-ea"/>
                  </a:rPr>
                  <a:t>, TTA, IT</a:t>
                </a:r>
                <a:r>
                  <a:rPr lang="ko-KR" altLang="en-US" sz="1200" dirty="0" err="1">
                    <a:latin typeface="+mn-ea"/>
                  </a:rPr>
                  <a:t>밴쳐기업연합회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핵융합연구센터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경기지방공사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 err="1">
                    <a:latin typeface="+mn-ea"/>
                  </a:rPr>
                  <a:t>한국교총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대한의사협회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국립중앙박물관</a:t>
                </a:r>
                <a:endParaRPr lang="en-US" altLang="ko-KR" sz="1200" dirty="0">
                  <a:latin typeface="+mn-ea"/>
                </a:endParaRPr>
              </a:p>
              <a:p>
                <a:r>
                  <a:rPr lang="ko-KR" altLang="en-US" sz="1200" dirty="0">
                    <a:latin typeface="+mn-ea"/>
                  </a:rPr>
                  <a:t>한국석유공사</a:t>
                </a:r>
                <a:r>
                  <a:rPr lang="en-US" altLang="ko-KR" sz="1200" dirty="0">
                    <a:latin typeface="+mn-ea"/>
                  </a:rPr>
                  <a:t>, KERIS, </a:t>
                </a:r>
                <a:r>
                  <a:rPr lang="ko-KR" altLang="en-US" sz="1200" dirty="0">
                    <a:latin typeface="+mn-ea"/>
                  </a:rPr>
                  <a:t>교육과학기술부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농수산식품부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한국과학재단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증권예탁결제원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국제금융센터</a:t>
                </a:r>
                <a:r>
                  <a:rPr lang="en-US" altLang="ko-KR" sz="1200" dirty="0">
                    <a:latin typeface="+mn-ea"/>
                  </a:rPr>
                  <a:t>, ETRI </a:t>
                </a:r>
                <a:r>
                  <a:rPr lang="ko-KR" altLang="en-US" sz="1200" dirty="0">
                    <a:latin typeface="+mn-ea"/>
                  </a:rPr>
                  <a:t>등</a:t>
                </a:r>
              </a:p>
            </p:txBody>
          </p:sp>
        </p:grpSp>
        <p:sp>
          <p:nvSpPr>
            <p:cNvPr id="116" name="직사각형 115"/>
            <p:cNvSpPr/>
            <p:nvPr/>
          </p:nvSpPr>
          <p:spPr>
            <a:xfrm rot="16200000">
              <a:off x="310336" y="4343421"/>
              <a:ext cx="1046440" cy="44373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/>
                  </a:solidFill>
                  <a:latin typeface="+mn-ea"/>
                </a:rPr>
                <a:t>공공기관</a:t>
              </a:r>
              <a:endParaRPr lang="en-US" altLang="ko-KR" sz="14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18" name="그룹 117"/>
          <p:cNvGrpSpPr/>
          <p:nvPr/>
        </p:nvGrpSpPr>
        <p:grpSpPr>
          <a:xfrm>
            <a:off x="811422" y="4995463"/>
            <a:ext cx="10569158" cy="1278254"/>
            <a:chOff x="474661" y="3914565"/>
            <a:chExt cx="10569158" cy="1278254"/>
          </a:xfrm>
        </p:grpSpPr>
        <p:sp>
          <p:nvSpPr>
            <p:cNvPr id="119" name="직사각형 118"/>
            <p:cNvSpPr/>
            <p:nvPr/>
          </p:nvSpPr>
          <p:spPr>
            <a:xfrm>
              <a:off x="5654109" y="4414642"/>
              <a:ext cx="738664" cy="545815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ko-KR" altLang="en-US" b="1" smtClean="0">
                  <a:solidFill>
                    <a:schemeClr val="bg1"/>
                  </a:solidFill>
                  <a:latin typeface="+mn-ea"/>
                </a:rPr>
                <a:t>기업</a:t>
              </a:r>
              <a:endParaRPr lang="en-US" altLang="ko-KR" b="1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120" name="그룹 119"/>
            <p:cNvGrpSpPr/>
            <p:nvPr/>
          </p:nvGrpSpPr>
          <p:grpSpPr>
            <a:xfrm>
              <a:off x="474661" y="3914565"/>
              <a:ext cx="10569158" cy="1278254"/>
              <a:chOff x="448269" y="4225899"/>
              <a:chExt cx="10569158" cy="1278254"/>
            </a:xfrm>
          </p:grpSpPr>
          <p:grpSp>
            <p:nvGrpSpPr>
              <p:cNvPr id="122" name="그룹 121"/>
              <p:cNvGrpSpPr/>
              <p:nvPr/>
            </p:nvGrpSpPr>
            <p:grpSpPr>
              <a:xfrm rot="16200000">
                <a:off x="5093721" y="-419553"/>
                <a:ext cx="1278254" cy="10569158"/>
                <a:chOff x="7898819" y="1681574"/>
                <a:chExt cx="2074500" cy="8243447"/>
              </a:xfrm>
            </p:grpSpPr>
            <p:sp>
              <p:nvSpPr>
                <p:cNvPr id="124" name="직사각형 123"/>
                <p:cNvSpPr/>
                <p:nvPr/>
              </p:nvSpPr>
              <p:spPr>
                <a:xfrm>
                  <a:off x="7898819" y="1681574"/>
                  <a:ext cx="2074499" cy="439119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rgbClr val="C2C6C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25" name="직사각형 124"/>
                <p:cNvSpPr/>
                <p:nvPr/>
              </p:nvSpPr>
              <p:spPr>
                <a:xfrm>
                  <a:off x="7898820" y="2117630"/>
                  <a:ext cx="2074499" cy="7807391"/>
                </a:xfrm>
                <a:prstGeom prst="rect">
                  <a:avLst/>
                </a:prstGeom>
                <a:noFill/>
                <a:ln w="12700">
                  <a:solidFill>
                    <a:srgbClr val="C2C6C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sp>
            <p:nvSpPr>
              <p:cNvPr id="123" name="직사각형 122"/>
              <p:cNvSpPr/>
              <p:nvPr/>
            </p:nvSpPr>
            <p:spPr>
              <a:xfrm>
                <a:off x="1204687" y="4375411"/>
                <a:ext cx="963149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200" dirty="0">
                    <a:latin typeface="+mn-ea"/>
                  </a:rPr>
                  <a:t>포항공과대학교</a:t>
                </a:r>
                <a:r>
                  <a:rPr lang="en-US" altLang="ko-KR" sz="1200" dirty="0">
                    <a:latin typeface="+mn-ea"/>
                  </a:rPr>
                  <a:t>, KAIST, </a:t>
                </a:r>
                <a:r>
                  <a:rPr lang="ko-KR" altLang="en-US" sz="1200" dirty="0">
                    <a:latin typeface="+mn-ea"/>
                  </a:rPr>
                  <a:t>서울대학교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연세대학교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고려대학교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한양대학교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서울교육대학교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 err="1">
                    <a:latin typeface="+mn-ea"/>
                  </a:rPr>
                  <a:t>경희대학교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동국대학교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중앙대학교</a:t>
                </a:r>
                <a:endParaRPr lang="en-US" altLang="ko-KR" sz="1200" dirty="0">
                  <a:latin typeface="+mn-ea"/>
                </a:endParaRPr>
              </a:p>
              <a:p>
                <a:r>
                  <a:rPr lang="ko-KR" altLang="en-US" sz="1200" dirty="0">
                    <a:latin typeface="+mn-ea"/>
                  </a:rPr>
                  <a:t>단국대학교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부산대학교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숙명여자대학교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홍익대학교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국민대학교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성신여자대학교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동덕여자대학교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방송통신대학교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한성대학교</a:t>
                </a:r>
                <a:endParaRPr lang="en-US" altLang="ko-KR" sz="1200" dirty="0">
                  <a:latin typeface="+mn-ea"/>
                </a:endParaRPr>
              </a:p>
              <a:p>
                <a:r>
                  <a:rPr lang="ko-KR" altLang="en-US" sz="1200" dirty="0">
                    <a:latin typeface="+mn-ea"/>
                  </a:rPr>
                  <a:t>전북대학교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고등과학원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 err="1">
                    <a:latin typeface="+mn-ea"/>
                  </a:rPr>
                  <a:t>가천대학교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부산외국어대학교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전남대학교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인하대학교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대구가톨릭대학교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목표가톨릭대학교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목포대학교</a:t>
                </a:r>
                <a:endParaRPr lang="en-US" altLang="ko-KR" sz="1200" dirty="0">
                  <a:latin typeface="+mn-ea"/>
                </a:endParaRPr>
              </a:p>
              <a:p>
                <a:r>
                  <a:rPr lang="ko-KR" altLang="en-US" sz="1200" dirty="0">
                    <a:latin typeface="+mn-ea"/>
                  </a:rPr>
                  <a:t>경상대학교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영남대학교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부산교육대학교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순천대학교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금오공과대학교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원광대학교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경남대학교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진주산업대학교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광운대학교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경남대학교</a:t>
                </a:r>
                <a:endParaRPr lang="en-US" altLang="ko-KR" sz="1200" dirty="0">
                  <a:latin typeface="+mn-ea"/>
                </a:endParaRPr>
              </a:p>
              <a:p>
                <a:r>
                  <a:rPr lang="ko-KR" altLang="en-US" sz="1200" dirty="0">
                    <a:latin typeface="+mn-ea"/>
                  </a:rPr>
                  <a:t>홍익대학교 조치원캠퍼스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대전신학대학교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호서대학교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군산대학교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경동대학교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전주대학교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위덕대학교</a:t>
                </a:r>
                <a:r>
                  <a:rPr lang="en-US" altLang="ko-KR" sz="1200" dirty="0">
                    <a:latin typeface="+mn-ea"/>
                  </a:rPr>
                  <a:t>, </a:t>
                </a:r>
                <a:r>
                  <a:rPr lang="ko-KR" altLang="en-US" sz="1200" dirty="0">
                    <a:latin typeface="+mn-ea"/>
                  </a:rPr>
                  <a:t>공주대학교 등</a:t>
                </a:r>
              </a:p>
            </p:txBody>
          </p:sp>
        </p:grpSp>
        <p:sp>
          <p:nvSpPr>
            <p:cNvPr id="121" name="직사각형 120"/>
            <p:cNvSpPr/>
            <p:nvPr/>
          </p:nvSpPr>
          <p:spPr>
            <a:xfrm rot="16200000">
              <a:off x="525779" y="4343421"/>
              <a:ext cx="615553" cy="44373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/>
                  </a:solidFill>
                  <a:latin typeface="+mn-ea"/>
                </a:rPr>
                <a:t>교육</a:t>
              </a:r>
              <a:endParaRPr lang="en-US" altLang="ko-KR" sz="14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27" name="그룹 126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128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29" name="그림 12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132" name="부제목 2"/>
          <p:cNvSpPr txBox="1">
            <a:spLocks/>
          </p:cNvSpPr>
          <p:nvPr/>
        </p:nvSpPr>
        <p:spPr>
          <a:xfrm>
            <a:off x="9185694" y="355196"/>
            <a:ext cx="2545746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000" b="1" dirty="0" err="1">
                <a:solidFill>
                  <a:schemeClr val="bg1">
                    <a:lumMod val="50000"/>
                  </a:schemeClr>
                </a:solidFill>
              </a:rPr>
              <a:t>시큐어디스크</a:t>
            </a:r>
            <a:r>
              <a:rPr lang="en-US" altLang="ko-KR" sz="1000" b="1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ko-KR" altLang="en-US" sz="1000" b="1" dirty="0">
                <a:solidFill>
                  <a:schemeClr val="bg1">
                    <a:lumMod val="50000"/>
                  </a:schemeClr>
                </a:solidFill>
              </a:rPr>
              <a:t>인터넷디스크 공통 </a:t>
            </a:r>
          </a:p>
        </p:txBody>
      </p:sp>
    </p:spTree>
    <p:extLst>
      <p:ext uri="{BB962C8B-B14F-4D97-AF65-F5344CB8AC3E}">
        <p14:creationId xmlns:p14="http://schemas.microsoft.com/office/powerpoint/2010/main" val="253102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부제목 2"/>
          <p:cNvSpPr txBox="1">
            <a:spLocks/>
          </p:cNvSpPr>
          <p:nvPr/>
        </p:nvSpPr>
        <p:spPr>
          <a:xfrm>
            <a:off x="401640" y="329475"/>
            <a:ext cx="2545746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300" spc="-100" dirty="0" smtClean="0">
                <a:solidFill>
                  <a:srgbClr val="C00000"/>
                </a:solidFill>
                <a:latin typeface="+mn-ea"/>
              </a:rPr>
              <a:t>07. APPENDIX</a:t>
            </a:r>
            <a:endParaRPr lang="ko-KR" altLang="en-US" sz="1300" spc="-1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54" name="부제목 2"/>
          <p:cNvSpPr txBox="1">
            <a:spLocks/>
          </p:cNvSpPr>
          <p:nvPr/>
        </p:nvSpPr>
        <p:spPr>
          <a:xfrm>
            <a:off x="366937" y="660362"/>
            <a:ext cx="5857875" cy="71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3600" b="1" spc="-150" dirty="0" smtClean="0">
                <a:latin typeface="맑은 고딕" panose="020B0503020000020004" pitchFamily="50" charset="-127"/>
              </a:rPr>
              <a:t>구축 사례</a:t>
            </a:r>
            <a:endParaRPr lang="ko-KR" altLang="en-US" sz="3500" b="1" spc="-350" dirty="0" smtClean="0">
              <a:solidFill>
                <a:srgbClr val="111111"/>
              </a:solidFill>
              <a:latin typeface="+mn-ea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1034958" y="1411183"/>
            <a:ext cx="10122085" cy="4790862"/>
            <a:chOff x="477855" y="1411183"/>
            <a:chExt cx="10122085" cy="4790862"/>
          </a:xfrm>
        </p:grpSpPr>
        <p:grpSp>
          <p:nvGrpSpPr>
            <p:cNvPr id="15" name="그룹 14"/>
            <p:cNvGrpSpPr/>
            <p:nvPr/>
          </p:nvGrpSpPr>
          <p:grpSpPr>
            <a:xfrm>
              <a:off x="477856" y="1411183"/>
              <a:ext cx="10122084" cy="2335353"/>
              <a:chOff x="477855" y="1291027"/>
              <a:chExt cx="11267301" cy="2599576"/>
            </a:xfrm>
          </p:grpSpPr>
          <p:sp>
            <p:nvSpPr>
              <p:cNvPr id="130" name="직사각형 129"/>
              <p:cNvSpPr/>
              <p:nvPr/>
            </p:nvSpPr>
            <p:spPr>
              <a:xfrm>
                <a:off x="477855" y="1291027"/>
                <a:ext cx="11267301" cy="2599576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31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5553" y="1944952"/>
                <a:ext cx="1357920" cy="13766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32" name="그룹 131"/>
              <p:cNvGrpSpPr/>
              <p:nvPr/>
            </p:nvGrpSpPr>
            <p:grpSpPr>
              <a:xfrm>
                <a:off x="2971554" y="1365762"/>
                <a:ext cx="8678096" cy="2446372"/>
                <a:chOff x="2971554" y="1493021"/>
                <a:chExt cx="8678096" cy="2550680"/>
              </a:xfrm>
            </p:grpSpPr>
            <p:grpSp>
              <p:nvGrpSpPr>
                <p:cNvPr id="134" name="그룹 133"/>
                <p:cNvGrpSpPr/>
                <p:nvPr/>
              </p:nvGrpSpPr>
              <p:grpSpPr>
                <a:xfrm>
                  <a:off x="2976757" y="1493021"/>
                  <a:ext cx="8672893" cy="1278257"/>
                  <a:chOff x="474659" y="3914564"/>
                  <a:chExt cx="10569161" cy="1278257"/>
                </a:xfrm>
              </p:grpSpPr>
              <p:grpSp>
                <p:nvGrpSpPr>
                  <p:cNvPr id="146" name="그룹 145"/>
                  <p:cNvGrpSpPr/>
                  <p:nvPr/>
                </p:nvGrpSpPr>
                <p:grpSpPr>
                  <a:xfrm rot="16200000">
                    <a:off x="5120111" y="-730888"/>
                    <a:ext cx="1278257" cy="10569161"/>
                    <a:chOff x="7898818" y="1681572"/>
                    <a:chExt cx="2074506" cy="8243449"/>
                  </a:xfrm>
                </p:grpSpPr>
                <p:sp>
                  <p:nvSpPr>
                    <p:cNvPr id="148" name="직사각형 147"/>
                    <p:cNvSpPr/>
                    <p:nvPr/>
                  </p:nvSpPr>
                  <p:spPr>
                    <a:xfrm>
                      <a:off x="7898826" y="1681572"/>
                      <a:ext cx="2074498" cy="439118"/>
                    </a:xfrm>
                    <a:prstGeom prst="rect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solidFill>
                        <a:srgbClr val="C2C6C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149" name="직사각형 148"/>
                    <p:cNvSpPr/>
                    <p:nvPr/>
                  </p:nvSpPr>
                  <p:spPr>
                    <a:xfrm>
                      <a:off x="7898818" y="2117630"/>
                      <a:ext cx="2074497" cy="78073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127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</p:grpSp>
              <p:sp>
                <p:nvSpPr>
                  <p:cNvPr id="145" name="직사각형 144"/>
                  <p:cNvSpPr/>
                  <p:nvPr/>
                </p:nvSpPr>
                <p:spPr>
                  <a:xfrm rot="16200000">
                    <a:off x="297746" y="4343421"/>
                    <a:ext cx="1071619" cy="443737"/>
                  </a:xfrm>
                  <a:prstGeom prst="rect">
                    <a:avLst/>
                  </a:prstGeom>
                </p:spPr>
                <p:txBody>
                  <a:bodyPr vert="eaVert" wrap="square">
                    <a:spAutoFit/>
                  </a:bodyPr>
                  <a:lstStyle/>
                  <a:p>
                    <a:r>
                      <a:rPr lang="ko-KR" altLang="en-US" sz="1200" b="1" dirty="0">
                        <a:solidFill>
                          <a:schemeClr val="bg1"/>
                        </a:solidFill>
                        <a:latin typeface="+mn-ea"/>
                      </a:rPr>
                      <a:t>도입 </a:t>
                    </a:r>
                    <a:r>
                      <a:rPr lang="ko-KR" altLang="en-US" sz="1200" b="1" dirty="0" smtClean="0">
                        <a:solidFill>
                          <a:schemeClr val="bg1"/>
                        </a:solidFill>
                        <a:latin typeface="+mn-ea"/>
                      </a:rPr>
                      <a:t> 목적</a:t>
                    </a:r>
                    <a:endParaRPr lang="en-US" altLang="ko-KR" sz="1200" b="1" dirty="0">
                      <a:solidFill>
                        <a:schemeClr val="bg1"/>
                      </a:solidFill>
                      <a:latin typeface="+mn-ea"/>
                    </a:endParaRPr>
                  </a:p>
                </p:txBody>
              </p:sp>
            </p:grpSp>
            <p:grpSp>
              <p:nvGrpSpPr>
                <p:cNvPr id="135" name="그룹 134"/>
                <p:cNvGrpSpPr/>
                <p:nvPr/>
              </p:nvGrpSpPr>
              <p:grpSpPr>
                <a:xfrm>
                  <a:off x="2971554" y="2765447"/>
                  <a:ext cx="8672891" cy="1278254"/>
                  <a:chOff x="474661" y="3914563"/>
                  <a:chExt cx="10569158" cy="1278254"/>
                </a:xfrm>
              </p:grpSpPr>
              <p:grpSp>
                <p:nvGrpSpPr>
                  <p:cNvPr id="139" name="그룹 138"/>
                  <p:cNvGrpSpPr/>
                  <p:nvPr/>
                </p:nvGrpSpPr>
                <p:grpSpPr>
                  <a:xfrm rot="16200000">
                    <a:off x="5120113" y="-730889"/>
                    <a:ext cx="1278254" cy="10569158"/>
                    <a:chOff x="7898819" y="1681574"/>
                    <a:chExt cx="2074500" cy="8243447"/>
                  </a:xfrm>
                </p:grpSpPr>
                <p:sp>
                  <p:nvSpPr>
                    <p:cNvPr id="141" name="직사각형 140"/>
                    <p:cNvSpPr/>
                    <p:nvPr/>
                  </p:nvSpPr>
                  <p:spPr>
                    <a:xfrm>
                      <a:off x="7898819" y="1681574"/>
                      <a:ext cx="2074499" cy="439119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rgbClr val="C2C6C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142" name="직사각형 141"/>
                    <p:cNvSpPr/>
                    <p:nvPr/>
                  </p:nvSpPr>
                  <p:spPr>
                    <a:xfrm>
                      <a:off x="7898820" y="2117630"/>
                      <a:ext cx="2074499" cy="78073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127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</p:grpSp>
              <p:sp>
                <p:nvSpPr>
                  <p:cNvPr id="138" name="직사각형 137"/>
                  <p:cNvSpPr/>
                  <p:nvPr/>
                </p:nvSpPr>
                <p:spPr>
                  <a:xfrm rot="16200000">
                    <a:off x="297747" y="4343421"/>
                    <a:ext cx="1071619" cy="443737"/>
                  </a:xfrm>
                  <a:prstGeom prst="rect">
                    <a:avLst/>
                  </a:prstGeom>
                </p:spPr>
                <p:txBody>
                  <a:bodyPr vert="eaVert" wrap="square">
                    <a:spAutoFit/>
                  </a:bodyPr>
                  <a:lstStyle/>
                  <a:p>
                    <a:r>
                      <a:rPr lang="ko-KR" altLang="en-US" sz="1200" b="1" dirty="0">
                        <a:solidFill>
                          <a:schemeClr val="bg1"/>
                        </a:solidFill>
                        <a:latin typeface="+mn-ea"/>
                      </a:rPr>
                      <a:t>도입 </a:t>
                    </a:r>
                    <a:r>
                      <a:rPr lang="ko-KR" altLang="en-US" sz="1200" b="1" dirty="0" smtClean="0">
                        <a:solidFill>
                          <a:schemeClr val="bg1"/>
                        </a:solidFill>
                        <a:latin typeface="+mn-ea"/>
                      </a:rPr>
                      <a:t>효과</a:t>
                    </a:r>
                    <a:endParaRPr lang="en-US" altLang="ko-KR" sz="1200" b="1" dirty="0">
                      <a:solidFill>
                        <a:schemeClr val="bg1"/>
                      </a:solidFill>
                      <a:latin typeface="+mn-ea"/>
                    </a:endParaRPr>
                  </a:p>
                </p:txBody>
              </p:sp>
            </p:grpSp>
          </p:grpSp>
          <p:sp>
            <p:nvSpPr>
              <p:cNvPr id="150" name="직사각형 149"/>
              <p:cNvSpPr/>
              <p:nvPr/>
            </p:nvSpPr>
            <p:spPr>
              <a:xfrm>
                <a:off x="3597463" y="1495510"/>
                <a:ext cx="7903461" cy="1181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050" b="1" dirty="0" smtClean="0">
                    <a:latin typeface="+mn-ea"/>
                  </a:rPr>
                  <a:t>기관 </a:t>
                </a:r>
                <a:r>
                  <a:rPr lang="ko-KR" altLang="en-US" sz="1050" b="1" dirty="0">
                    <a:latin typeface="+mn-ea"/>
                  </a:rPr>
                  <a:t>내 </a:t>
                </a:r>
                <a:r>
                  <a:rPr lang="ko-KR" altLang="en-US" sz="1050" b="1" dirty="0" smtClean="0">
                    <a:latin typeface="+mn-ea"/>
                  </a:rPr>
                  <a:t>기밀 자료에 대한 유출 방지 및 문서 중앙화 시스템 구축</a:t>
                </a:r>
                <a:endParaRPr lang="en-US" altLang="ko-KR" sz="1050" b="1" dirty="0" smtClean="0">
                  <a:latin typeface="+mn-ea"/>
                </a:endParaRPr>
              </a:p>
              <a:p>
                <a:r>
                  <a:rPr lang="ko-KR" altLang="en-US" sz="1050" b="1" dirty="0" smtClean="0">
                    <a:latin typeface="+mn-ea"/>
                  </a:rPr>
                  <a:t> </a:t>
                </a:r>
                <a:endParaRPr lang="en-US" altLang="ko-KR" sz="1050" b="1" dirty="0">
                  <a:latin typeface="+mn-ea"/>
                </a:endParaRPr>
              </a:p>
              <a:p>
                <a:r>
                  <a:rPr lang="en-US" altLang="ko-KR" sz="1050" dirty="0">
                    <a:latin typeface="+mn-ea"/>
                  </a:rPr>
                  <a:t> </a:t>
                </a:r>
                <a:r>
                  <a:rPr lang="ko-KR" altLang="ko-KR" sz="1050" dirty="0">
                    <a:latin typeface="+mn-ea"/>
                  </a:rPr>
                  <a:t>·</a:t>
                </a:r>
                <a:r>
                  <a:rPr lang="en-US" altLang="ko-KR" sz="1050" dirty="0">
                    <a:latin typeface="+mn-ea"/>
                  </a:rPr>
                  <a:t> </a:t>
                </a:r>
                <a:r>
                  <a:rPr lang="ko-KR" altLang="en-US" sz="1050" dirty="0" smtClean="0">
                    <a:latin typeface="+mn-ea"/>
                  </a:rPr>
                  <a:t>내부 자료를 한 곳으로 통합하여 인력 별로 접근 통제 하고자 함</a:t>
                </a:r>
                <a:endParaRPr lang="en-US" altLang="ko-KR" sz="1050" dirty="0" smtClean="0">
                  <a:latin typeface="+mn-ea"/>
                </a:endParaRPr>
              </a:p>
              <a:p>
                <a:r>
                  <a:rPr lang="en-US" altLang="ko-KR" sz="1050" dirty="0">
                    <a:latin typeface="+mn-ea"/>
                  </a:rPr>
                  <a:t> </a:t>
                </a:r>
                <a:r>
                  <a:rPr lang="ko-KR" altLang="ko-KR" sz="1050" dirty="0">
                    <a:latin typeface="+mn-ea"/>
                  </a:rPr>
                  <a:t>·</a:t>
                </a:r>
                <a:r>
                  <a:rPr lang="en-US" altLang="ko-KR" sz="1050" dirty="0">
                    <a:latin typeface="+mn-ea"/>
                  </a:rPr>
                  <a:t> </a:t>
                </a:r>
                <a:r>
                  <a:rPr lang="ko-KR" altLang="en-US" sz="1050" dirty="0" smtClean="0">
                    <a:latin typeface="+mn-ea"/>
                  </a:rPr>
                  <a:t>외부 협력업체의 업무 수행 과정에서 비 인가 매체로의 유출을 차단 하고자 함</a:t>
                </a:r>
                <a:endParaRPr lang="en-US" altLang="ko-KR" sz="1050" dirty="0" smtClean="0">
                  <a:latin typeface="+mn-ea"/>
                </a:endParaRPr>
              </a:p>
              <a:p>
                <a:r>
                  <a:rPr lang="en-US" altLang="ko-KR" sz="1050" dirty="0">
                    <a:latin typeface="+mn-ea"/>
                  </a:rPr>
                  <a:t> </a:t>
                </a:r>
                <a:r>
                  <a:rPr lang="ko-KR" altLang="ko-KR" sz="1050" dirty="0">
                    <a:latin typeface="+mn-ea"/>
                  </a:rPr>
                  <a:t>·</a:t>
                </a:r>
                <a:r>
                  <a:rPr lang="en-US" altLang="ko-KR" sz="1050" dirty="0">
                    <a:latin typeface="+mn-ea"/>
                  </a:rPr>
                  <a:t> </a:t>
                </a:r>
                <a:r>
                  <a:rPr lang="ko-KR" altLang="en-US" sz="1050" dirty="0" smtClean="0">
                    <a:latin typeface="+mn-ea"/>
                  </a:rPr>
                  <a:t>자료의 유통 경로를 추적하고 작업 내역을 실시간으로 모니터링 하고자 함</a:t>
                </a:r>
                <a:endParaRPr lang="en-US" altLang="ko-KR" sz="1050" dirty="0" smtClean="0">
                  <a:latin typeface="+mn-ea"/>
                </a:endParaRPr>
              </a:p>
              <a:p>
                <a:endParaRPr lang="en-US" altLang="ko-KR" sz="1050" dirty="0">
                  <a:latin typeface="+mn-ea"/>
                </a:endParaRPr>
              </a:p>
            </p:txBody>
          </p:sp>
          <p:sp>
            <p:nvSpPr>
              <p:cNvPr id="151" name="직사각형 150"/>
              <p:cNvSpPr/>
              <p:nvPr/>
            </p:nvSpPr>
            <p:spPr>
              <a:xfrm>
                <a:off x="3592259" y="2708643"/>
                <a:ext cx="7903461" cy="1002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050" b="1" dirty="0" smtClean="0">
                    <a:latin typeface="+mn-ea"/>
                  </a:rPr>
                  <a:t>제한된 접근과 파일 유통으로 인해 권한 없는 사용자에 의한 자료 유출 방지</a:t>
                </a:r>
                <a:endParaRPr lang="en-US" altLang="ko-KR" sz="1050" b="1" dirty="0" smtClean="0">
                  <a:latin typeface="+mn-ea"/>
                </a:endParaRPr>
              </a:p>
              <a:p>
                <a:endParaRPr lang="en-US" altLang="ko-KR" sz="1050" b="1" dirty="0" smtClean="0">
                  <a:latin typeface="+mn-ea"/>
                </a:endParaRPr>
              </a:p>
              <a:p>
                <a:r>
                  <a:rPr lang="en-US" altLang="ko-KR" sz="1050" dirty="0" smtClean="0">
                    <a:latin typeface="+mn-ea"/>
                  </a:rPr>
                  <a:t> </a:t>
                </a:r>
                <a:r>
                  <a:rPr lang="ko-KR" altLang="ko-KR" sz="1050" dirty="0">
                    <a:latin typeface="+mn-ea"/>
                  </a:rPr>
                  <a:t>·</a:t>
                </a:r>
                <a:r>
                  <a:rPr lang="en-US" altLang="ko-KR" sz="1050" dirty="0">
                    <a:latin typeface="+mn-ea"/>
                  </a:rPr>
                  <a:t> </a:t>
                </a:r>
                <a:r>
                  <a:rPr lang="ko-KR" altLang="en-US" sz="1050" dirty="0" smtClean="0">
                    <a:latin typeface="+mn-ea"/>
                  </a:rPr>
                  <a:t>로컬 </a:t>
                </a:r>
                <a:r>
                  <a:rPr lang="en-US" altLang="ko-KR" sz="1050" dirty="0" smtClean="0">
                    <a:latin typeface="+mn-ea"/>
                  </a:rPr>
                  <a:t>PC</a:t>
                </a:r>
                <a:r>
                  <a:rPr lang="ko-KR" altLang="en-US" sz="1050" dirty="0">
                    <a:latin typeface="+mn-ea"/>
                  </a:rPr>
                  <a:t> </a:t>
                </a:r>
                <a:r>
                  <a:rPr lang="ko-KR" altLang="en-US" sz="1050" dirty="0" smtClean="0">
                    <a:latin typeface="+mn-ea"/>
                  </a:rPr>
                  <a:t>저장을 금지하고 모든 자료를 중앙 서버에만 저장</a:t>
                </a:r>
                <a:endParaRPr lang="en-US" altLang="ko-KR" sz="1050" dirty="0" smtClean="0">
                  <a:latin typeface="+mn-ea"/>
                </a:endParaRPr>
              </a:p>
              <a:p>
                <a:r>
                  <a:rPr lang="en-US" altLang="ko-KR" sz="1050" dirty="0">
                    <a:latin typeface="+mn-ea"/>
                  </a:rPr>
                  <a:t> </a:t>
                </a:r>
                <a:r>
                  <a:rPr lang="ko-KR" altLang="ko-KR" sz="1050" dirty="0">
                    <a:latin typeface="+mn-ea"/>
                  </a:rPr>
                  <a:t>·</a:t>
                </a:r>
                <a:r>
                  <a:rPr lang="en-US" altLang="ko-KR" sz="1050" dirty="0">
                    <a:latin typeface="+mn-ea"/>
                  </a:rPr>
                  <a:t> </a:t>
                </a:r>
                <a:r>
                  <a:rPr lang="ko-KR" altLang="en-US" sz="1050" dirty="0" smtClean="0">
                    <a:latin typeface="+mn-ea"/>
                  </a:rPr>
                  <a:t>사용자 접근 권한 관리 및 매체 제어로 유출 차단 환경 구축</a:t>
                </a:r>
                <a:endParaRPr lang="en-US" altLang="ko-KR" sz="1050" dirty="0" smtClean="0">
                  <a:latin typeface="+mn-ea"/>
                </a:endParaRPr>
              </a:p>
              <a:p>
                <a:r>
                  <a:rPr lang="en-US" altLang="ko-KR" sz="1050" dirty="0">
                    <a:latin typeface="+mn-ea"/>
                  </a:rPr>
                  <a:t> </a:t>
                </a:r>
                <a:r>
                  <a:rPr lang="ko-KR" altLang="ko-KR" sz="1050" dirty="0">
                    <a:latin typeface="+mn-ea"/>
                  </a:rPr>
                  <a:t>·</a:t>
                </a:r>
                <a:r>
                  <a:rPr lang="en-US" altLang="ko-KR" sz="1050" dirty="0">
                    <a:latin typeface="+mn-ea"/>
                  </a:rPr>
                  <a:t> </a:t>
                </a:r>
                <a:r>
                  <a:rPr lang="ko-KR" altLang="en-US" sz="1050" dirty="0" smtClean="0">
                    <a:latin typeface="+mn-ea"/>
                  </a:rPr>
                  <a:t>디스크 인계를 통한 </a:t>
                </a:r>
                <a:r>
                  <a:rPr lang="ko-KR" altLang="en-US" sz="1050" dirty="0" err="1" smtClean="0">
                    <a:latin typeface="+mn-ea"/>
                  </a:rPr>
                  <a:t>퇴사자</a:t>
                </a:r>
                <a:r>
                  <a:rPr lang="ko-KR" altLang="en-US" sz="1050" dirty="0" smtClean="0">
                    <a:latin typeface="+mn-ea"/>
                  </a:rPr>
                  <a:t> 자료 유실 방지 </a:t>
                </a:r>
                <a:endParaRPr lang="en-US" altLang="ko-KR" sz="1050" dirty="0">
                  <a:latin typeface="+mn-ea"/>
                </a:endParaRPr>
              </a:p>
            </p:txBody>
          </p:sp>
        </p:grpSp>
        <p:grpSp>
          <p:nvGrpSpPr>
            <p:cNvPr id="152" name="그룹 151"/>
            <p:cNvGrpSpPr/>
            <p:nvPr/>
          </p:nvGrpSpPr>
          <p:grpSpPr>
            <a:xfrm>
              <a:off x="477855" y="3866692"/>
              <a:ext cx="10122084" cy="2335353"/>
              <a:chOff x="477855" y="1291027"/>
              <a:chExt cx="11267301" cy="2599576"/>
            </a:xfrm>
          </p:grpSpPr>
          <p:sp>
            <p:nvSpPr>
              <p:cNvPr id="153" name="직사각형 152"/>
              <p:cNvSpPr/>
              <p:nvPr/>
            </p:nvSpPr>
            <p:spPr>
              <a:xfrm>
                <a:off x="477855" y="1291027"/>
                <a:ext cx="11267301" cy="2599576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55" name="그룹 154"/>
              <p:cNvGrpSpPr/>
              <p:nvPr/>
            </p:nvGrpSpPr>
            <p:grpSpPr>
              <a:xfrm>
                <a:off x="2971553" y="1365760"/>
                <a:ext cx="8678096" cy="2446375"/>
                <a:chOff x="2971553" y="1493019"/>
                <a:chExt cx="8678096" cy="2550683"/>
              </a:xfrm>
            </p:grpSpPr>
            <p:grpSp>
              <p:nvGrpSpPr>
                <p:cNvPr id="158" name="그룹 157"/>
                <p:cNvGrpSpPr/>
                <p:nvPr/>
              </p:nvGrpSpPr>
              <p:grpSpPr>
                <a:xfrm>
                  <a:off x="2976755" y="1493019"/>
                  <a:ext cx="8672894" cy="1278256"/>
                  <a:chOff x="474658" y="3914562"/>
                  <a:chExt cx="10569162" cy="1278256"/>
                </a:xfrm>
              </p:grpSpPr>
              <p:grpSp>
                <p:nvGrpSpPr>
                  <p:cNvPr id="164" name="그룹 163"/>
                  <p:cNvGrpSpPr/>
                  <p:nvPr/>
                </p:nvGrpSpPr>
                <p:grpSpPr>
                  <a:xfrm rot="16200000">
                    <a:off x="5120111" y="-730891"/>
                    <a:ext cx="1278256" cy="10569162"/>
                    <a:chOff x="7898820" y="1681571"/>
                    <a:chExt cx="2074503" cy="8243450"/>
                  </a:xfrm>
                </p:grpSpPr>
                <p:sp>
                  <p:nvSpPr>
                    <p:cNvPr id="166" name="직사각형 165"/>
                    <p:cNvSpPr/>
                    <p:nvPr/>
                  </p:nvSpPr>
                  <p:spPr>
                    <a:xfrm>
                      <a:off x="7898825" y="1681571"/>
                      <a:ext cx="2074498" cy="439119"/>
                    </a:xfrm>
                    <a:prstGeom prst="rect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solidFill>
                        <a:srgbClr val="C2C6C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167" name="직사각형 166"/>
                    <p:cNvSpPr/>
                    <p:nvPr/>
                  </p:nvSpPr>
                  <p:spPr>
                    <a:xfrm>
                      <a:off x="7898820" y="2117630"/>
                      <a:ext cx="2074499" cy="78073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127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</p:grpSp>
              <p:sp>
                <p:nvSpPr>
                  <p:cNvPr id="165" name="직사각형 164"/>
                  <p:cNvSpPr/>
                  <p:nvPr/>
                </p:nvSpPr>
                <p:spPr>
                  <a:xfrm rot="16200000">
                    <a:off x="273661" y="4312509"/>
                    <a:ext cx="1071619" cy="443737"/>
                  </a:xfrm>
                  <a:prstGeom prst="rect">
                    <a:avLst/>
                  </a:prstGeom>
                </p:spPr>
                <p:txBody>
                  <a:bodyPr vert="eaVert" wrap="square">
                    <a:spAutoFit/>
                  </a:bodyPr>
                  <a:lstStyle/>
                  <a:p>
                    <a:r>
                      <a:rPr lang="ko-KR" altLang="en-US" sz="1200" b="1" dirty="0">
                        <a:solidFill>
                          <a:schemeClr val="bg1"/>
                        </a:solidFill>
                        <a:latin typeface="+mn-ea"/>
                      </a:rPr>
                      <a:t>도입 </a:t>
                    </a:r>
                    <a:r>
                      <a:rPr lang="ko-KR" altLang="en-US" sz="1200" b="1" dirty="0" smtClean="0">
                        <a:solidFill>
                          <a:schemeClr val="bg1"/>
                        </a:solidFill>
                        <a:latin typeface="+mn-ea"/>
                      </a:rPr>
                      <a:t> 목적</a:t>
                    </a:r>
                    <a:endParaRPr lang="en-US" altLang="ko-KR" sz="1200" b="1" dirty="0">
                      <a:solidFill>
                        <a:schemeClr val="bg1"/>
                      </a:solidFill>
                      <a:latin typeface="+mn-ea"/>
                    </a:endParaRPr>
                  </a:p>
                </p:txBody>
              </p:sp>
            </p:grpSp>
            <p:grpSp>
              <p:nvGrpSpPr>
                <p:cNvPr id="159" name="그룹 158"/>
                <p:cNvGrpSpPr/>
                <p:nvPr/>
              </p:nvGrpSpPr>
              <p:grpSpPr>
                <a:xfrm>
                  <a:off x="2971553" y="2765448"/>
                  <a:ext cx="8672891" cy="1278254"/>
                  <a:chOff x="474660" y="3914564"/>
                  <a:chExt cx="10569158" cy="1278254"/>
                </a:xfrm>
              </p:grpSpPr>
              <p:grpSp>
                <p:nvGrpSpPr>
                  <p:cNvPr id="160" name="그룹 159"/>
                  <p:cNvGrpSpPr/>
                  <p:nvPr/>
                </p:nvGrpSpPr>
                <p:grpSpPr>
                  <a:xfrm rot="16200000">
                    <a:off x="5120112" y="-730888"/>
                    <a:ext cx="1278254" cy="10569158"/>
                    <a:chOff x="7898819" y="1681574"/>
                    <a:chExt cx="2074500" cy="8243447"/>
                  </a:xfrm>
                </p:grpSpPr>
                <p:sp>
                  <p:nvSpPr>
                    <p:cNvPr id="162" name="직사각형 161"/>
                    <p:cNvSpPr/>
                    <p:nvPr/>
                  </p:nvSpPr>
                  <p:spPr>
                    <a:xfrm>
                      <a:off x="7898819" y="1681574"/>
                      <a:ext cx="2074499" cy="439119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rgbClr val="C2C6C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163" name="직사각형 162"/>
                    <p:cNvSpPr/>
                    <p:nvPr/>
                  </p:nvSpPr>
                  <p:spPr>
                    <a:xfrm>
                      <a:off x="7898820" y="2117630"/>
                      <a:ext cx="2074499" cy="78073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127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</p:grpSp>
              <p:sp>
                <p:nvSpPr>
                  <p:cNvPr id="161" name="직사각형 160"/>
                  <p:cNvSpPr/>
                  <p:nvPr/>
                </p:nvSpPr>
                <p:spPr>
                  <a:xfrm rot="16200000">
                    <a:off x="273661" y="4312510"/>
                    <a:ext cx="1071619" cy="443737"/>
                  </a:xfrm>
                  <a:prstGeom prst="rect">
                    <a:avLst/>
                  </a:prstGeom>
                </p:spPr>
                <p:txBody>
                  <a:bodyPr vert="eaVert" wrap="square">
                    <a:spAutoFit/>
                  </a:bodyPr>
                  <a:lstStyle/>
                  <a:p>
                    <a:r>
                      <a:rPr lang="ko-KR" altLang="en-US" sz="1200" b="1" dirty="0">
                        <a:solidFill>
                          <a:schemeClr val="bg1"/>
                        </a:solidFill>
                        <a:latin typeface="+mn-ea"/>
                      </a:rPr>
                      <a:t>도입 </a:t>
                    </a:r>
                    <a:r>
                      <a:rPr lang="ko-KR" altLang="en-US" sz="1200" b="1" dirty="0" smtClean="0">
                        <a:solidFill>
                          <a:schemeClr val="bg1"/>
                        </a:solidFill>
                        <a:latin typeface="+mn-ea"/>
                      </a:rPr>
                      <a:t>효과</a:t>
                    </a:r>
                    <a:endParaRPr lang="en-US" altLang="ko-KR" sz="1200" b="1" dirty="0">
                      <a:solidFill>
                        <a:schemeClr val="bg1"/>
                      </a:solidFill>
                      <a:latin typeface="+mn-ea"/>
                    </a:endParaRPr>
                  </a:p>
                </p:txBody>
              </p:sp>
            </p:grpSp>
          </p:grpSp>
          <p:sp>
            <p:nvSpPr>
              <p:cNvPr id="156" name="직사각형 155"/>
              <p:cNvSpPr/>
              <p:nvPr/>
            </p:nvSpPr>
            <p:spPr>
              <a:xfrm>
                <a:off x="3597463" y="1495510"/>
                <a:ext cx="7903461" cy="1002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050" b="1" dirty="0">
                    <a:latin typeface="+mn-ea"/>
                  </a:rPr>
                  <a:t>기관 내 중요 문서들의 내부 승인 과정을 거치지 않는 무분별한 반출로 파일 유통 경로 확인이 어려움  </a:t>
                </a:r>
                <a:endParaRPr lang="en-US" altLang="ko-KR" sz="1050" b="1" dirty="0">
                  <a:latin typeface="+mn-ea"/>
                </a:endParaRPr>
              </a:p>
              <a:p>
                <a:endParaRPr lang="en-US" altLang="ko-KR" sz="1050" dirty="0" smtClean="0">
                  <a:latin typeface="+mn-ea"/>
                </a:endParaRPr>
              </a:p>
              <a:p>
                <a:r>
                  <a:rPr lang="en-US" altLang="ko-KR" sz="1050" dirty="0">
                    <a:latin typeface="+mn-ea"/>
                  </a:rPr>
                  <a:t> </a:t>
                </a:r>
                <a:r>
                  <a:rPr lang="ko-KR" altLang="ko-KR" sz="1050" dirty="0" smtClean="0">
                    <a:latin typeface="+mn-ea"/>
                  </a:rPr>
                  <a:t>·</a:t>
                </a:r>
                <a:r>
                  <a:rPr lang="en-US" altLang="ko-KR" sz="1050" dirty="0" smtClean="0">
                    <a:latin typeface="+mn-ea"/>
                  </a:rPr>
                  <a:t> </a:t>
                </a:r>
                <a:r>
                  <a:rPr lang="ko-KR" altLang="en-US" sz="1050" dirty="0">
                    <a:latin typeface="+mn-ea"/>
                  </a:rPr>
                  <a:t>임직원 공유 및 협업 공간의 부재 </a:t>
                </a:r>
                <a:endParaRPr lang="en-US" altLang="ko-KR" sz="1050" dirty="0">
                  <a:latin typeface="+mn-ea"/>
                </a:endParaRPr>
              </a:p>
              <a:p>
                <a:r>
                  <a:rPr lang="en-US" altLang="ko-KR" sz="1050" dirty="0">
                    <a:latin typeface="+mn-ea"/>
                  </a:rPr>
                  <a:t> </a:t>
                </a:r>
                <a:r>
                  <a:rPr lang="ko-KR" altLang="ko-KR" sz="1050" dirty="0">
                    <a:latin typeface="+mn-ea"/>
                  </a:rPr>
                  <a:t>·</a:t>
                </a:r>
                <a:r>
                  <a:rPr lang="en-US" altLang="ko-KR" sz="1050" dirty="0">
                    <a:latin typeface="+mn-ea"/>
                  </a:rPr>
                  <a:t> </a:t>
                </a:r>
                <a:r>
                  <a:rPr lang="ko-KR" altLang="en-US" sz="1050" dirty="0">
                    <a:latin typeface="+mn-ea"/>
                  </a:rPr>
                  <a:t>기관 내 문서 자산가치 증가</a:t>
                </a:r>
                <a:endParaRPr lang="en-US" altLang="ko-KR" sz="1050" dirty="0">
                  <a:latin typeface="+mn-ea"/>
                </a:endParaRPr>
              </a:p>
              <a:p>
                <a:r>
                  <a:rPr lang="en-US" altLang="ko-KR" sz="1050" dirty="0">
                    <a:latin typeface="+mn-ea"/>
                  </a:rPr>
                  <a:t> </a:t>
                </a:r>
                <a:r>
                  <a:rPr lang="ko-KR" altLang="ko-KR" sz="1050" dirty="0">
                    <a:latin typeface="+mn-ea"/>
                  </a:rPr>
                  <a:t>·</a:t>
                </a:r>
                <a:r>
                  <a:rPr lang="en-US" altLang="ko-KR" sz="1050" dirty="0">
                    <a:latin typeface="+mn-ea"/>
                  </a:rPr>
                  <a:t> </a:t>
                </a:r>
                <a:r>
                  <a:rPr lang="ko-KR" altLang="en-US" sz="1050" dirty="0">
                    <a:latin typeface="+mn-ea"/>
                  </a:rPr>
                  <a:t>산재된 문서의 </a:t>
                </a:r>
                <a:r>
                  <a:rPr lang="ko-KR" altLang="en-US" sz="1050" dirty="0" smtClean="0">
                    <a:latin typeface="+mn-ea"/>
                  </a:rPr>
                  <a:t>통합관리 부재 </a:t>
                </a:r>
                <a:endParaRPr lang="ko-KR" altLang="en-US" sz="1050" dirty="0">
                  <a:latin typeface="+mn-ea"/>
                </a:endParaRPr>
              </a:p>
            </p:txBody>
          </p:sp>
          <p:sp>
            <p:nvSpPr>
              <p:cNvPr id="157" name="직사각형 156"/>
              <p:cNvSpPr/>
              <p:nvPr/>
            </p:nvSpPr>
            <p:spPr>
              <a:xfrm>
                <a:off x="3592259" y="2718525"/>
                <a:ext cx="7903461" cy="1002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050" b="1" dirty="0">
                    <a:latin typeface="+mn-ea"/>
                  </a:rPr>
                  <a:t>로컬 </a:t>
                </a:r>
                <a:r>
                  <a:rPr lang="en-US" altLang="ko-KR" sz="1050" b="1" dirty="0">
                    <a:latin typeface="+mn-ea"/>
                  </a:rPr>
                  <a:t>PC</a:t>
                </a:r>
                <a:r>
                  <a:rPr lang="ko-KR" altLang="en-US" sz="1050" b="1" dirty="0">
                    <a:latin typeface="+mn-ea"/>
                  </a:rPr>
                  <a:t>의 자료를 중앙 서버로 </a:t>
                </a:r>
                <a:r>
                  <a:rPr lang="ko-KR" altLang="en-US" sz="1050" b="1" dirty="0" smtClean="0">
                    <a:latin typeface="+mn-ea"/>
                  </a:rPr>
                  <a:t>통합</a:t>
                </a:r>
                <a:r>
                  <a:rPr lang="en-US" altLang="ko-KR" sz="1050" b="1" dirty="0" smtClean="0">
                    <a:latin typeface="+mn-ea"/>
                  </a:rPr>
                  <a:t>,</a:t>
                </a:r>
                <a:r>
                  <a:rPr lang="ko-KR" altLang="en-US" sz="1050" b="1" dirty="0" smtClean="0">
                    <a:latin typeface="+mn-ea"/>
                  </a:rPr>
                  <a:t> 무분별한 반출이 가능한 유통 경로 차단</a:t>
                </a:r>
                <a:endParaRPr lang="en-US" altLang="ko-KR" sz="1050" b="1" dirty="0" smtClean="0">
                  <a:latin typeface="+mn-ea"/>
                </a:endParaRPr>
              </a:p>
              <a:p>
                <a:endParaRPr lang="en-US" altLang="ko-KR" sz="1050" dirty="0">
                  <a:latin typeface="+mn-ea"/>
                </a:endParaRPr>
              </a:p>
              <a:p>
                <a:r>
                  <a:rPr lang="en-US" altLang="ko-KR" sz="1050" dirty="0">
                    <a:latin typeface="+mn-ea"/>
                  </a:rPr>
                  <a:t> </a:t>
                </a:r>
                <a:r>
                  <a:rPr lang="ko-KR" altLang="ko-KR" sz="1050" dirty="0" smtClean="0">
                    <a:latin typeface="+mn-ea"/>
                  </a:rPr>
                  <a:t>·</a:t>
                </a:r>
                <a:r>
                  <a:rPr lang="en-US" altLang="ko-KR" sz="1050" dirty="0" smtClean="0">
                    <a:latin typeface="+mn-ea"/>
                  </a:rPr>
                  <a:t> </a:t>
                </a:r>
                <a:r>
                  <a:rPr lang="ko-KR" altLang="en-US" sz="1050" dirty="0" smtClean="0">
                    <a:latin typeface="+mn-ea"/>
                  </a:rPr>
                  <a:t>산재된 문서들의 통합관리 </a:t>
                </a:r>
                <a:endParaRPr lang="en-US" altLang="ko-KR" sz="1050" dirty="0" smtClean="0">
                  <a:latin typeface="+mn-ea"/>
                </a:endParaRPr>
              </a:p>
              <a:p>
                <a:r>
                  <a:rPr lang="en-US" altLang="ko-KR" sz="1050" dirty="0" smtClean="0">
                    <a:latin typeface="+mn-ea"/>
                  </a:rPr>
                  <a:t> </a:t>
                </a:r>
                <a:r>
                  <a:rPr lang="ko-KR" altLang="ko-KR" sz="1050" dirty="0">
                    <a:latin typeface="+mn-ea"/>
                  </a:rPr>
                  <a:t>·</a:t>
                </a:r>
                <a:r>
                  <a:rPr lang="en-US" altLang="ko-KR" sz="1050" dirty="0">
                    <a:latin typeface="+mn-ea"/>
                  </a:rPr>
                  <a:t> </a:t>
                </a:r>
                <a:r>
                  <a:rPr lang="ko-KR" altLang="en-US" sz="1050" dirty="0">
                    <a:latin typeface="+mn-ea"/>
                  </a:rPr>
                  <a:t>내부 기밀자료 보호</a:t>
                </a:r>
                <a:endParaRPr lang="en-US" altLang="ko-KR" sz="1050" dirty="0">
                  <a:latin typeface="+mn-ea"/>
                </a:endParaRPr>
              </a:p>
              <a:p>
                <a:r>
                  <a:rPr lang="en-US" altLang="ko-KR" sz="1050" dirty="0">
                    <a:latin typeface="+mn-ea"/>
                  </a:rPr>
                  <a:t> </a:t>
                </a:r>
                <a:r>
                  <a:rPr lang="ko-KR" altLang="ko-KR" sz="1050" dirty="0">
                    <a:latin typeface="+mn-ea"/>
                  </a:rPr>
                  <a:t>·</a:t>
                </a:r>
                <a:r>
                  <a:rPr lang="en-US" altLang="ko-KR" sz="1050" dirty="0">
                    <a:latin typeface="+mn-ea"/>
                  </a:rPr>
                  <a:t> </a:t>
                </a:r>
                <a:r>
                  <a:rPr lang="ko-KR" altLang="en-US" sz="1050" dirty="0" smtClean="0">
                    <a:latin typeface="+mn-ea"/>
                  </a:rPr>
                  <a:t>프로젝트 완료 후 산출물에 대한 중앙 관리 및 업무 연속성 마련 </a:t>
                </a:r>
                <a:endParaRPr lang="ko-KR" altLang="en-US" sz="1050" dirty="0">
                  <a:latin typeface="+mn-ea"/>
                </a:endParaRPr>
              </a:p>
            </p:txBody>
          </p:sp>
        </p:grpSp>
        <p:pic>
          <p:nvPicPr>
            <p:cNvPr id="168" name="그림 16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258" y="4798151"/>
              <a:ext cx="1692547" cy="624266"/>
            </a:xfrm>
            <a:prstGeom prst="rect">
              <a:avLst/>
            </a:prstGeom>
          </p:spPr>
        </p:pic>
      </p:grpSp>
      <p:grpSp>
        <p:nvGrpSpPr>
          <p:cNvPr id="169" name="그룹 168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170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71" name="그림 17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9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이등변 삼각형 17"/>
          <p:cNvSpPr/>
          <p:nvPr/>
        </p:nvSpPr>
        <p:spPr>
          <a:xfrm rot="16200000">
            <a:off x="5579780" y="4228788"/>
            <a:ext cx="251927" cy="217178"/>
          </a:xfrm>
          <a:prstGeom prst="triangle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부제목 2"/>
          <p:cNvSpPr txBox="1">
            <a:spLocks/>
          </p:cNvSpPr>
          <p:nvPr/>
        </p:nvSpPr>
        <p:spPr>
          <a:xfrm>
            <a:off x="395511" y="1311417"/>
            <a:ext cx="6671114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000" spc="-56" dirty="0">
                <a:latin typeface="+mn-ea"/>
              </a:rPr>
              <a:t>세상을 더 안전하게 </a:t>
            </a:r>
            <a:r>
              <a:rPr lang="ko-KR" altLang="en-US" sz="2000" spc="-56" dirty="0" smtClean="0">
                <a:latin typeface="+mn-ea"/>
              </a:rPr>
              <a:t>만드는 </a:t>
            </a:r>
            <a:r>
              <a:rPr lang="en-US" altLang="ko-KR" sz="2000" spc="-56" dirty="0" err="1" smtClean="0">
                <a:latin typeface="+mn-ea"/>
              </a:rPr>
              <a:t>ESTsecurity</a:t>
            </a:r>
            <a:endParaRPr lang="en-US" altLang="ko-KR" sz="2000" spc="-56" dirty="0">
              <a:latin typeface="+mn-ea"/>
            </a:endParaRPr>
          </a:p>
        </p:txBody>
      </p:sp>
      <p:sp>
        <p:nvSpPr>
          <p:cNvPr id="55" name="부제목 2"/>
          <p:cNvSpPr txBox="1">
            <a:spLocks/>
          </p:cNvSpPr>
          <p:nvPr/>
        </p:nvSpPr>
        <p:spPr>
          <a:xfrm>
            <a:off x="401640" y="329475"/>
            <a:ext cx="1698630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300" spc="-100" dirty="0" smtClean="0">
                <a:solidFill>
                  <a:srgbClr val="92C820"/>
                </a:solidFill>
                <a:latin typeface="+mn-ea"/>
              </a:rPr>
              <a:t>01. </a:t>
            </a:r>
            <a:r>
              <a:rPr lang="ko-KR" altLang="en-US" sz="1300" spc="-100" dirty="0" smtClean="0">
                <a:solidFill>
                  <a:srgbClr val="92C820"/>
                </a:solidFill>
                <a:latin typeface="+mn-ea"/>
              </a:rPr>
              <a:t>회사소개</a:t>
            </a:r>
          </a:p>
        </p:txBody>
      </p:sp>
      <p:sp>
        <p:nvSpPr>
          <p:cNvPr id="87" name="부제목 2"/>
          <p:cNvSpPr txBox="1">
            <a:spLocks/>
          </p:cNvSpPr>
          <p:nvPr/>
        </p:nvSpPr>
        <p:spPr>
          <a:xfrm>
            <a:off x="414561" y="1826010"/>
            <a:ext cx="9204040" cy="279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</a:pPr>
            <a:r>
              <a:rPr lang="ko-KR" altLang="en-US" sz="1200" spc="-56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㈜</a:t>
            </a:r>
            <a:r>
              <a:rPr lang="ko-KR" altLang="en-US" sz="1200" spc="-56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이스트시큐리티는</a:t>
            </a:r>
            <a:r>
              <a:rPr lang="ko-KR" altLang="en-US" sz="1200" spc="-56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 ㈜이스트소프트 보안 </a:t>
            </a:r>
            <a:r>
              <a:rPr lang="en-US" altLang="ko-KR" sz="1200" spc="-56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SW</a:t>
            </a:r>
            <a:r>
              <a:rPr lang="ko-KR" altLang="en-US" sz="1200" spc="-56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개발 및 서비스 자회사로서 지능형 보안 위협에 대응하는 통합 보안 선도기업 입니다</a:t>
            </a:r>
            <a:r>
              <a:rPr lang="en-US" altLang="ko-KR" sz="1200" spc="-5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.</a:t>
            </a:r>
            <a:endParaRPr lang="ja-JP" altLang="en-US" sz="1200" spc="-56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400000000000000" pitchFamily="34" charset="-127"/>
            </a:endParaRPr>
          </a:p>
        </p:txBody>
      </p:sp>
      <p:graphicFrame>
        <p:nvGraphicFramePr>
          <p:cNvPr id="43" name="표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303143"/>
              </p:ext>
            </p:extLst>
          </p:nvPr>
        </p:nvGraphicFramePr>
        <p:xfrm>
          <a:off x="5016581" y="2604231"/>
          <a:ext cx="5343660" cy="3381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076">
                <a:tc>
                  <a:txBody>
                    <a:bodyPr/>
                    <a:lstStyle/>
                    <a:p>
                      <a:pPr lvl="0" algn="ctr" latinLnBrk="1"/>
                      <a:r>
                        <a:rPr lang="ko-KR" altLang="en-US" sz="1200" b="1" spc="-100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회사명</a:t>
                      </a:r>
                      <a:endParaRPr lang="ko-KR" altLang="en-US" sz="1200" b="1" spc="-100" baseline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6449" marR="96449" marT="48225" marB="482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altLang="ko" sz="1200" b="0" spc="-1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    </a:t>
                      </a:r>
                      <a:r>
                        <a:rPr lang="ko" altLang="ko-KR" sz="1200" b="0" spc="-1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" altLang="ko-KR" sz="1200" b="1" spc="-1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주)이스트시큐리티 </a:t>
                      </a:r>
                      <a:r>
                        <a:rPr lang="ko" altLang="ko-KR" sz="1200" b="1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(ESTsecurity Corp.)</a:t>
                      </a:r>
                      <a:endParaRPr lang="ko" altLang="ko-KR" sz="1200" b="1" spc="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6449" marR="96449" marT="48225" marB="482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076">
                <a:tc>
                  <a:txBody>
                    <a:bodyPr/>
                    <a:lstStyle/>
                    <a:p>
                      <a:pPr lvl="0" algn="ctr" latinLnBrk="1"/>
                      <a:r>
                        <a:rPr lang="ko-KR" altLang="en-US" sz="1200" b="1" spc="-100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대표 이사</a:t>
                      </a:r>
                      <a:endParaRPr lang="ko-KR" altLang="en-US" sz="1200" b="1" spc="-100" baseline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6449" marR="96449" marT="48225" marB="482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latinLnBrk="1"/>
                      <a:r>
                        <a:rPr lang="ko-KR" altLang="en-US" sz="1200" b="0" spc="-1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    정 상 원</a:t>
                      </a:r>
                      <a:endParaRPr lang="ko-KR" altLang="en-US" sz="1200" b="0" spc="-10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6449" marR="96449" marT="48225" marB="482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076">
                <a:tc>
                  <a:txBody>
                    <a:bodyPr/>
                    <a:lstStyle/>
                    <a:p>
                      <a:pPr lvl="0" algn="ctr" latinLnBrk="1"/>
                      <a:r>
                        <a:rPr lang="ko-KR" altLang="en-US" sz="1200" b="1" spc="-100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법인설립일</a:t>
                      </a:r>
                      <a:endParaRPr lang="ko-KR" altLang="en-US" sz="1200" b="1" spc="-100" baseline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6449" marR="96449" marT="48225" marB="482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altLang="ko" sz="12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    </a:t>
                      </a:r>
                      <a:r>
                        <a:rPr lang="ko" altLang="ko-KR" sz="12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2017년 1월 2일</a:t>
                      </a:r>
                      <a:endParaRPr lang="ko" altLang="ko-KR" sz="1200" spc="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6449" marR="96449" marT="48225" marB="482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076">
                <a:tc>
                  <a:txBody>
                    <a:bodyPr/>
                    <a:lstStyle/>
                    <a:p>
                      <a:pPr lvl="0" algn="ctr" latinLnBrk="1"/>
                      <a:r>
                        <a:rPr lang="ko-KR" altLang="en-US" sz="1200" b="1" spc="-100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본사소재지</a:t>
                      </a:r>
                      <a:endParaRPr lang="ko-KR" altLang="en-US" sz="1200" b="1" spc="-100" baseline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6449" marR="96449" marT="48225" marB="482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" sz="1200" spc="-1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    </a:t>
                      </a:r>
                      <a:r>
                        <a:rPr lang="ko" altLang="ko-KR" sz="1200" spc="-1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서울특별시 서초구 반포대로 3 (서초동 </a:t>
                      </a:r>
                      <a:r>
                        <a:rPr lang="ko" altLang="ko-KR" sz="12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1464-30</a:t>
                      </a:r>
                      <a:r>
                        <a:rPr lang="ko" altLang="ko-KR" sz="1200" spc="-1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) 이스트빌딩</a:t>
                      </a:r>
                    </a:p>
                  </a:txBody>
                  <a:tcPr marL="96449" marR="96449" marT="48225" marB="482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076">
                <a:tc>
                  <a:txBody>
                    <a:bodyPr/>
                    <a:lstStyle/>
                    <a:p>
                      <a:pPr lvl="0" algn="ctr" latinLnBrk="1"/>
                      <a:r>
                        <a:rPr lang="ko-KR" altLang="en-US" sz="1200" b="1" spc="-100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사업분야</a:t>
                      </a:r>
                      <a:endParaRPr lang="ko-KR" altLang="en-US" sz="1200" b="1" spc="-100" baseline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6449" marR="96449" marT="48225" marB="482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altLang="ko" sz="1200" spc="-1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    </a:t>
                      </a:r>
                      <a:r>
                        <a:rPr lang="ko" altLang="ko-KR" sz="1200" spc="-1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보안 </a:t>
                      </a:r>
                      <a:r>
                        <a:rPr lang="ko" altLang="ko-KR" sz="12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SW </a:t>
                      </a:r>
                      <a:r>
                        <a:rPr lang="ko" altLang="ko-KR" sz="1200" spc="-1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개발 및 서비스</a:t>
                      </a:r>
                      <a:endParaRPr lang="ko" altLang="ko-KR" sz="1200" spc="-10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6449" marR="96449" marT="48225" marB="482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076">
                <a:tc>
                  <a:txBody>
                    <a:bodyPr/>
                    <a:lstStyle/>
                    <a:p>
                      <a:pPr lvl="0" algn="ctr" latinLnBrk="1"/>
                      <a:r>
                        <a:rPr lang="ko-KR" altLang="en-US" sz="1200" b="1" spc="-100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임직원 수</a:t>
                      </a:r>
                      <a:endParaRPr lang="ko-KR" altLang="en-US" sz="1200" b="1" spc="-100" baseline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6449" marR="96449" marT="48225" marB="482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" sz="12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   </a:t>
                      </a:r>
                      <a:r>
                        <a:rPr lang="ko" altLang="ko-KR" sz="12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en-US" altLang="ko" sz="12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40</a:t>
                      </a:r>
                      <a:r>
                        <a:rPr lang="ko" altLang="ko-KR" sz="1200" spc="-1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명 </a:t>
                      </a:r>
                      <a:r>
                        <a:rPr lang="ko" altLang="ko-KR" sz="12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" altLang="ko-KR" sz="12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20</a:t>
                      </a:r>
                      <a:r>
                        <a:rPr lang="en-US" altLang="ko" sz="12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20</a:t>
                      </a:r>
                      <a:r>
                        <a:rPr lang="ko" altLang="ko-KR" sz="1200" spc="-1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년 </a:t>
                      </a:r>
                      <a:r>
                        <a:rPr lang="en-US" altLang="ko" sz="1200" spc="-1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" altLang="ko-KR" sz="1200" spc="-1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ko" altLang="ko-KR" sz="1200" spc="-1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기준)</a:t>
                      </a:r>
                    </a:p>
                  </a:txBody>
                  <a:tcPr marL="96449" marR="96449" marT="48225" marB="482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076">
                <a:tc>
                  <a:txBody>
                    <a:bodyPr/>
                    <a:lstStyle/>
                    <a:p>
                      <a:pPr lvl="0" algn="ctr" latinLnBrk="1"/>
                      <a:r>
                        <a:rPr lang="ko-KR" altLang="en-US" sz="1200" b="1" spc="-100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홈페이지</a:t>
                      </a:r>
                      <a:endParaRPr lang="ko-KR" altLang="en-US" sz="1200" b="1" spc="-100" baseline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6449" marR="96449" marT="48225" marB="482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" sz="12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   </a:t>
                      </a:r>
                      <a:r>
                        <a:rPr lang="ko" altLang="ko-KR" sz="12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www.estsecurity.com</a:t>
                      </a:r>
                    </a:p>
                  </a:txBody>
                  <a:tcPr marL="96449" marR="96449" marT="48225" marB="482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0" name="그룹 9"/>
          <p:cNvGrpSpPr/>
          <p:nvPr/>
        </p:nvGrpSpPr>
        <p:grpSpPr>
          <a:xfrm>
            <a:off x="1000532" y="2747704"/>
            <a:ext cx="3158613" cy="3179345"/>
            <a:chOff x="871849" y="2961489"/>
            <a:chExt cx="2914755" cy="2933886"/>
          </a:xfrm>
        </p:grpSpPr>
        <p:grpSp>
          <p:nvGrpSpPr>
            <p:cNvPr id="45" name="그룹 44"/>
            <p:cNvGrpSpPr/>
            <p:nvPr/>
          </p:nvGrpSpPr>
          <p:grpSpPr>
            <a:xfrm>
              <a:off x="871849" y="2961489"/>
              <a:ext cx="2914755" cy="2933886"/>
              <a:chOff x="1304935" y="2052655"/>
              <a:chExt cx="3662129" cy="3686166"/>
            </a:xfrm>
          </p:grpSpPr>
          <p:sp>
            <p:nvSpPr>
              <p:cNvPr id="56" name="육각형 55"/>
              <p:cNvSpPr/>
              <p:nvPr/>
            </p:nvSpPr>
            <p:spPr>
              <a:xfrm>
                <a:off x="1338488" y="2400299"/>
                <a:ext cx="3600000" cy="3005138"/>
              </a:xfrm>
              <a:prstGeom prst="hexagon">
                <a:avLst/>
              </a:prstGeom>
              <a:solidFill>
                <a:srgbClr val="92C82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7" name="타원 56"/>
              <p:cNvSpPr/>
              <p:nvPr/>
            </p:nvSpPr>
            <p:spPr>
              <a:xfrm>
                <a:off x="1338487" y="2052655"/>
                <a:ext cx="3600000" cy="3686166"/>
              </a:xfrm>
              <a:prstGeom prst="ellipse">
                <a:avLst/>
              </a:prstGeom>
              <a:noFill/>
              <a:ln>
                <a:solidFill>
                  <a:srgbClr val="49535C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 </a:t>
                </a:r>
                <a:endParaRPr kumimoji="1" lang="ja-JP" altLang="en-US" dirty="0"/>
              </a:p>
            </p:txBody>
          </p:sp>
          <p:sp>
            <p:nvSpPr>
              <p:cNvPr id="58" name="육각형 57"/>
              <p:cNvSpPr>
                <a:spLocks noChangeAspect="1"/>
              </p:cNvSpPr>
              <p:nvPr/>
            </p:nvSpPr>
            <p:spPr>
              <a:xfrm>
                <a:off x="1477653" y="2516469"/>
                <a:ext cx="3321670" cy="2772799"/>
              </a:xfrm>
              <a:prstGeom prst="hexagon">
                <a:avLst/>
              </a:prstGeom>
              <a:solidFill>
                <a:srgbClr val="92C82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9" name="육각형 58"/>
              <p:cNvSpPr>
                <a:spLocks noChangeAspect="1"/>
              </p:cNvSpPr>
              <p:nvPr/>
            </p:nvSpPr>
            <p:spPr>
              <a:xfrm>
                <a:off x="1610520" y="2627381"/>
                <a:ext cx="3055936" cy="2550975"/>
              </a:xfrm>
              <a:prstGeom prst="hexagon">
                <a:avLst/>
              </a:prstGeom>
              <a:solidFill>
                <a:srgbClr val="92C8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60" name="직선 연결선 59"/>
              <p:cNvCxnSpPr>
                <a:stCxn id="57" idx="2"/>
                <a:endCxn id="56" idx="0"/>
              </p:cNvCxnSpPr>
              <p:nvPr/>
            </p:nvCxnSpPr>
            <p:spPr>
              <a:xfrm>
                <a:off x="1338487" y="3895738"/>
                <a:ext cx="3600001" cy="7130"/>
              </a:xfrm>
              <a:prstGeom prst="line">
                <a:avLst/>
              </a:prstGeom>
              <a:ln>
                <a:solidFill>
                  <a:srgbClr val="868D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직선 연결선 60"/>
              <p:cNvCxnSpPr>
                <a:endCxn id="56" idx="2"/>
              </p:cNvCxnSpPr>
              <p:nvPr/>
            </p:nvCxnSpPr>
            <p:spPr>
              <a:xfrm flipH="1">
                <a:off x="2089773" y="2397319"/>
                <a:ext cx="2094878" cy="3008117"/>
              </a:xfrm>
              <a:prstGeom prst="line">
                <a:avLst/>
              </a:prstGeom>
              <a:ln>
                <a:solidFill>
                  <a:srgbClr val="868D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직선 연결선 61"/>
              <p:cNvCxnSpPr/>
              <p:nvPr/>
            </p:nvCxnSpPr>
            <p:spPr>
              <a:xfrm>
                <a:off x="2089773" y="2397319"/>
                <a:ext cx="2094878" cy="3008117"/>
              </a:xfrm>
              <a:prstGeom prst="line">
                <a:avLst/>
              </a:prstGeom>
              <a:ln>
                <a:solidFill>
                  <a:srgbClr val="868D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타원 62"/>
              <p:cNvSpPr/>
              <p:nvPr/>
            </p:nvSpPr>
            <p:spPr>
              <a:xfrm>
                <a:off x="1861690" y="2627380"/>
                <a:ext cx="2542837" cy="25428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4" name="타원 63"/>
              <p:cNvSpPr/>
              <p:nvPr/>
            </p:nvSpPr>
            <p:spPr>
              <a:xfrm>
                <a:off x="2060577" y="2367849"/>
                <a:ext cx="57153" cy="57153"/>
              </a:xfrm>
              <a:prstGeom prst="ellipse">
                <a:avLst/>
              </a:prstGeom>
              <a:solidFill>
                <a:srgbClr val="868D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타원 64"/>
              <p:cNvSpPr/>
              <p:nvPr/>
            </p:nvSpPr>
            <p:spPr>
              <a:xfrm>
                <a:off x="4156084" y="2367844"/>
                <a:ext cx="57153" cy="57153"/>
              </a:xfrm>
              <a:prstGeom prst="ellipse">
                <a:avLst/>
              </a:prstGeom>
              <a:solidFill>
                <a:srgbClr val="868D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타원 65"/>
              <p:cNvSpPr/>
              <p:nvPr/>
            </p:nvSpPr>
            <p:spPr>
              <a:xfrm>
                <a:off x="2065335" y="5368244"/>
                <a:ext cx="57153" cy="57153"/>
              </a:xfrm>
              <a:prstGeom prst="ellipse">
                <a:avLst/>
              </a:prstGeom>
              <a:solidFill>
                <a:srgbClr val="868D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타원 66"/>
              <p:cNvSpPr/>
              <p:nvPr/>
            </p:nvSpPr>
            <p:spPr>
              <a:xfrm>
                <a:off x="4151316" y="5368239"/>
                <a:ext cx="57153" cy="57153"/>
              </a:xfrm>
              <a:prstGeom prst="ellipse">
                <a:avLst/>
              </a:prstGeom>
              <a:solidFill>
                <a:srgbClr val="868D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타원 67"/>
              <p:cNvSpPr/>
              <p:nvPr/>
            </p:nvSpPr>
            <p:spPr>
              <a:xfrm>
                <a:off x="4909911" y="3868747"/>
                <a:ext cx="57153" cy="57153"/>
              </a:xfrm>
              <a:prstGeom prst="ellipse">
                <a:avLst/>
              </a:prstGeom>
              <a:solidFill>
                <a:srgbClr val="868D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타원 70"/>
              <p:cNvSpPr/>
              <p:nvPr/>
            </p:nvSpPr>
            <p:spPr>
              <a:xfrm>
                <a:off x="1304935" y="3868747"/>
                <a:ext cx="57153" cy="57153"/>
              </a:xfrm>
              <a:prstGeom prst="ellipse">
                <a:avLst/>
              </a:prstGeom>
              <a:solidFill>
                <a:srgbClr val="868D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923" y="4298641"/>
              <a:ext cx="1465874" cy="259581"/>
            </a:xfrm>
            <a:prstGeom prst="rect">
              <a:avLst/>
            </a:prstGeom>
          </p:spPr>
        </p:pic>
      </p:grpSp>
      <p:sp>
        <p:nvSpPr>
          <p:cNvPr id="72" name="부제목 2"/>
          <p:cNvSpPr txBox="1">
            <a:spLocks/>
          </p:cNvSpPr>
          <p:nvPr/>
        </p:nvSpPr>
        <p:spPr>
          <a:xfrm>
            <a:off x="366937" y="660362"/>
            <a:ext cx="5857875" cy="71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3500" b="1" spc="-350" dirty="0" smtClean="0">
                <a:solidFill>
                  <a:srgbClr val="111111"/>
                </a:solidFill>
                <a:latin typeface="+mn-ea"/>
              </a:rPr>
              <a:t>일반 현황</a:t>
            </a:r>
          </a:p>
        </p:txBody>
      </p:sp>
      <p:grpSp>
        <p:nvGrpSpPr>
          <p:cNvPr id="25" name="그룹 24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26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521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부제목 2"/>
          <p:cNvSpPr txBox="1">
            <a:spLocks/>
          </p:cNvSpPr>
          <p:nvPr/>
        </p:nvSpPr>
        <p:spPr>
          <a:xfrm>
            <a:off x="401640" y="329475"/>
            <a:ext cx="2545746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300" spc="-100" dirty="0" smtClean="0">
                <a:solidFill>
                  <a:srgbClr val="C00000"/>
                </a:solidFill>
                <a:latin typeface="+mn-ea"/>
              </a:rPr>
              <a:t>07. APPENDIX</a:t>
            </a:r>
            <a:endParaRPr lang="ko-KR" altLang="en-US" sz="1300" spc="-1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54" name="부제목 2"/>
          <p:cNvSpPr txBox="1">
            <a:spLocks/>
          </p:cNvSpPr>
          <p:nvPr/>
        </p:nvSpPr>
        <p:spPr>
          <a:xfrm>
            <a:off x="366937" y="660362"/>
            <a:ext cx="5857875" cy="71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3600" b="1" spc="-150" dirty="0" smtClean="0">
                <a:latin typeface="맑은 고딕" panose="020B0503020000020004" pitchFamily="50" charset="-127"/>
              </a:rPr>
              <a:t>구축 사례</a:t>
            </a:r>
            <a:endParaRPr lang="ko-KR" altLang="en-US" sz="3500" b="1" spc="-350" dirty="0" smtClean="0">
              <a:solidFill>
                <a:srgbClr val="111111"/>
              </a:solidFill>
              <a:latin typeface="+mn-ea"/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40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41" name="그림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grpSp>
        <p:nvGrpSpPr>
          <p:cNvPr id="42" name="그룹 41"/>
          <p:cNvGrpSpPr/>
          <p:nvPr/>
        </p:nvGrpSpPr>
        <p:grpSpPr>
          <a:xfrm>
            <a:off x="1034958" y="1411183"/>
            <a:ext cx="10122085" cy="4790862"/>
            <a:chOff x="477855" y="1411183"/>
            <a:chExt cx="10122085" cy="4790862"/>
          </a:xfrm>
        </p:grpSpPr>
        <p:grpSp>
          <p:nvGrpSpPr>
            <p:cNvPr id="43" name="그룹 42"/>
            <p:cNvGrpSpPr/>
            <p:nvPr/>
          </p:nvGrpSpPr>
          <p:grpSpPr>
            <a:xfrm>
              <a:off x="477856" y="1411183"/>
              <a:ext cx="10122084" cy="2335353"/>
              <a:chOff x="477855" y="1291027"/>
              <a:chExt cx="11267301" cy="2599576"/>
            </a:xfrm>
          </p:grpSpPr>
          <p:sp>
            <p:nvSpPr>
              <p:cNvPr id="62" name="직사각형 61"/>
              <p:cNvSpPr/>
              <p:nvPr/>
            </p:nvSpPr>
            <p:spPr>
              <a:xfrm>
                <a:off x="477855" y="1291027"/>
                <a:ext cx="11267301" cy="2599576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64" name="그룹 63"/>
              <p:cNvGrpSpPr/>
              <p:nvPr/>
            </p:nvGrpSpPr>
            <p:grpSpPr>
              <a:xfrm>
                <a:off x="2971554" y="1365762"/>
                <a:ext cx="8678095" cy="2446372"/>
                <a:chOff x="2971554" y="1493021"/>
                <a:chExt cx="8678095" cy="2550680"/>
              </a:xfrm>
            </p:grpSpPr>
            <p:grpSp>
              <p:nvGrpSpPr>
                <p:cNvPr id="67" name="그룹 66"/>
                <p:cNvGrpSpPr/>
                <p:nvPr/>
              </p:nvGrpSpPr>
              <p:grpSpPr>
                <a:xfrm>
                  <a:off x="2976756" y="1493021"/>
                  <a:ext cx="8672893" cy="1278256"/>
                  <a:chOff x="474658" y="3914564"/>
                  <a:chExt cx="10569161" cy="1278256"/>
                </a:xfrm>
              </p:grpSpPr>
              <p:grpSp>
                <p:nvGrpSpPr>
                  <p:cNvPr id="73" name="그룹 72"/>
                  <p:cNvGrpSpPr/>
                  <p:nvPr/>
                </p:nvGrpSpPr>
                <p:grpSpPr>
                  <a:xfrm rot="16200000">
                    <a:off x="5120111" y="-730889"/>
                    <a:ext cx="1278256" cy="10569161"/>
                    <a:chOff x="7898820" y="1681572"/>
                    <a:chExt cx="2074504" cy="8243449"/>
                  </a:xfrm>
                </p:grpSpPr>
                <p:sp>
                  <p:nvSpPr>
                    <p:cNvPr id="75" name="직사각형 74"/>
                    <p:cNvSpPr/>
                    <p:nvPr/>
                  </p:nvSpPr>
                  <p:spPr>
                    <a:xfrm>
                      <a:off x="7898826" y="1681572"/>
                      <a:ext cx="2074498" cy="439118"/>
                    </a:xfrm>
                    <a:prstGeom prst="rect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solidFill>
                        <a:srgbClr val="C2C6C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76" name="직사각형 75"/>
                    <p:cNvSpPr/>
                    <p:nvPr/>
                  </p:nvSpPr>
                  <p:spPr>
                    <a:xfrm>
                      <a:off x="7898820" y="2117630"/>
                      <a:ext cx="2074499" cy="78073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127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</p:grpSp>
              <p:sp>
                <p:nvSpPr>
                  <p:cNvPr id="74" name="직사각형 73"/>
                  <p:cNvSpPr/>
                  <p:nvPr/>
                </p:nvSpPr>
                <p:spPr>
                  <a:xfrm rot="16200000">
                    <a:off x="297746" y="4343421"/>
                    <a:ext cx="1071619" cy="443737"/>
                  </a:xfrm>
                  <a:prstGeom prst="rect">
                    <a:avLst/>
                  </a:prstGeom>
                </p:spPr>
                <p:txBody>
                  <a:bodyPr vert="eaVert" wrap="square">
                    <a:spAutoFit/>
                  </a:bodyPr>
                  <a:lstStyle/>
                  <a:p>
                    <a:r>
                      <a:rPr lang="ko-KR" altLang="en-US" sz="1200" b="1" dirty="0">
                        <a:solidFill>
                          <a:schemeClr val="bg1"/>
                        </a:solidFill>
                        <a:latin typeface="+mn-ea"/>
                      </a:rPr>
                      <a:t>도입 </a:t>
                    </a:r>
                    <a:r>
                      <a:rPr lang="ko-KR" altLang="en-US" sz="1200" b="1" dirty="0" smtClean="0">
                        <a:solidFill>
                          <a:schemeClr val="bg1"/>
                        </a:solidFill>
                        <a:latin typeface="+mn-ea"/>
                      </a:rPr>
                      <a:t> 목적</a:t>
                    </a:r>
                    <a:endParaRPr lang="en-US" altLang="ko-KR" sz="1200" b="1" dirty="0">
                      <a:solidFill>
                        <a:schemeClr val="bg1"/>
                      </a:solidFill>
                      <a:latin typeface="+mn-ea"/>
                    </a:endParaRPr>
                  </a:p>
                </p:txBody>
              </p:sp>
            </p:grpSp>
            <p:grpSp>
              <p:nvGrpSpPr>
                <p:cNvPr id="68" name="그룹 67"/>
                <p:cNvGrpSpPr/>
                <p:nvPr/>
              </p:nvGrpSpPr>
              <p:grpSpPr>
                <a:xfrm>
                  <a:off x="2971554" y="2765447"/>
                  <a:ext cx="8672891" cy="1278254"/>
                  <a:chOff x="474661" y="3914563"/>
                  <a:chExt cx="10569158" cy="1278254"/>
                </a:xfrm>
              </p:grpSpPr>
              <p:grpSp>
                <p:nvGrpSpPr>
                  <p:cNvPr id="69" name="그룹 68"/>
                  <p:cNvGrpSpPr/>
                  <p:nvPr/>
                </p:nvGrpSpPr>
                <p:grpSpPr>
                  <a:xfrm rot="16200000">
                    <a:off x="5120113" y="-730889"/>
                    <a:ext cx="1278254" cy="10569158"/>
                    <a:chOff x="7898819" y="1681574"/>
                    <a:chExt cx="2074500" cy="8243447"/>
                  </a:xfrm>
                </p:grpSpPr>
                <p:sp>
                  <p:nvSpPr>
                    <p:cNvPr id="71" name="직사각형 70"/>
                    <p:cNvSpPr/>
                    <p:nvPr/>
                  </p:nvSpPr>
                  <p:spPr>
                    <a:xfrm>
                      <a:off x="7898819" y="1681574"/>
                      <a:ext cx="2074499" cy="439119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rgbClr val="C2C6C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72" name="직사각형 71"/>
                    <p:cNvSpPr/>
                    <p:nvPr/>
                  </p:nvSpPr>
                  <p:spPr>
                    <a:xfrm>
                      <a:off x="7898820" y="2117630"/>
                      <a:ext cx="2074499" cy="78073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127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</p:grpSp>
              <p:sp>
                <p:nvSpPr>
                  <p:cNvPr id="70" name="직사각형 69"/>
                  <p:cNvSpPr/>
                  <p:nvPr/>
                </p:nvSpPr>
                <p:spPr>
                  <a:xfrm rot="16200000">
                    <a:off x="297746" y="4343421"/>
                    <a:ext cx="1071619" cy="443737"/>
                  </a:xfrm>
                  <a:prstGeom prst="rect">
                    <a:avLst/>
                  </a:prstGeom>
                </p:spPr>
                <p:txBody>
                  <a:bodyPr vert="eaVert" wrap="square">
                    <a:spAutoFit/>
                  </a:bodyPr>
                  <a:lstStyle/>
                  <a:p>
                    <a:r>
                      <a:rPr lang="ko-KR" altLang="en-US" sz="1200" b="1" dirty="0">
                        <a:solidFill>
                          <a:schemeClr val="bg1"/>
                        </a:solidFill>
                        <a:latin typeface="+mn-ea"/>
                      </a:rPr>
                      <a:t>도입 </a:t>
                    </a:r>
                    <a:r>
                      <a:rPr lang="ko-KR" altLang="en-US" sz="1200" b="1" dirty="0" smtClean="0">
                        <a:solidFill>
                          <a:schemeClr val="bg1"/>
                        </a:solidFill>
                        <a:latin typeface="+mn-ea"/>
                      </a:rPr>
                      <a:t>효과</a:t>
                    </a:r>
                    <a:endParaRPr lang="en-US" altLang="ko-KR" sz="1200" b="1" dirty="0">
                      <a:solidFill>
                        <a:schemeClr val="bg1"/>
                      </a:solidFill>
                      <a:latin typeface="+mn-ea"/>
                    </a:endParaRPr>
                  </a:p>
                </p:txBody>
              </p:sp>
            </p:grpSp>
          </p:grpSp>
          <p:sp>
            <p:nvSpPr>
              <p:cNvPr id="65" name="직사각형 64"/>
              <p:cNvSpPr/>
              <p:nvPr/>
            </p:nvSpPr>
            <p:spPr>
              <a:xfrm>
                <a:off x="3597463" y="1495510"/>
                <a:ext cx="7903461" cy="1361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050" b="1" dirty="0">
                    <a:latin typeface="+mn-ea"/>
                  </a:rPr>
                  <a:t>프로젝트 산출물 보안</a:t>
                </a:r>
                <a:r>
                  <a:rPr lang="en-US" altLang="ko-KR" sz="1050" dirty="0">
                    <a:latin typeface="+mn-ea"/>
                  </a:rPr>
                  <a:t/>
                </a:r>
                <a:br>
                  <a:rPr lang="en-US" altLang="ko-KR" sz="1050" dirty="0">
                    <a:latin typeface="+mn-ea"/>
                  </a:rPr>
                </a:br>
                <a:r>
                  <a:rPr lang="en-US" altLang="ko-KR" sz="1050" dirty="0">
                    <a:latin typeface="+mn-ea"/>
                  </a:rPr>
                  <a:t>- </a:t>
                </a:r>
                <a:r>
                  <a:rPr lang="ko-KR" altLang="en-US" sz="1050" dirty="0">
                    <a:latin typeface="+mn-ea"/>
                  </a:rPr>
                  <a:t>프로젝트 과정에서 생산되는 다양한 형식의 개발 자료들 효과적으로 보안하기 위한 방안을 마련하고자 함</a:t>
                </a:r>
                <a:endParaRPr lang="en-US" altLang="ko-KR" sz="1050" dirty="0">
                  <a:latin typeface="+mn-ea"/>
                </a:endParaRPr>
              </a:p>
              <a:p>
                <a:r>
                  <a:rPr lang="ko-KR" altLang="en-US" sz="1050" b="1" dirty="0">
                    <a:latin typeface="+mn-ea"/>
                  </a:rPr>
                  <a:t>외주 협력업체 임직원을 위한 공유 시스템 마련</a:t>
                </a:r>
                <a:r>
                  <a:rPr lang="en-US" altLang="ko-KR" sz="1050" dirty="0">
                    <a:latin typeface="+mn-ea"/>
                  </a:rPr>
                  <a:t/>
                </a:r>
                <a:br>
                  <a:rPr lang="en-US" altLang="ko-KR" sz="1050" dirty="0">
                    <a:latin typeface="+mn-ea"/>
                  </a:rPr>
                </a:br>
                <a:r>
                  <a:rPr lang="en-US" altLang="ko-KR" sz="1050" dirty="0">
                    <a:latin typeface="+mn-ea"/>
                  </a:rPr>
                  <a:t>- </a:t>
                </a:r>
                <a:r>
                  <a:rPr lang="ko-KR" altLang="en-US" sz="1050" dirty="0">
                    <a:latin typeface="+mn-ea"/>
                  </a:rPr>
                  <a:t>협업 관계인 상주 인력을 위한 파일 공유 시스템 마련이 필요</a:t>
                </a:r>
                <a:r>
                  <a:rPr lang="en-US" altLang="ko-KR" sz="1050" dirty="0">
                    <a:latin typeface="+mn-ea"/>
                  </a:rPr>
                  <a:t/>
                </a:r>
                <a:br>
                  <a:rPr lang="en-US" altLang="ko-KR" sz="1050" dirty="0">
                    <a:latin typeface="+mn-ea"/>
                  </a:rPr>
                </a:br>
                <a:r>
                  <a:rPr lang="en-US" altLang="ko-KR" sz="1050" dirty="0">
                    <a:latin typeface="+mn-ea"/>
                  </a:rPr>
                  <a:t>- </a:t>
                </a:r>
                <a:r>
                  <a:rPr lang="ko-KR" altLang="en-US" sz="1050" dirty="0">
                    <a:latin typeface="+mn-ea"/>
                  </a:rPr>
                  <a:t>프로젝트 종료 후 결과물을 중앙으로 통합 이관 시키기 위한</a:t>
                </a:r>
                <a:r>
                  <a:rPr lang="en-US" altLang="ko-KR" sz="1050" dirty="0">
                    <a:latin typeface="+mn-ea"/>
                  </a:rPr>
                  <a:t> </a:t>
                </a:r>
                <a:r>
                  <a:rPr lang="ko-KR" altLang="en-US" sz="1050" dirty="0">
                    <a:latin typeface="+mn-ea"/>
                  </a:rPr>
                  <a:t>방안 마련이 필요함</a:t>
                </a:r>
              </a:p>
              <a:p>
                <a:r>
                  <a:rPr lang="en-US" altLang="ko-KR" sz="1050" dirty="0">
                    <a:latin typeface="+mn-ea"/>
                  </a:rPr>
                  <a:t/>
                </a:r>
                <a:br>
                  <a:rPr lang="en-US" altLang="ko-KR" sz="1050" dirty="0">
                    <a:latin typeface="+mn-ea"/>
                  </a:rPr>
                </a:br>
                <a:endParaRPr lang="en-US" altLang="ko-KR" sz="1050" dirty="0">
                  <a:latin typeface="+mn-ea"/>
                </a:endParaRPr>
              </a:p>
            </p:txBody>
          </p:sp>
          <p:sp>
            <p:nvSpPr>
              <p:cNvPr id="66" name="직사각형 65"/>
              <p:cNvSpPr/>
              <p:nvPr/>
            </p:nvSpPr>
            <p:spPr>
              <a:xfrm>
                <a:off x="3592259" y="2708643"/>
                <a:ext cx="7903461" cy="1002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050" b="1" dirty="0">
                    <a:latin typeface="+mn-ea"/>
                  </a:rPr>
                  <a:t>내부자료 </a:t>
                </a:r>
                <a:r>
                  <a:rPr lang="ko-KR" altLang="en-US" sz="1050" b="1" dirty="0" smtClean="0">
                    <a:latin typeface="+mn-ea"/>
                  </a:rPr>
                  <a:t>유출 차단</a:t>
                </a:r>
                <a:r>
                  <a:rPr lang="en-US" altLang="ko-KR" sz="1050" dirty="0">
                    <a:latin typeface="+mn-ea"/>
                  </a:rPr>
                  <a:t/>
                </a:r>
                <a:br>
                  <a:rPr lang="en-US" altLang="ko-KR" sz="1050" dirty="0">
                    <a:latin typeface="+mn-ea"/>
                  </a:rPr>
                </a:br>
                <a:r>
                  <a:rPr lang="en-US" altLang="ko-KR" sz="1050" dirty="0">
                    <a:latin typeface="+mn-ea"/>
                  </a:rPr>
                  <a:t>- </a:t>
                </a:r>
                <a:r>
                  <a:rPr lang="ko-KR" altLang="en-US" sz="1050" dirty="0">
                    <a:latin typeface="+mn-ea"/>
                  </a:rPr>
                  <a:t>로컬 </a:t>
                </a:r>
                <a:r>
                  <a:rPr lang="en-US" altLang="ko-KR" sz="1050" dirty="0">
                    <a:latin typeface="+mn-ea"/>
                  </a:rPr>
                  <a:t>PC</a:t>
                </a:r>
                <a:r>
                  <a:rPr lang="ko-KR" altLang="en-US" sz="1050" dirty="0">
                    <a:latin typeface="+mn-ea"/>
                  </a:rPr>
                  <a:t>의 온</a:t>
                </a:r>
                <a:r>
                  <a:rPr lang="en-US" altLang="ko-KR" sz="1050" dirty="0">
                    <a:latin typeface="+mn-ea"/>
                  </a:rPr>
                  <a:t>/</a:t>
                </a:r>
                <a:r>
                  <a:rPr lang="ko-KR" altLang="en-US" sz="1050" dirty="0">
                    <a:latin typeface="+mn-ea"/>
                  </a:rPr>
                  <a:t>오프라인 매체를 통하여 중요한 내부 자료가 외부로 유출되는 것을 차단하고자 하는 목적에 적합함</a:t>
                </a:r>
                <a:endParaRPr lang="en-US" altLang="ko-KR" sz="1050" dirty="0">
                  <a:latin typeface="+mn-ea"/>
                </a:endParaRPr>
              </a:p>
              <a:p>
                <a:r>
                  <a:rPr lang="ko-KR" altLang="en-US" sz="1050" b="1" dirty="0" err="1">
                    <a:latin typeface="+mn-ea"/>
                  </a:rPr>
                  <a:t>문서중앙화</a:t>
                </a:r>
                <a:r>
                  <a:rPr lang="ko-KR" altLang="en-US" sz="1050" b="1" dirty="0">
                    <a:latin typeface="+mn-ea"/>
                  </a:rPr>
                  <a:t> 구축</a:t>
                </a:r>
                <a:r>
                  <a:rPr lang="en-US" altLang="ko-KR" sz="1050" dirty="0">
                    <a:latin typeface="+mn-ea"/>
                  </a:rPr>
                  <a:t/>
                </a:r>
                <a:br>
                  <a:rPr lang="en-US" altLang="ko-KR" sz="1050" dirty="0">
                    <a:latin typeface="+mn-ea"/>
                  </a:rPr>
                </a:br>
                <a:r>
                  <a:rPr lang="en-US" altLang="ko-KR" sz="1050" dirty="0">
                    <a:latin typeface="+mn-ea"/>
                  </a:rPr>
                  <a:t>- </a:t>
                </a:r>
                <a:r>
                  <a:rPr lang="ko-KR" altLang="en-US" sz="1050" dirty="0">
                    <a:latin typeface="+mn-ea"/>
                  </a:rPr>
                  <a:t>모든 업무 관련 문서를 중앙 서버로 통합 저장하여 사용자의 접근</a:t>
                </a:r>
                <a:r>
                  <a:rPr lang="en-US" altLang="ko-KR" sz="1050" dirty="0">
                    <a:latin typeface="+mn-ea"/>
                  </a:rPr>
                  <a:t> </a:t>
                </a:r>
                <a:r>
                  <a:rPr lang="ko-KR" altLang="en-US" sz="1050" dirty="0">
                    <a:latin typeface="+mn-ea"/>
                  </a:rPr>
                  <a:t>및 작업 권한을 통제하고 실시간 모니터링하여 체계적으로 관리함</a:t>
                </a:r>
                <a:endParaRPr lang="en-US" altLang="ko-KR" sz="1050" dirty="0">
                  <a:latin typeface="+mn-ea"/>
                </a:endParaRPr>
              </a:p>
            </p:txBody>
          </p:sp>
        </p:grpSp>
        <p:grpSp>
          <p:nvGrpSpPr>
            <p:cNvPr id="44" name="그룹 43"/>
            <p:cNvGrpSpPr/>
            <p:nvPr/>
          </p:nvGrpSpPr>
          <p:grpSpPr>
            <a:xfrm>
              <a:off x="477855" y="3866692"/>
              <a:ext cx="10122084" cy="2335353"/>
              <a:chOff x="477855" y="1291027"/>
              <a:chExt cx="11267301" cy="2599576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477855" y="1291027"/>
                <a:ext cx="11267301" cy="2599576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7" name="그룹 46"/>
              <p:cNvGrpSpPr/>
              <p:nvPr/>
            </p:nvGrpSpPr>
            <p:grpSpPr>
              <a:xfrm>
                <a:off x="2971553" y="1365760"/>
                <a:ext cx="8678096" cy="2446375"/>
                <a:chOff x="2971553" y="1493019"/>
                <a:chExt cx="8678096" cy="2550683"/>
              </a:xfrm>
            </p:grpSpPr>
            <p:grpSp>
              <p:nvGrpSpPr>
                <p:cNvPr id="50" name="그룹 49"/>
                <p:cNvGrpSpPr/>
                <p:nvPr/>
              </p:nvGrpSpPr>
              <p:grpSpPr>
                <a:xfrm>
                  <a:off x="2976755" y="1493019"/>
                  <a:ext cx="8672894" cy="1278256"/>
                  <a:chOff x="474658" y="3914562"/>
                  <a:chExt cx="10569162" cy="1278256"/>
                </a:xfrm>
              </p:grpSpPr>
              <p:grpSp>
                <p:nvGrpSpPr>
                  <p:cNvPr id="58" name="그룹 57"/>
                  <p:cNvGrpSpPr/>
                  <p:nvPr/>
                </p:nvGrpSpPr>
                <p:grpSpPr>
                  <a:xfrm rot="16200000">
                    <a:off x="5120111" y="-730891"/>
                    <a:ext cx="1278256" cy="10569162"/>
                    <a:chOff x="7898820" y="1681571"/>
                    <a:chExt cx="2074503" cy="8243450"/>
                  </a:xfrm>
                </p:grpSpPr>
                <p:sp>
                  <p:nvSpPr>
                    <p:cNvPr id="60" name="직사각형 59"/>
                    <p:cNvSpPr/>
                    <p:nvPr/>
                  </p:nvSpPr>
                  <p:spPr>
                    <a:xfrm>
                      <a:off x="7898825" y="1681571"/>
                      <a:ext cx="2074498" cy="439119"/>
                    </a:xfrm>
                    <a:prstGeom prst="rect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solidFill>
                        <a:srgbClr val="C2C6C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61" name="직사각형 60"/>
                    <p:cNvSpPr/>
                    <p:nvPr/>
                  </p:nvSpPr>
                  <p:spPr>
                    <a:xfrm>
                      <a:off x="7898820" y="2117630"/>
                      <a:ext cx="2074499" cy="78073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127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</p:grpSp>
              <p:sp>
                <p:nvSpPr>
                  <p:cNvPr id="59" name="직사각형 58"/>
                  <p:cNvSpPr/>
                  <p:nvPr/>
                </p:nvSpPr>
                <p:spPr>
                  <a:xfrm rot="16200000">
                    <a:off x="273661" y="4312509"/>
                    <a:ext cx="1071619" cy="443737"/>
                  </a:xfrm>
                  <a:prstGeom prst="rect">
                    <a:avLst/>
                  </a:prstGeom>
                </p:spPr>
                <p:txBody>
                  <a:bodyPr vert="eaVert" wrap="square">
                    <a:spAutoFit/>
                  </a:bodyPr>
                  <a:lstStyle/>
                  <a:p>
                    <a:r>
                      <a:rPr lang="ko-KR" altLang="en-US" sz="1200" b="1" dirty="0">
                        <a:solidFill>
                          <a:schemeClr val="bg1"/>
                        </a:solidFill>
                        <a:latin typeface="+mn-ea"/>
                      </a:rPr>
                      <a:t>도입 </a:t>
                    </a:r>
                    <a:r>
                      <a:rPr lang="ko-KR" altLang="en-US" sz="1200" b="1" dirty="0" smtClean="0">
                        <a:solidFill>
                          <a:schemeClr val="bg1"/>
                        </a:solidFill>
                        <a:latin typeface="+mn-ea"/>
                      </a:rPr>
                      <a:t> 목적</a:t>
                    </a:r>
                    <a:endParaRPr lang="en-US" altLang="ko-KR" sz="1200" b="1" dirty="0">
                      <a:solidFill>
                        <a:schemeClr val="bg1"/>
                      </a:solidFill>
                      <a:latin typeface="+mn-ea"/>
                    </a:endParaRPr>
                  </a:p>
                </p:txBody>
              </p:sp>
            </p:grpSp>
            <p:grpSp>
              <p:nvGrpSpPr>
                <p:cNvPr id="51" name="그룹 50"/>
                <p:cNvGrpSpPr/>
                <p:nvPr/>
              </p:nvGrpSpPr>
              <p:grpSpPr>
                <a:xfrm>
                  <a:off x="2971553" y="2765448"/>
                  <a:ext cx="8672891" cy="1278254"/>
                  <a:chOff x="474660" y="3914564"/>
                  <a:chExt cx="10569158" cy="1278254"/>
                </a:xfrm>
              </p:grpSpPr>
              <p:grpSp>
                <p:nvGrpSpPr>
                  <p:cNvPr id="52" name="그룹 51"/>
                  <p:cNvGrpSpPr/>
                  <p:nvPr/>
                </p:nvGrpSpPr>
                <p:grpSpPr>
                  <a:xfrm rot="16200000">
                    <a:off x="5120112" y="-730888"/>
                    <a:ext cx="1278254" cy="10569158"/>
                    <a:chOff x="7898819" y="1681574"/>
                    <a:chExt cx="2074500" cy="8243447"/>
                  </a:xfrm>
                </p:grpSpPr>
                <p:sp>
                  <p:nvSpPr>
                    <p:cNvPr id="56" name="직사각형 55"/>
                    <p:cNvSpPr/>
                    <p:nvPr/>
                  </p:nvSpPr>
                  <p:spPr>
                    <a:xfrm>
                      <a:off x="7898819" y="1681574"/>
                      <a:ext cx="2074499" cy="439119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rgbClr val="C2C6C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57" name="직사각형 56"/>
                    <p:cNvSpPr/>
                    <p:nvPr/>
                  </p:nvSpPr>
                  <p:spPr>
                    <a:xfrm>
                      <a:off x="7898820" y="2117630"/>
                      <a:ext cx="2074499" cy="78073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127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</p:grpSp>
              <p:sp>
                <p:nvSpPr>
                  <p:cNvPr id="53" name="직사각형 52"/>
                  <p:cNvSpPr/>
                  <p:nvPr/>
                </p:nvSpPr>
                <p:spPr>
                  <a:xfrm rot="16200000">
                    <a:off x="273661" y="4312510"/>
                    <a:ext cx="1071619" cy="443737"/>
                  </a:xfrm>
                  <a:prstGeom prst="rect">
                    <a:avLst/>
                  </a:prstGeom>
                </p:spPr>
                <p:txBody>
                  <a:bodyPr vert="eaVert" wrap="square">
                    <a:spAutoFit/>
                  </a:bodyPr>
                  <a:lstStyle/>
                  <a:p>
                    <a:r>
                      <a:rPr lang="ko-KR" altLang="en-US" sz="1200" b="1" dirty="0">
                        <a:solidFill>
                          <a:schemeClr val="bg1"/>
                        </a:solidFill>
                        <a:latin typeface="+mn-ea"/>
                      </a:rPr>
                      <a:t>도입 </a:t>
                    </a:r>
                    <a:r>
                      <a:rPr lang="ko-KR" altLang="en-US" sz="1200" b="1" dirty="0" smtClean="0">
                        <a:solidFill>
                          <a:schemeClr val="bg1"/>
                        </a:solidFill>
                        <a:latin typeface="+mn-ea"/>
                      </a:rPr>
                      <a:t>효과</a:t>
                    </a:r>
                    <a:endParaRPr lang="en-US" altLang="ko-KR" sz="1200" b="1" dirty="0">
                      <a:solidFill>
                        <a:schemeClr val="bg1"/>
                      </a:solidFill>
                      <a:latin typeface="+mn-ea"/>
                    </a:endParaRPr>
                  </a:p>
                </p:txBody>
              </p:sp>
            </p:grpSp>
          </p:grpSp>
          <p:sp>
            <p:nvSpPr>
              <p:cNvPr id="48" name="직사각형 47"/>
              <p:cNvSpPr/>
              <p:nvPr/>
            </p:nvSpPr>
            <p:spPr>
              <a:xfrm>
                <a:off x="3597463" y="1495510"/>
                <a:ext cx="7903461" cy="1002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050" b="1" dirty="0">
                    <a:latin typeface="+mn-ea"/>
                  </a:rPr>
                  <a:t>기존에 사용중인 보안 제품의 호환성 문제로 지속적인 문제 발생</a:t>
                </a:r>
                <a:r>
                  <a:rPr lang="en-US" altLang="ko-KR" sz="1050" b="1" dirty="0">
                    <a:latin typeface="+mn-ea"/>
                  </a:rPr>
                  <a:t>, </a:t>
                </a:r>
                <a:r>
                  <a:rPr lang="ko-KR" altLang="en-US" sz="1050" b="1" dirty="0">
                    <a:latin typeface="+mn-ea"/>
                  </a:rPr>
                  <a:t>프로젝트 산출물 보안 방안을 </a:t>
                </a:r>
                <a:r>
                  <a:rPr lang="ko-KR" altLang="en-US" sz="1050" b="1" dirty="0" smtClean="0">
                    <a:latin typeface="+mn-ea"/>
                  </a:rPr>
                  <a:t>마련하고자함</a:t>
                </a:r>
                <a:endParaRPr lang="en-US" altLang="ko-KR" sz="1050" b="1" dirty="0" smtClean="0">
                  <a:latin typeface="+mn-ea"/>
                </a:endParaRPr>
              </a:p>
              <a:p>
                <a:endParaRPr lang="en-US" altLang="ko-KR" sz="1050" b="1" dirty="0">
                  <a:latin typeface="+mn-ea"/>
                </a:endParaRPr>
              </a:p>
              <a:p>
                <a:r>
                  <a:rPr lang="en-US" altLang="ko-KR" sz="1050" dirty="0">
                    <a:latin typeface="+mn-ea"/>
                  </a:rPr>
                  <a:t> </a:t>
                </a:r>
                <a:r>
                  <a:rPr lang="ko-KR" altLang="ko-KR" sz="1050" dirty="0">
                    <a:latin typeface="+mn-ea"/>
                  </a:rPr>
                  <a:t>·</a:t>
                </a:r>
                <a:r>
                  <a:rPr lang="en-US" altLang="ko-KR" sz="1050" dirty="0">
                    <a:latin typeface="+mn-ea"/>
                  </a:rPr>
                  <a:t> </a:t>
                </a:r>
                <a:r>
                  <a:rPr lang="ko-KR" altLang="en-US" sz="1050" dirty="0">
                    <a:latin typeface="+mn-ea"/>
                  </a:rPr>
                  <a:t>업무의 중심 </a:t>
                </a:r>
                <a:r>
                  <a:rPr lang="en-US" altLang="ko-KR" sz="1050" dirty="0">
                    <a:latin typeface="+mn-ea"/>
                  </a:rPr>
                  <a:t>= </a:t>
                </a:r>
                <a:r>
                  <a:rPr lang="ko-KR" altLang="en-US" sz="1050" dirty="0">
                    <a:latin typeface="+mn-ea"/>
                  </a:rPr>
                  <a:t>사용자 </a:t>
                </a:r>
                <a:r>
                  <a:rPr lang="en-US" altLang="ko-KR" sz="1050" dirty="0" smtClean="0">
                    <a:latin typeface="+mn-ea"/>
                  </a:rPr>
                  <a:t>PC , </a:t>
                </a:r>
                <a:r>
                  <a:rPr lang="ko-KR" altLang="en-US" sz="1050" dirty="0" smtClean="0">
                    <a:latin typeface="+mn-ea"/>
                  </a:rPr>
                  <a:t>문서 </a:t>
                </a:r>
                <a:r>
                  <a:rPr lang="ko-KR" altLang="en-US" sz="1050" dirty="0">
                    <a:latin typeface="+mn-ea"/>
                  </a:rPr>
                  <a:t>보관소 </a:t>
                </a:r>
                <a:r>
                  <a:rPr lang="en-US" altLang="ko-KR" sz="1050" dirty="0">
                    <a:latin typeface="+mn-ea"/>
                  </a:rPr>
                  <a:t>= </a:t>
                </a:r>
                <a:r>
                  <a:rPr lang="ko-KR" altLang="en-US" sz="1050" dirty="0">
                    <a:latin typeface="+mn-ea"/>
                  </a:rPr>
                  <a:t>사용자 </a:t>
                </a:r>
                <a:r>
                  <a:rPr lang="en-US" altLang="ko-KR" sz="1050" dirty="0">
                    <a:latin typeface="+mn-ea"/>
                  </a:rPr>
                  <a:t>PC</a:t>
                </a:r>
              </a:p>
              <a:p>
                <a:r>
                  <a:rPr lang="en-US" altLang="ko-KR" sz="1050" dirty="0">
                    <a:latin typeface="+mn-ea"/>
                  </a:rPr>
                  <a:t> </a:t>
                </a:r>
                <a:r>
                  <a:rPr lang="ko-KR" altLang="ko-KR" sz="1050" dirty="0">
                    <a:latin typeface="+mn-ea"/>
                  </a:rPr>
                  <a:t>·</a:t>
                </a:r>
                <a:r>
                  <a:rPr lang="en-US" altLang="ko-KR" sz="1050" dirty="0">
                    <a:latin typeface="+mn-ea"/>
                  </a:rPr>
                  <a:t> </a:t>
                </a:r>
                <a:r>
                  <a:rPr lang="ko-KR" altLang="en-US" sz="1050" dirty="0">
                    <a:latin typeface="+mn-ea"/>
                  </a:rPr>
                  <a:t>원본의 복사</a:t>
                </a:r>
                <a:r>
                  <a:rPr lang="en-US" altLang="ko-KR" sz="1050" dirty="0">
                    <a:latin typeface="+mn-ea"/>
                  </a:rPr>
                  <a:t>, </a:t>
                </a:r>
                <a:r>
                  <a:rPr lang="ko-KR" altLang="en-US" sz="1050" dirty="0">
                    <a:latin typeface="+mn-ea"/>
                  </a:rPr>
                  <a:t>유통이 자유롭고 통제가 불가능함</a:t>
                </a:r>
                <a:endParaRPr lang="en-US" altLang="ko-KR" sz="1050" dirty="0">
                  <a:latin typeface="+mn-ea"/>
                </a:endParaRPr>
              </a:p>
              <a:p>
                <a:r>
                  <a:rPr lang="en-US" altLang="ko-KR" sz="1050" dirty="0">
                    <a:latin typeface="+mn-ea"/>
                  </a:rPr>
                  <a:t> </a:t>
                </a:r>
                <a:r>
                  <a:rPr lang="ko-KR" altLang="ko-KR" sz="1050" dirty="0">
                    <a:latin typeface="+mn-ea"/>
                  </a:rPr>
                  <a:t>·</a:t>
                </a:r>
                <a:r>
                  <a:rPr lang="en-US" altLang="ko-KR" sz="1050" dirty="0">
                    <a:latin typeface="+mn-ea"/>
                  </a:rPr>
                  <a:t> </a:t>
                </a:r>
                <a:r>
                  <a:rPr lang="ko-KR" altLang="en-US" sz="1050" dirty="0">
                    <a:latin typeface="+mn-ea"/>
                  </a:rPr>
                  <a:t>내부 공유와 외부 전달 매체가 다양함</a:t>
                </a:r>
              </a:p>
            </p:txBody>
          </p:sp>
          <p:sp>
            <p:nvSpPr>
              <p:cNvPr id="49" name="직사각형 48"/>
              <p:cNvSpPr/>
              <p:nvPr/>
            </p:nvSpPr>
            <p:spPr>
              <a:xfrm>
                <a:off x="3592259" y="2718525"/>
                <a:ext cx="7903461" cy="1002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050" b="1" dirty="0">
                    <a:latin typeface="+mn-ea"/>
                  </a:rPr>
                  <a:t> 로컬 </a:t>
                </a:r>
                <a:r>
                  <a:rPr lang="en-US" altLang="ko-KR" sz="1050" b="1" dirty="0">
                    <a:latin typeface="+mn-ea"/>
                  </a:rPr>
                  <a:t>PC</a:t>
                </a:r>
                <a:r>
                  <a:rPr lang="ko-KR" altLang="en-US" sz="1050" b="1" dirty="0">
                    <a:latin typeface="+mn-ea"/>
                  </a:rPr>
                  <a:t>의 자료를 중앙 서버로 통합하고 실시간으로 모니터링 하여 체계적으로 관리하게 </a:t>
                </a:r>
                <a:r>
                  <a:rPr lang="ko-KR" altLang="en-US" sz="1050" b="1" dirty="0" smtClean="0">
                    <a:latin typeface="+mn-ea"/>
                  </a:rPr>
                  <a:t>됨</a:t>
                </a:r>
                <a:endParaRPr lang="en-US" altLang="ko-KR" sz="1050" b="1" dirty="0" smtClean="0">
                  <a:latin typeface="+mn-ea"/>
                </a:endParaRPr>
              </a:p>
              <a:p>
                <a:r>
                  <a:rPr lang="ko-KR" altLang="en-US" sz="1050" b="1" dirty="0" smtClean="0">
                    <a:latin typeface="+mn-ea"/>
                  </a:rPr>
                  <a:t> </a:t>
                </a:r>
                <a:endParaRPr lang="en-US" altLang="ko-KR" sz="1050" b="1" dirty="0">
                  <a:latin typeface="+mn-ea"/>
                </a:endParaRPr>
              </a:p>
              <a:p>
                <a:r>
                  <a:rPr lang="ko-KR" altLang="en-US" sz="1050" b="1" dirty="0">
                    <a:latin typeface="+mn-ea"/>
                  </a:rPr>
                  <a:t> </a:t>
                </a:r>
                <a:r>
                  <a:rPr lang="ko-KR" altLang="ko-KR" sz="1050" dirty="0">
                    <a:latin typeface="+mn-ea"/>
                  </a:rPr>
                  <a:t>·</a:t>
                </a:r>
                <a:r>
                  <a:rPr lang="en-US" altLang="ko-KR" sz="1050" dirty="0">
                    <a:latin typeface="+mn-ea"/>
                  </a:rPr>
                  <a:t> </a:t>
                </a:r>
                <a:r>
                  <a:rPr lang="ko-KR" altLang="en-US" sz="1050" dirty="0">
                    <a:latin typeface="+mn-ea"/>
                  </a:rPr>
                  <a:t>로컬 </a:t>
                </a:r>
                <a:r>
                  <a:rPr lang="en-US" altLang="ko-KR" sz="1050" dirty="0">
                    <a:latin typeface="+mn-ea"/>
                  </a:rPr>
                  <a:t>PC</a:t>
                </a:r>
                <a:r>
                  <a:rPr lang="ko-KR" altLang="en-US" sz="1050" dirty="0">
                    <a:latin typeface="+mn-ea"/>
                  </a:rPr>
                  <a:t>저장을 금지하고 중앙 서버에만 저장</a:t>
                </a:r>
                <a:endParaRPr lang="en-US" altLang="ko-KR" sz="1050" dirty="0">
                  <a:latin typeface="+mn-ea"/>
                </a:endParaRPr>
              </a:p>
              <a:p>
                <a:r>
                  <a:rPr lang="en-US" altLang="ko-KR" sz="1050" dirty="0">
                    <a:latin typeface="+mn-ea"/>
                  </a:rPr>
                  <a:t> </a:t>
                </a:r>
                <a:r>
                  <a:rPr lang="ko-KR" altLang="ko-KR" sz="1050" dirty="0">
                    <a:latin typeface="+mn-ea"/>
                  </a:rPr>
                  <a:t>·</a:t>
                </a:r>
                <a:r>
                  <a:rPr lang="en-US" altLang="ko-KR" sz="1050" dirty="0">
                    <a:latin typeface="+mn-ea"/>
                  </a:rPr>
                  <a:t> UBS, </a:t>
                </a:r>
                <a:r>
                  <a:rPr lang="ko-KR" altLang="en-US" sz="1050" dirty="0">
                    <a:latin typeface="+mn-ea"/>
                  </a:rPr>
                  <a:t>저장 매체 유출 차단 및 화면 캡처</a:t>
                </a:r>
                <a:r>
                  <a:rPr lang="en-US" altLang="ko-KR" sz="1050" dirty="0">
                    <a:latin typeface="+mn-ea"/>
                  </a:rPr>
                  <a:t>, </a:t>
                </a:r>
                <a:r>
                  <a:rPr lang="ko-KR" altLang="en-US" sz="1050" dirty="0">
                    <a:latin typeface="+mn-ea"/>
                  </a:rPr>
                  <a:t>복사</a:t>
                </a:r>
                <a:r>
                  <a:rPr lang="en-US" altLang="ko-KR" sz="1050" dirty="0">
                    <a:latin typeface="+mn-ea"/>
                  </a:rPr>
                  <a:t>, </a:t>
                </a:r>
                <a:r>
                  <a:rPr lang="ko-KR" altLang="en-US" sz="1050" dirty="0">
                    <a:latin typeface="+mn-ea"/>
                  </a:rPr>
                  <a:t>출력 차단</a:t>
                </a:r>
                <a:endParaRPr lang="en-US" altLang="ko-KR" sz="1050" dirty="0">
                  <a:latin typeface="+mn-ea"/>
                </a:endParaRPr>
              </a:p>
              <a:p>
                <a:r>
                  <a:rPr lang="en-US" altLang="ko-KR" sz="1050" dirty="0">
                    <a:latin typeface="+mn-ea"/>
                  </a:rPr>
                  <a:t> </a:t>
                </a:r>
                <a:r>
                  <a:rPr lang="ko-KR" altLang="ko-KR" sz="1050" dirty="0">
                    <a:latin typeface="+mn-ea"/>
                  </a:rPr>
                  <a:t>·</a:t>
                </a:r>
                <a:r>
                  <a:rPr lang="en-US" altLang="ko-KR" sz="1050" dirty="0">
                    <a:latin typeface="+mn-ea"/>
                  </a:rPr>
                  <a:t> </a:t>
                </a:r>
                <a:r>
                  <a:rPr lang="ko-KR" altLang="en-US" sz="1050" dirty="0">
                    <a:latin typeface="+mn-ea"/>
                  </a:rPr>
                  <a:t>온라인 유출 경로 </a:t>
                </a:r>
                <a:r>
                  <a:rPr lang="ko-KR" altLang="en-US" sz="1050" dirty="0" smtClean="0">
                    <a:latin typeface="+mn-ea"/>
                  </a:rPr>
                  <a:t>차단</a:t>
                </a:r>
                <a:endParaRPr lang="en-US" altLang="ko-KR" sz="1050" dirty="0">
                  <a:latin typeface="+mn-ea"/>
                </a:endParaRPr>
              </a:p>
            </p:txBody>
          </p:sp>
        </p:grpSp>
      </p:grpSp>
      <p:pic>
        <p:nvPicPr>
          <p:cNvPr id="78" name="그림 7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31" y="2086252"/>
            <a:ext cx="1340731" cy="1002634"/>
          </a:xfrm>
          <a:prstGeom prst="rect">
            <a:avLst/>
          </a:prstGeom>
        </p:spPr>
      </p:pic>
      <p:pic>
        <p:nvPicPr>
          <p:cNvPr id="79" name="그림 7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20" y="4642837"/>
            <a:ext cx="1958151" cy="919446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2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442" y="6185825"/>
            <a:ext cx="803768" cy="142875"/>
          </a:xfrm>
          <a:prstGeom prst="rect">
            <a:avLst/>
          </a:prstGeom>
        </p:spPr>
      </p:pic>
      <p:sp>
        <p:nvSpPr>
          <p:cNvPr id="11" name="부제목 2"/>
          <p:cNvSpPr txBox="1">
            <a:spLocks/>
          </p:cNvSpPr>
          <p:nvPr/>
        </p:nvSpPr>
        <p:spPr>
          <a:xfrm>
            <a:off x="8470263" y="6364937"/>
            <a:ext cx="3169006" cy="298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© 2017 ESTsecurity Corp. All Rights Reserved.</a:t>
            </a:r>
            <a:endParaRPr lang="ja-JP" alt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부제목 2"/>
          <p:cNvSpPr txBox="1">
            <a:spLocks/>
          </p:cNvSpPr>
          <p:nvPr/>
        </p:nvSpPr>
        <p:spPr>
          <a:xfrm>
            <a:off x="525226" y="6064656"/>
            <a:ext cx="7233857" cy="528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ko-KR" altLang="en-US" sz="10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㈜</a:t>
            </a:r>
            <a:r>
              <a:rPr lang="ko-KR" altLang="en-US" sz="1000" b="1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이스트시큐리티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/>
            </a:r>
            <a:br>
              <a:rPr lang="en-US" altLang="ja-JP" sz="1000" dirty="0">
                <a:solidFill>
                  <a:schemeClr val="bg1">
                    <a:lumMod val="50000"/>
                  </a:schemeClr>
                </a:solidFill>
                <a:latin typeface="+mn-ea"/>
              </a:rPr>
            </a:br>
            <a:r>
              <a:rPr lang="ko-KR" altLang="en-US" sz="10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솔루션 </a:t>
            </a:r>
            <a:r>
              <a:rPr lang="ko-KR" altLang="en-US" sz="1000" b="1" dirty="0" err="1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영업팀</a:t>
            </a:r>
            <a:r>
              <a:rPr lang="ko-KR" altLang="en-US" sz="10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ko-KR" sz="10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TEL </a:t>
            </a:r>
            <a:r>
              <a:rPr lang="en-US" altLang="ko-KR" sz="10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: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02-3470-2980       </a:t>
            </a:r>
            <a:r>
              <a:rPr lang="en-US" altLang="ko-KR" sz="10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E-mail </a:t>
            </a:r>
            <a:r>
              <a:rPr lang="en-US" altLang="ko-KR" sz="10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: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ko-KR" sz="1000" dirty="0">
                <a:solidFill>
                  <a:schemeClr val="bg1"/>
                </a:solidFill>
                <a:latin typeface="+mn-ea"/>
                <a:hlinkClick r:id="rId4"/>
              </a:rPr>
              <a:t>biztec@estsecurity.com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        </a:t>
            </a:r>
            <a:r>
              <a:rPr lang="ko-KR" altLang="en-US" sz="10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홈페이지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: www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.estsecurity.com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4103955" y="2950748"/>
            <a:ext cx="3984090" cy="613603"/>
            <a:chOff x="4084477" y="2950748"/>
            <a:chExt cx="3984090" cy="613603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4477" y="2950748"/>
              <a:ext cx="580073" cy="613603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5513" y="3086099"/>
              <a:ext cx="3313054" cy="304801"/>
            </a:xfrm>
            <a:prstGeom prst="rect">
              <a:avLst/>
            </a:prstGeom>
          </p:spPr>
        </p:pic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9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4771432" y="2624781"/>
            <a:ext cx="2310656" cy="2325822"/>
            <a:chOff x="871849" y="2961492"/>
            <a:chExt cx="2914755" cy="2933889"/>
          </a:xfrm>
        </p:grpSpPr>
        <p:grpSp>
          <p:nvGrpSpPr>
            <p:cNvPr id="45" name="그룹 44"/>
            <p:cNvGrpSpPr/>
            <p:nvPr/>
          </p:nvGrpSpPr>
          <p:grpSpPr>
            <a:xfrm>
              <a:off x="871849" y="2961492"/>
              <a:ext cx="2914755" cy="2933889"/>
              <a:chOff x="1304935" y="2052618"/>
              <a:chExt cx="3662085" cy="3686100"/>
            </a:xfrm>
          </p:grpSpPr>
          <p:sp>
            <p:nvSpPr>
              <p:cNvPr id="56" name="육각형 55"/>
              <p:cNvSpPr/>
              <p:nvPr/>
            </p:nvSpPr>
            <p:spPr>
              <a:xfrm>
                <a:off x="1338476" y="2400255"/>
                <a:ext cx="3599969" cy="3005084"/>
              </a:xfrm>
              <a:prstGeom prst="hexagon">
                <a:avLst/>
              </a:prstGeom>
              <a:solidFill>
                <a:srgbClr val="92C82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/>
                <a:endParaRPr kumimoji="1" lang="ja-JP" altLang="en-US" dirty="0"/>
              </a:p>
            </p:txBody>
          </p:sp>
          <p:sp>
            <p:nvSpPr>
              <p:cNvPr id="57" name="타원 56"/>
              <p:cNvSpPr/>
              <p:nvPr/>
            </p:nvSpPr>
            <p:spPr>
              <a:xfrm>
                <a:off x="1338475" y="2052618"/>
                <a:ext cx="3599969" cy="3686100"/>
              </a:xfrm>
              <a:prstGeom prst="ellipse">
                <a:avLst/>
              </a:prstGeom>
              <a:noFill/>
              <a:ln>
                <a:solidFill>
                  <a:srgbClr val="49535C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/>
                <a:r>
                  <a:rPr kumimoji="1" lang="en-US" altLang="ja-JP" dirty="0" smtClean="0"/>
                  <a:t> </a:t>
                </a:r>
                <a:endParaRPr kumimoji="1" lang="ja-JP" altLang="en-US" dirty="0"/>
              </a:p>
            </p:txBody>
          </p:sp>
          <p:sp>
            <p:nvSpPr>
              <p:cNvPr id="58" name="육각형 57"/>
              <p:cNvSpPr>
                <a:spLocks noChangeAspect="1"/>
              </p:cNvSpPr>
              <p:nvPr/>
            </p:nvSpPr>
            <p:spPr>
              <a:xfrm>
                <a:off x="1477640" y="2516424"/>
                <a:ext cx="3321640" cy="2772749"/>
              </a:xfrm>
              <a:prstGeom prst="hexagon">
                <a:avLst/>
              </a:prstGeom>
              <a:solidFill>
                <a:srgbClr val="92C82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/>
                <a:endParaRPr kumimoji="1" lang="ja-JP" altLang="en-US" dirty="0"/>
              </a:p>
            </p:txBody>
          </p:sp>
          <p:sp>
            <p:nvSpPr>
              <p:cNvPr id="59" name="육각형 58"/>
              <p:cNvSpPr>
                <a:spLocks noChangeAspect="1"/>
              </p:cNvSpPr>
              <p:nvPr/>
            </p:nvSpPr>
            <p:spPr>
              <a:xfrm>
                <a:off x="1610505" y="2627334"/>
                <a:ext cx="3055909" cy="2550929"/>
              </a:xfrm>
              <a:prstGeom prst="hexagon">
                <a:avLst/>
              </a:prstGeom>
              <a:solidFill>
                <a:srgbClr val="92C8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/>
                <a:endParaRPr kumimoji="1" lang="ja-JP" altLang="en-US" dirty="0"/>
              </a:p>
            </p:txBody>
          </p:sp>
          <p:cxnSp>
            <p:nvCxnSpPr>
              <p:cNvPr id="60" name="직선 연결선 59"/>
              <p:cNvCxnSpPr>
                <a:stCxn id="57" idx="2"/>
                <a:endCxn id="56" idx="0"/>
              </p:cNvCxnSpPr>
              <p:nvPr/>
            </p:nvCxnSpPr>
            <p:spPr>
              <a:xfrm>
                <a:off x="1338475" y="3895668"/>
                <a:ext cx="3599969" cy="7130"/>
              </a:xfrm>
              <a:prstGeom prst="line">
                <a:avLst/>
              </a:prstGeom>
              <a:ln>
                <a:solidFill>
                  <a:srgbClr val="868D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직선 연결선 60"/>
              <p:cNvCxnSpPr>
                <a:endCxn id="56" idx="2"/>
              </p:cNvCxnSpPr>
              <p:nvPr/>
            </p:nvCxnSpPr>
            <p:spPr>
              <a:xfrm flipH="1">
                <a:off x="2089754" y="2397276"/>
                <a:ext cx="2094859" cy="3008064"/>
              </a:xfrm>
              <a:prstGeom prst="line">
                <a:avLst/>
              </a:prstGeom>
              <a:ln>
                <a:solidFill>
                  <a:srgbClr val="868D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직선 연결선 61"/>
              <p:cNvCxnSpPr/>
              <p:nvPr/>
            </p:nvCxnSpPr>
            <p:spPr>
              <a:xfrm>
                <a:off x="2089754" y="2397276"/>
                <a:ext cx="2094859" cy="3008064"/>
              </a:xfrm>
              <a:prstGeom prst="line">
                <a:avLst/>
              </a:prstGeom>
              <a:ln>
                <a:solidFill>
                  <a:srgbClr val="868D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타원 62"/>
              <p:cNvSpPr/>
              <p:nvPr/>
            </p:nvSpPr>
            <p:spPr>
              <a:xfrm>
                <a:off x="1861673" y="2627333"/>
                <a:ext cx="2542815" cy="25427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/>
                <a:endParaRPr kumimoji="1" lang="ja-JP" altLang="en-US" dirty="0"/>
              </a:p>
            </p:txBody>
          </p:sp>
          <p:sp>
            <p:nvSpPr>
              <p:cNvPr id="64" name="타원 63"/>
              <p:cNvSpPr/>
              <p:nvPr/>
            </p:nvSpPr>
            <p:spPr>
              <a:xfrm>
                <a:off x="2060558" y="2367807"/>
                <a:ext cx="57153" cy="57152"/>
              </a:xfrm>
              <a:prstGeom prst="ellipse">
                <a:avLst/>
              </a:prstGeom>
              <a:solidFill>
                <a:srgbClr val="868D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/>
                <a:endParaRPr kumimoji="1" lang="ja-JP" altLang="en-US"/>
              </a:p>
            </p:txBody>
          </p:sp>
          <p:sp>
            <p:nvSpPr>
              <p:cNvPr id="65" name="타원 64"/>
              <p:cNvSpPr/>
              <p:nvPr/>
            </p:nvSpPr>
            <p:spPr>
              <a:xfrm>
                <a:off x="4156047" y="2367802"/>
                <a:ext cx="57153" cy="57152"/>
              </a:xfrm>
              <a:prstGeom prst="ellipse">
                <a:avLst/>
              </a:prstGeom>
              <a:solidFill>
                <a:srgbClr val="868D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/>
                <a:endParaRPr kumimoji="1" lang="ja-JP" altLang="en-US"/>
              </a:p>
            </p:txBody>
          </p:sp>
          <p:sp>
            <p:nvSpPr>
              <p:cNvPr id="66" name="타원 65"/>
              <p:cNvSpPr/>
              <p:nvPr/>
            </p:nvSpPr>
            <p:spPr>
              <a:xfrm>
                <a:off x="2065317" y="5368150"/>
                <a:ext cx="57153" cy="57152"/>
              </a:xfrm>
              <a:prstGeom prst="ellipse">
                <a:avLst/>
              </a:prstGeom>
              <a:solidFill>
                <a:srgbClr val="868D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/>
                <a:endParaRPr kumimoji="1" lang="ja-JP" altLang="en-US"/>
              </a:p>
            </p:txBody>
          </p:sp>
          <p:sp>
            <p:nvSpPr>
              <p:cNvPr id="67" name="타원 66"/>
              <p:cNvSpPr/>
              <p:nvPr/>
            </p:nvSpPr>
            <p:spPr>
              <a:xfrm>
                <a:off x="4151280" y="5368147"/>
                <a:ext cx="57153" cy="57153"/>
              </a:xfrm>
              <a:prstGeom prst="ellipse">
                <a:avLst/>
              </a:prstGeom>
              <a:solidFill>
                <a:srgbClr val="868D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/>
                <a:endParaRPr kumimoji="1" lang="ja-JP" altLang="en-US"/>
              </a:p>
            </p:txBody>
          </p:sp>
          <p:sp>
            <p:nvSpPr>
              <p:cNvPr id="68" name="타원 67"/>
              <p:cNvSpPr/>
              <p:nvPr/>
            </p:nvSpPr>
            <p:spPr>
              <a:xfrm>
                <a:off x="4909867" y="3868714"/>
                <a:ext cx="57153" cy="57153"/>
              </a:xfrm>
              <a:prstGeom prst="ellipse">
                <a:avLst/>
              </a:prstGeom>
              <a:solidFill>
                <a:srgbClr val="868D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/>
                <a:endParaRPr kumimoji="1" lang="ja-JP" altLang="en-US"/>
              </a:p>
            </p:txBody>
          </p:sp>
          <p:sp>
            <p:nvSpPr>
              <p:cNvPr id="71" name="타원 70"/>
              <p:cNvSpPr/>
              <p:nvPr/>
            </p:nvSpPr>
            <p:spPr>
              <a:xfrm>
                <a:off x="1304935" y="3868747"/>
                <a:ext cx="57153" cy="57153"/>
              </a:xfrm>
              <a:prstGeom prst="ellipse">
                <a:avLst/>
              </a:prstGeom>
              <a:solidFill>
                <a:srgbClr val="868D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/>
                <a:endParaRPr kumimoji="1" lang="ja-JP" altLang="en-US"/>
              </a:p>
            </p:txBody>
          </p:sp>
        </p:grpSp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48" y="4298640"/>
              <a:ext cx="1577001" cy="279259"/>
            </a:xfrm>
            <a:prstGeom prst="rect">
              <a:avLst/>
            </a:prstGeom>
          </p:spPr>
        </p:pic>
      </p:grpSp>
      <p:sp>
        <p:nvSpPr>
          <p:cNvPr id="14" name="부제목 2"/>
          <p:cNvSpPr txBox="1">
            <a:spLocks/>
          </p:cNvSpPr>
          <p:nvPr/>
        </p:nvSpPr>
        <p:spPr>
          <a:xfrm>
            <a:off x="366937" y="660362"/>
            <a:ext cx="5857875" cy="71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3500" b="1" spc="-350" dirty="0" smtClean="0">
                <a:solidFill>
                  <a:srgbClr val="111111"/>
                </a:solidFill>
                <a:latin typeface="+mn-ea"/>
              </a:rPr>
              <a:t>주요 사업분야</a:t>
            </a:r>
          </a:p>
        </p:txBody>
      </p:sp>
      <p:sp>
        <p:nvSpPr>
          <p:cNvPr id="55" name="부제목 2"/>
          <p:cNvSpPr txBox="1">
            <a:spLocks/>
          </p:cNvSpPr>
          <p:nvPr/>
        </p:nvSpPr>
        <p:spPr>
          <a:xfrm>
            <a:off x="401640" y="329475"/>
            <a:ext cx="1698630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300" spc="-100" dirty="0" smtClean="0">
                <a:solidFill>
                  <a:srgbClr val="92C820"/>
                </a:solidFill>
                <a:latin typeface="+mn-ea"/>
              </a:rPr>
              <a:t>01. </a:t>
            </a:r>
            <a:r>
              <a:rPr lang="ko-KR" altLang="en-US" sz="1300" spc="-100" dirty="0" smtClean="0">
                <a:solidFill>
                  <a:srgbClr val="92C820"/>
                </a:solidFill>
                <a:latin typeface="+mn-ea"/>
              </a:rPr>
              <a:t>회사소개</a:t>
            </a:r>
          </a:p>
        </p:txBody>
      </p:sp>
      <p:sp>
        <p:nvSpPr>
          <p:cNvPr id="87" name="부제목 2"/>
          <p:cNvSpPr txBox="1">
            <a:spLocks/>
          </p:cNvSpPr>
          <p:nvPr/>
        </p:nvSpPr>
        <p:spPr>
          <a:xfrm>
            <a:off x="1114870" y="1948060"/>
            <a:ext cx="2205443" cy="911657"/>
          </a:xfrm>
          <a:prstGeom prst="rect">
            <a:avLst/>
          </a:prstGeom>
        </p:spPr>
        <p:txBody>
          <a:bodyPr vert="horz" lIns="91440" tIns="45720" rIns="91440" bIns="360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00000"/>
              </a:lnSpc>
              <a:spcBef>
                <a:spcPts val="0"/>
              </a:spcBef>
              <a:buSzPct val="25000"/>
            </a:pPr>
            <a:r>
              <a:rPr lang="ko-KR" altLang="en-US" sz="1200" b="1" spc="-80" dirty="0" smtClean="0">
                <a:latin typeface="Malgun Gothic"/>
                <a:ea typeface="Malgun Gothic"/>
                <a:cs typeface="Malgun Gothic"/>
                <a:sym typeface="Malgun Gothic"/>
              </a:rPr>
              <a:t>불법문서유출 방지</a:t>
            </a:r>
            <a:r>
              <a:rPr lang="en-US" altLang="ko-KR" sz="1200" spc="-80" dirty="0" smtClean="0">
                <a:latin typeface="Malgun Gothic"/>
                <a:ea typeface="Malgun Gothic"/>
                <a:cs typeface="Malgun Gothic"/>
                <a:sym typeface="Malgun Gothic"/>
              </a:rPr>
              <a:t>,</a:t>
            </a:r>
          </a:p>
          <a:p>
            <a:pPr lvl="0" algn="r">
              <a:lnSpc>
                <a:spcPct val="100000"/>
              </a:lnSpc>
              <a:spcBef>
                <a:spcPts val="0"/>
              </a:spcBef>
              <a:buSzPct val="25000"/>
            </a:pPr>
            <a:r>
              <a:rPr lang="ko-KR" altLang="en-US" sz="1200" spc="-80" dirty="0" smtClean="0">
                <a:latin typeface="Malgun Gothic"/>
                <a:ea typeface="Malgun Gothic"/>
                <a:cs typeface="Malgun Gothic"/>
                <a:sym typeface="Malgun Gothic"/>
              </a:rPr>
              <a:t>편리하고 안전한 협업</a:t>
            </a:r>
            <a:r>
              <a:rPr lang="en-US" altLang="ko-KR" sz="1200" spc="-80" dirty="0" smtClean="0">
                <a:latin typeface="Malgun Gothic"/>
                <a:ea typeface="Malgun Gothic"/>
                <a:cs typeface="Malgun Gothic"/>
                <a:sym typeface="Malgun Gothic"/>
              </a:rPr>
              <a:t>,</a:t>
            </a:r>
          </a:p>
          <a:p>
            <a:pPr lvl="0" algn="r">
              <a:lnSpc>
                <a:spcPct val="100000"/>
              </a:lnSpc>
              <a:spcBef>
                <a:spcPts val="0"/>
              </a:spcBef>
              <a:buSzPct val="25000"/>
            </a:pPr>
            <a:r>
              <a:rPr lang="ko-KR" altLang="en-US" sz="1200" spc="-80" dirty="0" err="1" smtClean="0">
                <a:latin typeface="Malgun Gothic"/>
                <a:ea typeface="Malgun Gothic"/>
                <a:cs typeface="Malgun Gothic"/>
                <a:sym typeface="Malgun Gothic"/>
              </a:rPr>
              <a:t>랜섬웨어</a:t>
            </a:r>
            <a:r>
              <a:rPr lang="ko-KR" altLang="en-US" sz="1200" spc="-80" dirty="0" smtClean="0">
                <a:latin typeface="Malgun Gothic"/>
                <a:ea typeface="Malgun Gothic"/>
                <a:cs typeface="Malgun Gothic"/>
                <a:sym typeface="Malgun Gothic"/>
              </a:rPr>
              <a:t> 공격으로부터 안전한</a:t>
            </a:r>
          </a:p>
          <a:p>
            <a:pPr lvl="0" algn="r">
              <a:lnSpc>
                <a:spcPct val="100000"/>
              </a:lnSpc>
              <a:spcBef>
                <a:spcPts val="0"/>
              </a:spcBef>
              <a:buSzPct val="25000"/>
            </a:pPr>
            <a:r>
              <a:rPr lang="ko-KR" altLang="en-US" sz="1200" b="1" spc="-80" dirty="0" smtClean="0">
                <a:latin typeface="Malgun Gothic"/>
                <a:ea typeface="Malgun Gothic"/>
                <a:cs typeface="Malgun Gothic"/>
                <a:sym typeface="Malgun Gothic"/>
              </a:rPr>
              <a:t>차세대 문서보안 솔루션</a:t>
            </a:r>
            <a:endParaRPr lang="ko-KR" altLang="en-US" sz="1200" b="1" spc="-80" dirty="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3766760" y="1604227"/>
            <a:ext cx="4320000" cy="4320000"/>
          </a:xfrm>
          <a:prstGeom prst="ellipse">
            <a:avLst/>
          </a:prstGeom>
          <a:noFill/>
          <a:ln w="19050">
            <a:solidFill>
              <a:srgbClr val="888E94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1" name="그룹 10"/>
          <p:cNvGrpSpPr/>
          <p:nvPr/>
        </p:nvGrpSpPr>
        <p:grpSpPr>
          <a:xfrm>
            <a:off x="6880949" y="1663541"/>
            <a:ext cx="1440000" cy="1440000"/>
            <a:chOff x="6681316" y="2304928"/>
            <a:chExt cx="1545447" cy="1545447"/>
          </a:xfrm>
        </p:grpSpPr>
        <p:sp>
          <p:nvSpPr>
            <p:cNvPr id="8" name="타원 7"/>
            <p:cNvSpPr/>
            <p:nvPr/>
          </p:nvSpPr>
          <p:spPr>
            <a:xfrm>
              <a:off x="6681316" y="2304928"/>
              <a:ext cx="1545447" cy="154544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621" y="2568409"/>
              <a:ext cx="564836" cy="559893"/>
            </a:xfrm>
            <a:prstGeom prst="rect">
              <a:avLst/>
            </a:prstGeom>
          </p:spPr>
        </p:pic>
        <p:sp>
          <p:nvSpPr>
            <p:cNvPr id="38" name="부제목 2"/>
            <p:cNvSpPr txBox="1">
              <a:spLocks/>
            </p:cNvSpPr>
            <p:nvPr/>
          </p:nvSpPr>
          <p:spPr>
            <a:xfrm>
              <a:off x="6951232" y="3200555"/>
              <a:ext cx="1005615" cy="362019"/>
            </a:xfrm>
            <a:prstGeom prst="rect">
              <a:avLst/>
            </a:prstGeom>
          </p:spPr>
          <p:txBody>
            <a:bodyPr vert="horz" lIns="91440" tIns="45720" rIns="91440" bIns="3600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ko-KR" altLang="en-US" sz="1200" b="1" spc="-80" dirty="0">
                  <a:solidFill>
                    <a:srgbClr val="FBFBFB"/>
                  </a:solidFill>
                  <a:latin typeface="+mj-ea"/>
                  <a:ea typeface="+mj-ea"/>
                </a:rPr>
                <a:t>보안 </a:t>
              </a:r>
              <a:r>
                <a:rPr lang="ko-KR" altLang="en-US" sz="1200" b="1" spc="-80" dirty="0" err="1">
                  <a:solidFill>
                    <a:srgbClr val="FBFBFB"/>
                  </a:solidFill>
                  <a:latin typeface="+mj-ea"/>
                  <a:ea typeface="+mj-ea"/>
                </a:rPr>
                <a:t>인텔리전스</a:t>
              </a:r>
              <a:endParaRPr lang="en-US" altLang="ko-KR" sz="1200" b="1" spc="-80" dirty="0">
                <a:solidFill>
                  <a:srgbClr val="FBFBFB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6878152" y="4317115"/>
            <a:ext cx="1440000" cy="1440000"/>
            <a:chOff x="6677870" y="4909330"/>
            <a:chExt cx="1545447" cy="1545447"/>
          </a:xfrm>
        </p:grpSpPr>
        <p:grpSp>
          <p:nvGrpSpPr>
            <p:cNvPr id="41" name="그룹 40"/>
            <p:cNvGrpSpPr/>
            <p:nvPr/>
          </p:nvGrpSpPr>
          <p:grpSpPr>
            <a:xfrm>
              <a:off x="6677870" y="4909330"/>
              <a:ext cx="1545447" cy="1545447"/>
              <a:chOff x="6681316" y="2304928"/>
              <a:chExt cx="1545447" cy="1545447"/>
            </a:xfrm>
          </p:grpSpPr>
          <p:sp>
            <p:nvSpPr>
              <p:cNvPr id="42" name="타원 41"/>
              <p:cNvSpPr/>
              <p:nvPr/>
            </p:nvSpPr>
            <p:spPr>
              <a:xfrm>
                <a:off x="6681316" y="2304928"/>
                <a:ext cx="1545447" cy="154544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부제목 2"/>
              <p:cNvSpPr txBox="1">
                <a:spLocks/>
              </p:cNvSpPr>
              <p:nvPr/>
            </p:nvSpPr>
            <p:spPr>
              <a:xfrm>
                <a:off x="6951232" y="3320991"/>
                <a:ext cx="1005615" cy="252286"/>
              </a:xfrm>
              <a:prstGeom prst="rect">
                <a:avLst/>
              </a:prstGeom>
            </p:spPr>
            <p:txBody>
              <a:bodyPr vert="horz" lIns="91440" tIns="45720" rIns="91440" bIns="3600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altLang="ko-KR" sz="1200" b="1" spc="-80" dirty="0">
                    <a:solidFill>
                      <a:srgbClr val="FBFBFB"/>
                    </a:solidFill>
                  </a:rPr>
                  <a:t>EDR </a:t>
                </a:r>
                <a:r>
                  <a:rPr lang="ko-KR" altLang="en-US" sz="1200" b="1" spc="-80" dirty="0">
                    <a:solidFill>
                      <a:srgbClr val="FBFBFB"/>
                    </a:solidFill>
                  </a:rPr>
                  <a:t>솔루션</a:t>
                </a:r>
                <a:endParaRPr lang="en-US" altLang="ko-KR" sz="1200" b="1" spc="-80" dirty="0">
                  <a:solidFill>
                    <a:srgbClr val="FBFBFB"/>
                  </a:solidFill>
                </a:endParaRPr>
              </a:p>
            </p:txBody>
          </p:sp>
        </p:grpSp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0415" y="5224353"/>
              <a:ext cx="628467" cy="622967"/>
            </a:xfrm>
            <a:prstGeom prst="rect">
              <a:avLst/>
            </a:prstGeom>
          </p:spPr>
        </p:pic>
      </p:grpSp>
      <p:grpSp>
        <p:nvGrpSpPr>
          <p:cNvPr id="52" name="그룹 51"/>
          <p:cNvGrpSpPr/>
          <p:nvPr/>
        </p:nvGrpSpPr>
        <p:grpSpPr>
          <a:xfrm>
            <a:off x="3564259" y="1663541"/>
            <a:ext cx="1440000" cy="1440000"/>
            <a:chOff x="6681316" y="2304928"/>
            <a:chExt cx="1545447" cy="1545447"/>
          </a:xfrm>
        </p:grpSpPr>
        <p:sp>
          <p:nvSpPr>
            <p:cNvPr id="53" name="타원 52"/>
            <p:cNvSpPr/>
            <p:nvPr/>
          </p:nvSpPr>
          <p:spPr>
            <a:xfrm>
              <a:off x="6681316" y="2304928"/>
              <a:ext cx="1545447" cy="154544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부제목 2"/>
            <p:cNvSpPr txBox="1">
              <a:spLocks/>
            </p:cNvSpPr>
            <p:nvPr/>
          </p:nvSpPr>
          <p:spPr>
            <a:xfrm>
              <a:off x="6951232" y="3336557"/>
              <a:ext cx="1005615" cy="265283"/>
            </a:xfrm>
            <a:prstGeom prst="rect">
              <a:avLst/>
            </a:prstGeom>
          </p:spPr>
          <p:txBody>
            <a:bodyPr vert="horz" lIns="91440" tIns="45720" rIns="91440" bIns="3600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ko-KR" altLang="en-US" sz="1200" b="1" spc="-80" dirty="0">
                  <a:solidFill>
                    <a:srgbClr val="FBFBFB"/>
                  </a:solidFill>
                </a:rPr>
                <a:t>문서 보안</a:t>
              </a:r>
              <a:endParaRPr lang="en-US" altLang="ko-KR" sz="1200" b="1" spc="-80" dirty="0">
                <a:solidFill>
                  <a:srgbClr val="FBFBFB"/>
                </a:solidFill>
              </a:endParaRPr>
            </a:p>
          </p:txBody>
        </p:sp>
      </p:grpSp>
      <p:grpSp>
        <p:nvGrpSpPr>
          <p:cNvPr id="72" name="그룹 71"/>
          <p:cNvGrpSpPr/>
          <p:nvPr/>
        </p:nvGrpSpPr>
        <p:grpSpPr>
          <a:xfrm>
            <a:off x="3561462" y="4317115"/>
            <a:ext cx="1440000" cy="1440000"/>
            <a:chOff x="6681316" y="2304928"/>
            <a:chExt cx="1545447" cy="1545447"/>
          </a:xfrm>
        </p:grpSpPr>
        <p:sp>
          <p:nvSpPr>
            <p:cNvPr id="74" name="타원 73"/>
            <p:cNvSpPr/>
            <p:nvPr/>
          </p:nvSpPr>
          <p:spPr>
            <a:xfrm>
              <a:off x="6681316" y="2304928"/>
              <a:ext cx="1545447" cy="154544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부제목 2"/>
            <p:cNvSpPr txBox="1">
              <a:spLocks/>
            </p:cNvSpPr>
            <p:nvPr/>
          </p:nvSpPr>
          <p:spPr>
            <a:xfrm>
              <a:off x="6951232" y="3320991"/>
              <a:ext cx="1005615" cy="252286"/>
            </a:xfrm>
            <a:prstGeom prst="rect">
              <a:avLst/>
            </a:prstGeom>
          </p:spPr>
          <p:txBody>
            <a:bodyPr vert="horz" lIns="91440" tIns="45720" rIns="91440" bIns="3600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ko-KR" altLang="en-US" sz="1200" b="1" spc="-80" dirty="0" smtClean="0">
                  <a:solidFill>
                    <a:srgbClr val="FBFBFB"/>
                  </a:solidFill>
                </a:rPr>
                <a:t>모바일 보안</a:t>
              </a:r>
              <a:endParaRPr lang="en-US" altLang="ko-KR" sz="1200" b="1" spc="-80" dirty="0">
                <a:solidFill>
                  <a:srgbClr val="FBFBFB"/>
                </a:solidFill>
              </a:endParaRPr>
            </a:p>
          </p:txBody>
        </p:sp>
      </p:grpSp>
      <p:pic>
        <p:nvPicPr>
          <p:cNvPr id="76" name="그림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953" y="1971190"/>
            <a:ext cx="542445" cy="537696"/>
          </a:xfrm>
          <a:prstGeom prst="rect">
            <a:avLst/>
          </a:prstGeom>
        </p:spPr>
      </p:pic>
      <p:pic>
        <p:nvPicPr>
          <p:cNvPr id="77" name="그림 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218" y="4550739"/>
            <a:ext cx="623271" cy="617816"/>
          </a:xfrm>
          <a:prstGeom prst="rect">
            <a:avLst/>
          </a:prstGeom>
        </p:spPr>
      </p:pic>
      <p:sp>
        <p:nvSpPr>
          <p:cNvPr id="78" name="부제목 2"/>
          <p:cNvSpPr txBox="1">
            <a:spLocks/>
          </p:cNvSpPr>
          <p:nvPr/>
        </p:nvSpPr>
        <p:spPr>
          <a:xfrm>
            <a:off x="1110397" y="4786314"/>
            <a:ext cx="2205443" cy="501602"/>
          </a:xfrm>
          <a:prstGeom prst="rect">
            <a:avLst/>
          </a:prstGeom>
        </p:spPr>
        <p:txBody>
          <a:bodyPr vert="horz" lIns="91440" tIns="45720" rIns="91440" bIns="360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00000"/>
              </a:lnSpc>
              <a:spcBef>
                <a:spcPts val="0"/>
              </a:spcBef>
              <a:buSzPct val="25000"/>
            </a:pPr>
            <a:r>
              <a:rPr lang="ko-KR" altLang="en-US" sz="1200" spc="-80" dirty="0">
                <a:latin typeface="Malgun Gothic"/>
                <a:ea typeface="Malgun Gothic"/>
                <a:cs typeface="Malgun Gothic"/>
                <a:sym typeface="Malgun Gothic"/>
              </a:rPr>
              <a:t>국내와 </a:t>
            </a:r>
            <a:r>
              <a:rPr lang="ko-KR" altLang="en-US" sz="1200" spc="-80" dirty="0" smtClean="0">
                <a:latin typeface="Malgun Gothic"/>
                <a:ea typeface="Malgun Gothic"/>
                <a:cs typeface="Malgun Gothic"/>
                <a:sym typeface="Malgun Gothic"/>
              </a:rPr>
              <a:t>글로벌</a:t>
            </a:r>
          </a:p>
          <a:p>
            <a:pPr lvl="0" algn="r">
              <a:lnSpc>
                <a:spcPct val="100000"/>
              </a:lnSpc>
              <a:spcBef>
                <a:spcPts val="0"/>
              </a:spcBef>
              <a:buSzPct val="25000"/>
            </a:pPr>
            <a:r>
              <a:rPr lang="ko-KR" altLang="en-US" sz="1200" b="1" spc="-80" dirty="0" smtClean="0">
                <a:latin typeface="Malgun Gothic"/>
                <a:ea typeface="Malgun Gothic"/>
                <a:cs typeface="Malgun Gothic"/>
                <a:sym typeface="Malgun Gothic"/>
              </a:rPr>
              <a:t>보안</a:t>
            </a:r>
            <a:r>
              <a:rPr lang="en-US" altLang="ko-KR" sz="1200" b="1" spc="-80" dirty="0" smtClean="0">
                <a:latin typeface="Malgun Gothic"/>
                <a:ea typeface="Malgun Gothic"/>
                <a:cs typeface="Malgun Gothic"/>
                <a:sym typeface="Malgun Gothic"/>
              </a:rPr>
              <a:t>/</a:t>
            </a:r>
            <a:r>
              <a:rPr lang="ko-KR" altLang="en-US" sz="1200" b="1" spc="-80" dirty="0" smtClean="0">
                <a:latin typeface="Malgun Gothic"/>
                <a:ea typeface="Malgun Gothic"/>
                <a:cs typeface="Malgun Gothic"/>
                <a:sym typeface="Malgun Gothic"/>
              </a:rPr>
              <a:t>관리 </a:t>
            </a:r>
            <a:r>
              <a:rPr lang="ko-KR" altLang="en-US" sz="1200" b="1" spc="-80" dirty="0" err="1" smtClean="0">
                <a:latin typeface="Malgun Gothic"/>
                <a:ea typeface="Malgun Gothic"/>
                <a:cs typeface="Malgun Gothic"/>
                <a:sym typeface="Malgun Gothic"/>
              </a:rPr>
              <a:t>앱시장의</a:t>
            </a:r>
            <a:r>
              <a:rPr lang="ko-KR" altLang="en-US" sz="1200" b="1" spc="-80" dirty="0" smtClean="0">
                <a:latin typeface="Malgun Gothic"/>
                <a:ea typeface="Malgun Gothic"/>
                <a:cs typeface="Malgun Gothic"/>
                <a:sym typeface="Malgun Gothic"/>
              </a:rPr>
              <a:t> 선두주자</a:t>
            </a:r>
            <a:endParaRPr lang="ko-KR" altLang="en-US" sz="1200" b="1" spc="-80" dirty="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79" name="부제목 2"/>
          <p:cNvSpPr txBox="1">
            <a:spLocks/>
          </p:cNvSpPr>
          <p:nvPr/>
        </p:nvSpPr>
        <p:spPr>
          <a:xfrm>
            <a:off x="8479002" y="4596972"/>
            <a:ext cx="2205443" cy="913900"/>
          </a:xfrm>
          <a:prstGeom prst="rect">
            <a:avLst/>
          </a:prstGeom>
        </p:spPr>
        <p:txBody>
          <a:bodyPr vert="horz" lIns="91440" tIns="45720" rIns="91440" bIns="360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ko" altLang="ko-KR" sz="1200" spc="-80" dirty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APT 공격에 대해 신속하고</a:t>
            </a:r>
            <a:endParaRPr lang="en-US" altLang="ko" sz="1200" spc="-80" dirty="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 algn="l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ko" altLang="ko-KR" sz="1200" spc="-80" dirty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정확한 탐지/대응이 가능토록하는</a:t>
            </a:r>
            <a:endParaRPr lang="en-US" altLang="ko" sz="1200" spc="-80" dirty="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 algn="l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ko" altLang="ko-KR" sz="1200" b="1" spc="-80" dirty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엔드포인트 보안 솔루션</a:t>
            </a:r>
          </a:p>
        </p:txBody>
      </p:sp>
      <p:sp>
        <p:nvSpPr>
          <p:cNvPr id="18" name="이등변 삼각형 17"/>
          <p:cNvSpPr/>
          <p:nvPr/>
        </p:nvSpPr>
        <p:spPr>
          <a:xfrm rot="5400000" flipH="1">
            <a:off x="5789510" y="1541914"/>
            <a:ext cx="164434" cy="141754"/>
          </a:xfrm>
          <a:prstGeom prst="triangle">
            <a:avLst/>
          </a:prstGeom>
          <a:solidFill>
            <a:srgbClr val="888E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이등변 삼각형 79"/>
          <p:cNvSpPr/>
          <p:nvPr/>
        </p:nvSpPr>
        <p:spPr>
          <a:xfrm rot="16200000">
            <a:off x="5789510" y="5853351"/>
            <a:ext cx="164434" cy="141754"/>
          </a:xfrm>
          <a:prstGeom prst="triangle">
            <a:avLst/>
          </a:prstGeom>
          <a:solidFill>
            <a:srgbClr val="888E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이등변 삼각형 80"/>
          <p:cNvSpPr/>
          <p:nvPr/>
        </p:nvSpPr>
        <p:spPr>
          <a:xfrm rot="10800000">
            <a:off x="8007676" y="3716810"/>
            <a:ext cx="164434" cy="141754"/>
          </a:xfrm>
          <a:prstGeom prst="triangle">
            <a:avLst/>
          </a:prstGeom>
          <a:solidFill>
            <a:srgbClr val="888E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이등변 삼각형 81"/>
          <p:cNvSpPr/>
          <p:nvPr/>
        </p:nvSpPr>
        <p:spPr>
          <a:xfrm rot="10800000" flipV="1">
            <a:off x="3684543" y="3701210"/>
            <a:ext cx="164434" cy="141754"/>
          </a:xfrm>
          <a:prstGeom prst="triangle">
            <a:avLst/>
          </a:prstGeom>
          <a:solidFill>
            <a:srgbClr val="888E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부제목 2"/>
          <p:cNvSpPr txBox="1">
            <a:spLocks/>
          </p:cNvSpPr>
          <p:nvPr/>
        </p:nvSpPr>
        <p:spPr>
          <a:xfrm>
            <a:off x="8479002" y="1903296"/>
            <a:ext cx="2662474" cy="1550122"/>
          </a:xfrm>
          <a:prstGeom prst="rect">
            <a:avLst/>
          </a:prstGeom>
        </p:spPr>
        <p:txBody>
          <a:bodyPr vert="horz" lIns="91440" tIns="45720" rIns="91440" bIns="360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20000"/>
              </a:lnSpc>
              <a:spcBef>
                <a:spcPts val="0"/>
              </a:spcBef>
              <a:buSzPct val="25000"/>
            </a:pPr>
            <a:r>
              <a:rPr lang="ko" altLang="ko-KR" sz="1200" spc="-80" dirty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1500만개 이상의 센서에서 수집된</a:t>
            </a:r>
            <a:endParaRPr lang="en-US" altLang="ko" sz="1200" spc="-80" dirty="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 algn="l">
              <a:lnSpc>
                <a:spcPct val="120000"/>
              </a:lnSpc>
              <a:spcBef>
                <a:spcPts val="0"/>
              </a:spcBef>
              <a:buSzPct val="25000"/>
            </a:pPr>
            <a:r>
              <a:rPr lang="ko" altLang="ko-KR" sz="1200" spc="-80" dirty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악성코드 및 URL </a:t>
            </a:r>
            <a:r>
              <a:rPr lang="ko" altLang="ko-KR" sz="1200" spc="-80" dirty="0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정보를</a:t>
            </a:r>
            <a:endParaRPr lang="en-US" altLang="ko" sz="1200" spc="-80" dirty="0" smtClean="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 algn="l">
              <a:lnSpc>
                <a:spcPct val="120000"/>
              </a:lnSpc>
              <a:spcBef>
                <a:spcPts val="0"/>
              </a:spcBef>
              <a:buSzPct val="25000"/>
            </a:pPr>
            <a:r>
              <a:rPr lang="ko" altLang="ko-KR" sz="1200" b="1" spc="-80" dirty="0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딥러닝 분석을</a:t>
            </a:r>
            <a:r>
              <a:rPr lang="en-US" altLang="ko" sz="1200" b="1" spc="-80" dirty="0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ko" altLang="ko-KR" sz="1200" b="1" spc="-80" dirty="0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통해</a:t>
            </a:r>
            <a:r>
              <a:rPr lang="en-US" altLang="ko" sz="1200" b="1" spc="-80" dirty="0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ko" altLang="ko-KR" sz="1200" b="1" spc="-80" dirty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신뢰성 </a:t>
            </a:r>
            <a:r>
              <a:rPr lang="ko" altLang="ko-KR" sz="1200" b="1" spc="-80" dirty="0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있는</a:t>
            </a:r>
            <a:endParaRPr lang="en-US" altLang="ko" sz="1200" b="1" spc="-80" dirty="0" smtClean="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 algn="l">
              <a:lnSpc>
                <a:spcPct val="120000"/>
              </a:lnSpc>
              <a:spcBef>
                <a:spcPts val="0"/>
              </a:spcBef>
              <a:buSzPct val="25000"/>
            </a:pPr>
            <a:r>
              <a:rPr lang="ko" altLang="ko-KR" sz="1200" b="1" spc="-80" dirty="0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보안 인텔리전스</a:t>
            </a:r>
            <a:r>
              <a:rPr lang="ko" altLang="ko-KR" sz="1200" spc="-80" dirty="0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로</a:t>
            </a:r>
            <a:r>
              <a:rPr lang="en-US" altLang="ko" sz="1200" spc="-80" dirty="0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ko" altLang="ko-KR" sz="1200" spc="-80" dirty="0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제공하는 </a:t>
            </a:r>
            <a:r>
              <a:rPr lang="ko" altLang="ko-KR" sz="1200" spc="-80" dirty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플랫폼</a:t>
            </a:r>
          </a:p>
        </p:txBody>
      </p:sp>
      <p:grpSp>
        <p:nvGrpSpPr>
          <p:cNvPr id="51" name="그룹 50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54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70" name="그림 6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0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7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33625" cy="307657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26" y="934067"/>
            <a:ext cx="1762999" cy="162196"/>
          </a:xfrm>
          <a:prstGeom prst="rect">
            <a:avLst/>
          </a:prstGeom>
        </p:spPr>
      </p:pic>
      <p:sp>
        <p:nvSpPr>
          <p:cNvPr id="68" name="부제목 2"/>
          <p:cNvSpPr txBox="1">
            <a:spLocks/>
          </p:cNvSpPr>
          <p:nvPr/>
        </p:nvSpPr>
        <p:spPr>
          <a:xfrm>
            <a:off x="5370990" y="2477098"/>
            <a:ext cx="3882292" cy="599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4200" spc="-100" dirty="0" smtClean="0">
                <a:solidFill>
                  <a:schemeClr val="bg1"/>
                </a:solidFill>
                <a:latin typeface="+mn-ea"/>
              </a:rPr>
              <a:t>제안 배경</a:t>
            </a:r>
            <a:endParaRPr lang="ja-JP" altLang="en-US" sz="4200" spc="-1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5" y="3779142"/>
            <a:ext cx="2333625" cy="3076575"/>
          </a:xfrm>
          <a:prstGeom prst="rect">
            <a:avLst/>
          </a:prstGeom>
        </p:spPr>
      </p:pic>
      <p:sp>
        <p:nvSpPr>
          <p:cNvPr id="10" name="부제목 2"/>
          <p:cNvSpPr txBox="1">
            <a:spLocks/>
          </p:cNvSpPr>
          <p:nvPr/>
        </p:nvSpPr>
        <p:spPr>
          <a:xfrm>
            <a:off x="5370990" y="3370447"/>
            <a:ext cx="3172078" cy="817389"/>
          </a:xfrm>
          <a:prstGeom prst="rect">
            <a:avLst/>
          </a:prstGeom>
        </p:spPr>
        <p:txBody>
          <a:bodyPr vert="horz" lIns="7200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pc="-15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다양한 문서 보안 이슈</a:t>
            </a:r>
            <a:endParaRPr lang="en-US" altLang="ko-KR" spc="-15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  <a:p>
            <a:pPr algn="l"/>
            <a:r>
              <a:rPr lang="ko-KR" altLang="en-US" spc="-15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기존 문서 보안 솔루션</a:t>
            </a:r>
            <a:endParaRPr lang="en-US" altLang="ko-KR" spc="-15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11" name="부제목 2"/>
          <p:cNvSpPr txBox="1">
            <a:spLocks/>
          </p:cNvSpPr>
          <p:nvPr/>
        </p:nvSpPr>
        <p:spPr>
          <a:xfrm>
            <a:off x="4145871" y="2477326"/>
            <a:ext cx="1188545" cy="599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4200" spc="-100" dirty="0" smtClean="0">
                <a:solidFill>
                  <a:srgbClr val="FF0000"/>
                </a:solidFill>
                <a:latin typeface="+mn-ea"/>
              </a:rPr>
              <a:t>02</a:t>
            </a:r>
            <a:endParaRPr lang="ja-JP" altLang="en-US" sz="4200" spc="-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부제목 2"/>
          <p:cNvSpPr txBox="1">
            <a:spLocks/>
          </p:cNvSpPr>
          <p:nvPr/>
        </p:nvSpPr>
        <p:spPr>
          <a:xfrm flipH="1">
            <a:off x="2699805" y="3370447"/>
            <a:ext cx="2634611" cy="817389"/>
          </a:xfrm>
          <a:prstGeom prst="rect">
            <a:avLst/>
          </a:prstGeom>
        </p:spPr>
        <p:txBody>
          <a:bodyPr vert="horz" lIns="7200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pc="-113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01</a:t>
            </a:r>
            <a:endParaRPr lang="en-US" altLang="ko-KR" spc="-113" dirty="0">
              <a:solidFill>
                <a:schemeClr val="bg1">
                  <a:lumMod val="50000"/>
                </a:schemeClr>
              </a:solidFill>
              <a:latin typeface="+mj-ea"/>
            </a:endParaRPr>
          </a:p>
          <a:p>
            <a:pPr algn="r"/>
            <a:r>
              <a:rPr lang="en-US" altLang="ko-KR" spc="-113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02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12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581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부제목 2"/>
          <p:cNvSpPr txBox="1">
            <a:spLocks/>
          </p:cNvSpPr>
          <p:nvPr/>
        </p:nvSpPr>
        <p:spPr>
          <a:xfrm>
            <a:off x="401640" y="329475"/>
            <a:ext cx="1698630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300" spc="-100" dirty="0" smtClean="0">
                <a:solidFill>
                  <a:srgbClr val="C00000"/>
                </a:solidFill>
                <a:latin typeface="+mn-ea"/>
              </a:rPr>
              <a:t>02. </a:t>
            </a:r>
            <a:r>
              <a:rPr lang="ko-KR" altLang="en-US" sz="1300" spc="-100" dirty="0" smtClean="0">
                <a:solidFill>
                  <a:srgbClr val="C00000"/>
                </a:solidFill>
                <a:latin typeface="+mn-ea"/>
              </a:rPr>
              <a:t>제안 배경</a:t>
            </a:r>
          </a:p>
        </p:txBody>
      </p:sp>
      <p:sp>
        <p:nvSpPr>
          <p:cNvPr id="49" name="부제목 2"/>
          <p:cNvSpPr txBox="1">
            <a:spLocks/>
          </p:cNvSpPr>
          <p:nvPr/>
        </p:nvSpPr>
        <p:spPr>
          <a:xfrm>
            <a:off x="395510" y="1392331"/>
            <a:ext cx="9556358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ko-KR" altLang="en-US" sz="1600" spc="-75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기업과 기관의 중요 문서 보안 환경을 더욱 효과적으로 구축 할 수 </a:t>
            </a:r>
            <a:r>
              <a:rPr lang="ko-KR" altLang="en-US" sz="1600" spc="-75" dirty="0" smtClean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있는 방법은 </a:t>
            </a:r>
            <a:r>
              <a:rPr lang="ko-KR" altLang="en-US" sz="1600" spc="-75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무엇일까</a:t>
            </a:r>
            <a:r>
              <a:rPr lang="en-US" altLang="ko-KR" sz="1600" spc="-75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? </a:t>
            </a:r>
            <a:endParaRPr lang="ja-JP" altLang="en-US" sz="1600" spc="-75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400000000000000" pitchFamily="34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12171" y="2339414"/>
            <a:ext cx="11532717" cy="3505550"/>
            <a:chOff x="312171" y="2533057"/>
            <a:chExt cx="11532717" cy="3505550"/>
          </a:xfrm>
        </p:grpSpPr>
        <p:sp>
          <p:nvSpPr>
            <p:cNvPr id="162" name="부제목 2"/>
            <p:cNvSpPr txBox="1">
              <a:spLocks/>
            </p:cNvSpPr>
            <p:nvPr/>
          </p:nvSpPr>
          <p:spPr>
            <a:xfrm>
              <a:off x="312171" y="5478182"/>
              <a:ext cx="2776955" cy="560425"/>
            </a:xfrm>
            <a:prstGeom prst="rect">
              <a:avLst/>
            </a:prstGeom>
          </p:spPr>
          <p:txBody>
            <a:bodyPr vert="horz" lIns="91440" tIns="45720" rIns="91440" bIns="3600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15000"/>
                </a:lnSpc>
                <a:spcBef>
                  <a:spcPts val="0"/>
                </a:spcBef>
                <a:buClr>
                  <a:schemeClr val="dk1"/>
                </a:buClr>
                <a:buSzPct val="25000"/>
              </a:pPr>
              <a:r>
                <a:rPr lang="ko-KR" altLang="en-US" sz="1200" spc="-150" dirty="0">
                  <a:solidFill>
                    <a:srgbClr val="595959"/>
                  </a:solidFill>
                  <a:latin typeface="+mn-ea"/>
                </a:rPr>
                <a:t>내부 자료</a:t>
              </a:r>
              <a:r>
                <a:rPr lang="en-US" altLang="ko-KR" sz="1200" spc="-150" dirty="0">
                  <a:solidFill>
                    <a:srgbClr val="595959"/>
                  </a:solidFill>
                  <a:latin typeface="+mn-ea"/>
                </a:rPr>
                <a:t>/</a:t>
              </a:r>
              <a:r>
                <a:rPr lang="ko-KR" altLang="en-US" sz="1200" spc="-150" dirty="0">
                  <a:solidFill>
                    <a:srgbClr val="595959"/>
                  </a:solidFill>
                  <a:latin typeface="+mn-ea"/>
                </a:rPr>
                <a:t>회사 대외비 유출</a:t>
              </a:r>
              <a:endParaRPr lang="en-US" altLang="ko-KR" sz="1200" spc="-150" dirty="0">
                <a:solidFill>
                  <a:srgbClr val="595959"/>
                </a:solidFill>
                <a:latin typeface="+mn-ea"/>
              </a:endParaRPr>
            </a:p>
            <a:p>
              <a:pPr lvl="0">
                <a:lnSpc>
                  <a:spcPct val="115000"/>
                </a:lnSpc>
                <a:spcBef>
                  <a:spcPts val="0"/>
                </a:spcBef>
                <a:buClr>
                  <a:schemeClr val="dk1"/>
                </a:buClr>
                <a:buSzPct val="25000"/>
              </a:pPr>
              <a:r>
                <a:rPr lang="ko-KR" altLang="en-US" sz="1200" spc="-150" dirty="0">
                  <a:solidFill>
                    <a:srgbClr val="595959"/>
                  </a:solidFill>
                  <a:latin typeface="+mn-ea"/>
                </a:rPr>
                <a:t>영업 기밀 경쟁사 유출</a:t>
              </a:r>
              <a:endParaRPr lang="en-US" altLang="ko-KR" sz="1200" spc="-150" dirty="0">
                <a:solidFill>
                  <a:srgbClr val="595959"/>
                </a:solidFill>
                <a:latin typeface="+mn-ea"/>
              </a:endParaRPr>
            </a:p>
            <a:p>
              <a:pPr lvl="0">
                <a:lnSpc>
                  <a:spcPct val="115000"/>
                </a:lnSpc>
                <a:spcBef>
                  <a:spcPts val="0"/>
                </a:spcBef>
                <a:buClr>
                  <a:schemeClr val="dk1"/>
                </a:buClr>
                <a:buSzPct val="25000"/>
              </a:pPr>
              <a:endParaRPr lang="en-US" altLang="ko-KR" sz="1200" spc="-150" dirty="0">
                <a:solidFill>
                  <a:srgbClr val="595959"/>
                </a:solidFill>
                <a:latin typeface="+mn-ea"/>
              </a:endParaRPr>
            </a:p>
          </p:txBody>
        </p:sp>
        <p:sp>
          <p:nvSpPr>
            <p:cNvPr id="180" name="자유형 179"/>
            <p:cNvSpPr/>
            <p:nvPr/>
          </p:nvSpPr>
          <p:spPr>
            <a:xfrm>
              <a:off x="595860" y="4954466"/>
              <a:ext cx="2209576" cy="343205"/>
            </a:xfrm>
            <a:custGeom>
              <a:avLst/>
              <a:gdLst>
                <a:gd name="connsiteX0" fmla="*/ 394694 w 2209576"/>
                <a:gd name="connsiteY0" fmla="*/ 0 h 343205"/>
                <a:gd name="connsiteX1" fmla="*/ 737594 w 2209576"/>
                <a:gd name="connsiteY1" fmla="*/ 0 h 343205"/>
                <a:gd name="connsiteX2" fmla="*/ 1047469 w 2209576"/>
                <a:gd name="connsiteY2" fmla="*/ 0 h 343205"/>
                <a:gd name="connsiteX3" fmla="*/ 1059062 w 2209576"/>
                <a:gd name="connsiteY3" fmla="*/ 0 h 343205"/>
                <a:gd name="connsiteX4" fmla="*/ 1390369 w 2209576"/>
                <a:gd name="connsiteY4" fmla="*/ 0 h 343205"/>
                <a:gd name="connsiteX5" fmla="*/ 1401962 w 2209576"/>
                <a:gd name="connsiteY5" fmla="*/ 0 h 343205"/>
                <a:gd name="connsiteX6" fmla="*/ 1711837 w 2209576"/>
                <a:gd name="connsiteY6" fmla="*/ 0 h 343205"/>
                <a:gd name="connsiteX7" fmla="*/ 2054737 w 2209576"/>
                <a:gd name="connsiteY7" fmla="*/ 0 h 343205"/>
                <a:gd name="connsiteX8" fmla="*/ 2209576 w 2209576"/>
                <a:gd name="connsiteY8" fmla="*/ 171450 h 343205"/>
                <a:gd name="connsiteX9" fmla="*/ 2054737 w 2209576"/>
                <a:gd name="connsiteY9" fmla="*/ 342899 h 343205"/>
                <a:gd name="connsiteX10" fmla="*/ 1711837 w 2209576"/>
                <a:gd name="connsiteY10" fmla="*/ 342899 h 343205"/>
                <a:gd name="connsiteX11" fmla="*/ 1473351 w 2209576"/>
                <a:gd name="connsiteY11" fmla="*/ 342899 h 343205"/>
                <a:gd name="connsiteX12" fmla="*/ 1471982 w 2209576"/>
                <a:gd name="connsiteY12" fmla="*/ 343205 h 343205"/>
                <a:gd name="connsiteX13" fmla="*/ 819207 w 2209576"/>
                <a:gd name="connsiteY13" fmla="*/ 343205 h 343205"/>
                <a:gd name="connsiteX14" fmla="*/ 817838 w 2209576"/>
                <a:gd name="connsiteY14" fmla="*/ 342899 h 343205"/>
                <a:gd name="connsiteX15" fmla="*/ 808983 w 2209576"/>
                <a:gd name="connsiteY15" fmla="*/ 342899 h 343205"/>
                <a:gd name="connsiteX16" fmla="*/ 807614 w 2209576"/>
                <a:gd name="connsiteY16" fmla="*/ 343205 h 343205"/>
                <a:gd name="connsiteX17" fmla="*/ 154839 w 2209576"/>
                <a:gd name="connsiteY17" fmla="*/ 343205 h 343205"/>
                <a:gd name="connsiteX18" fmla="*/ 0 w 2209576"/>
                <a:gd name="connsiteY18" fmla="*/ 171756 h 343205"/>
                <a:gd name="connsiteX19" fmla="*/ 154839 w 2209576"/>
                <a:gd name="connsiteY19" fmla="*/ 306 h 343205"/>
                <a:gd name="connsiteX20" fmla="*/ 393325 w 2209576"/>
                <a:gd name="connsiteY20" fmla="*/ 306 h 34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09576" h="343205">
                  <a:moveTo>
                    <a:pt x="394694" y="0"/>
                  </a:moveTo>
                  <a:lnTo>
                    <a:pt x="737594" y="0"/>
                  </a:lnTo>
                  <a:lnTo>
                    <a:pt x="1047469" y="0"/>
                  </a:lnTo>
                  <a:lnTo>
                    <a:pt x="1059062" y="0"/>
                  </a:lnTo>
                  <a:lnTo>
                    <a:pt x="1390369" y="0"/>
                  </a:lnTo>
                  <a:lnTo>
                    <a:pt x="1401962" y="0"/>
                  </a:lnTo>
                  <a:lnTo>
                    <a:pt x="1711837" y="0"/>
                  </a:lnTo>
                  <a:lnTo>
                    <a:pt x="2054737" y="0"/>
                  </a:lnTo>
                  <a:cubicBezTo>
                    <a:pt x="2140244" y="0"/>
                    <a:pt x="2209576" y="76756"/>
                    <a:pt x="2209576" y="171450"/>
                  </a:cubicBezTo>
                  <a:cubicBezTo>
                    <a:pt x="2209576" y="266144"/>
                    <a:pt x="2140244" y="342899"/>
                    <a:pt x="2054737" y="342899"/>
                  </a:cubicBezTo>
                  <a:lnTo>
                    <a:pt x="1711837" y="342899"/>
                  </a:lnTo>
                  <a:lnTo>
                    <a:pt x="1473351" y="342899"/>
                  </a:lnTo>
                  <a:lnTo>
                    <a:pt x="1471982" y="343205"/>
                  </a:lnTo>
                  <a:lnTo>
                    <a:pt x="819207" y="343205"/>
                  </a:lnTo>
                  <a:lnTo>
                    <a:pt x="817838" y="342899"/>
                  </a:lnTo>
                  <a:lnTo>
                    <a:pt x="808983" y="342899"/>
                  </a:lnTo>
                  <a:lnTo>
                    <a:pt x="807614" y="343205"/>
                  </a:lnTo>
                  <a:lnTo>
                    <a:pt x="154839" y="343205"/>
                  </a:lnTo>
                  <a:cubicBezTo>
                    <a:pt x="69332" y="343205"/>
                    <a:pt x="0" y="266450"/>
                    <a:pt x="0" y="171756"/>
                  </a:cubicBezTo>
                  <a:cubicBezTo>
                    <a:pt x="0" y="77062"/>
                    <a:pt x="69332" y="306"/>
                    <a:pt x="154839" y="306"/>
                  </a:cubicBezTo>
                  <a:lnTo>
                    <a:pt x="393325" y="306"/>
                  </a:lnTo>
                  <a:close/>
                </a:path>
              </a:pathLst>
            </a:custGeom>
            <a:noFill/>
            <a:ln w="6350">
              <a:solidFill>
                <a:srgbClr val="A1A5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>
                <a:buSzPct val="25000"/>
              </a:pPr>
              <a:r>
                <a:rPr lang="ko-KR" altLang="en-US" sz="1200" b="1" spc="-150" dirty="0" smtClean="0">
                  <a:solidFill>
                    <a:srgbClr val="C00000"/>
                  </a:solidFill>
                  <a:latin typeface="+mn-ea"/>
                </a:rPr>
                <a:t>내부 자료 유출 </a:t>
              </a:r>
              <a:r>
                <a:rPr lang="ko-KR" altLang="en-US" sz="1200" b="1" spc="-150" dirty="0">
                  <a:solidFill>
                    <a:srgbClr val="C00000"/>
                  </a:solidFill>
                  <a:latin typeface="+mn-ea"/>
                </a:rPr>
                <a:t>사고 증가</a:t>
              </a:r>
              <a:endParaRPr lang="ko-KR" altLang="en-US" sz="1200" dirty="0">
                <a:solidFill>
                  <a:srgbClr val="C00000"/>
                </a:solidFill>
                <a:latin typeface="+mn-ea"/>
              </a:endParaRPr>
            </a:p>
          </p:txBody>
        </p:sp>
        <p:sp>
          <p:nvSpPr>
            <p:cNvPr id="181" name="부제목 2"/>
            <p:cNvSpPr txBox="1">
              <a:spLocks/>
            </p:cNvSpPr>
            <p:nvPr/>
          </p:nvSpPr>
          <p:spPr>
            <a:xfrm>
              <a:off x="3192945" y="5478182"/>
              <a:ext cx="2776955" cy="560425"/>
            </a:xfrm>
            <a:prstGeom prst="rect">
              <a:avLst/>
            </a:prstGeom>
          </p:spPr>
          <p:txBody>
            <a:bodyPr vert="horz" lIns="91440" tIns="45720" rIns="91440" bIns="3600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15000"/>
                </a:lnSpc>
                <a:spcBef>
                  <a:spcPts val="0"/>
                </a:spcBef>
                <a:buSzPct val="25000"/>
              </a:pPr>
              <a:r>
                <a:rPr lang="ko-KR" altLang="en-US" sz="1200" spc="-150" dirty="0">
                  <a:solidFill>
                    <a:srgbClr val="595959"/>
                  </a:solidFill>
                  <a:latin typeface="+mn-ea"/>
                </a:rPr>
                <a:t>직원 퇴사</a:t>
              </a:r>
              <a:r>
                <a:rPr lang="en-US" altLang="ko-KR" sz="1200" spc="-150" dirty="0">
                  <a:solidFill>
                    <a:srgbClr val="595959"/>
                  </a:solidFill>
                  <a:latin typeface="+mn-ea"/>
                </a:rPr>
                <a:t>, </a:t>
              </a:r>
              <a:r>
                <a:rPr lang="ko-KR" altLang="en-US" sz="1200" spc="-150" dirty="0">
                  <a:solidFill>
                    <a:srgbClr val="595959"/>
                  </a:solidFill>
                  <a:latin typeface="+mn-ea"/>
                </a:rPr>
                <a:t>실수로 인한 업무 공백</a:t>
              </a:r>
              <a:endParaRPr lang="en-US" altLang="ko-KR" sz="1200" spc="-150" dirty="0">
                <a:solidFill>
                  <a:srgbClr val="595959"/>
                </a:solidFill>
                <a:latin typeface="+mn-ea"/>
              </a:endParaRPr>
            </a:p>
            <a:p>
              <a:pPr lvl="0">
                <a:lnSpc>
                  <a:spcPct val="115000"/>
                </a:lnSpc>
                <a:spcBef>
                  <a:spcPts val="0"/>
                </a:spcBef>
                <a:buSzPct val="25000"/>
              </a:pPr>
              <a:r>
                <a:rPr lang="ko-KR" altLang="en-US" sz="1200" spc="-150" dirty="0" err="1">
                  <a:solidFill>
                    <a:srgbClr val="595959"/>
                  </a:solidFill>
                  <a:latin typeface="+mn-ea"/>
                </a:rPr>
                <a:t>랜섬웨어</a:t>
              </a:r>
              <a:r>
                <a:rPr lang="ko-KR" altLang="en-US" sz="1200" spc="-150" dirty="0">
                  <a:solidFill>
                    <a:srgbClr val="595959"/>
                  </a:solidFill>
                  <a:latin typeface="+mn-ea"/>
                </a:rPr>
                <a:t> 피해 등 대량의 파일 유실</a:t>
              </a:r>
              <a:endParaRPr lang="en-US" altLang="ko-KR" sz="1200" spc="-150" dirty="0">
                <a:solidFill>
                  <a:srgbClr val="595959"/>
                </a:solidFill>
                <a:latin typeface="+mn-ea"/>
              </a:endParaRPr>
            </a:p>
          </p:txBody>
        </p:sp>
        <p:sp>
          <p:nvSpPr>
            <p:cNvPr id="182" name="자유형 181"/>
            <p:cNvSpPr/>
            <p:nvPr/>
          </p:nvSpPr>
          <p:spPr>
            <a:xfrm>
              <a:off x="3476634" y="4954466"/>
              <a:ext cx="2209576" cy="343205"/>
            </a:xfrm>
            <a:custGeom>
              <a:avLst/>
              <a:gdLst>
                <a:gd name="connsiteX0" fmla="*/ 394694 w 2209576"/>
                <a:gd name="connsiteY0" fmla="*/ 0 h 343205"/>
                <a:gd name="connsiteX1" fmla="*/ 737594 w 2209576"/>
                <a:gd name="connsiteY1" fmla="*/ 0 h 343205"/>
                <a:gd name="connsiteX2" fmla="*/ 1047469 w 2209576"/>
                <a:gd name="connsiteY2" fmla="*/ 0 h 343205"/>
                <a:gd name="connsiteX3" fmla="*/ 1059062 w 2209576"/>
                <a:gd name="connsiteY3" fmla="*/ 0 h 343205"/>
                <a:gd name="connsiteX4" fmla="*/ 1390369 w 2209576"/>
                <a:gd name="connsiteY4" fmla="*/ 0 h 343205"/>
                <a:gd name="connsiteX5" fmla="*/ 1401962 w 2209576"/>
                <a:gd name="connsiteY5" fmla="*/ 0 h 343205"/>
                <a:gd name="connsiteX6" fmla="*/ 1711837 w 2209576"/>
                <a:gd name="connsiteY6" fmla="*/ 0 h 343205"/>
                <a:gd name="connsiteX7" fmla="*/ 2054737 w 2209576"/>
                <a:gd name="connsiteY7" fmla="*/ 0 h 343205"/>
                <a:gd name="connsiteX8" fmla="*/ 2209576 w 2209576"/>
                <a:gd name="connsiteY8" fmla="*/ 171450 h 343205"/>
                <a:gd name="connsiteX9" fmla="*/ 2054737 w 2209576"/>
                <a:gd name="connsiteY9" fmla="*/ 342899 h 343205"/>
                <a:gd name="connsiteX10" fmla="*/ 1711837 w 2209576"/>
                <a:gd name="connsiteY10" fmla="*/ 342899 h 343205"/>
                <a:gd name="connsiteX11" fmla="*/ 1473351 w 2209576"/>
                <a:gd name="connsiteY11" fmla="*/ 342899 h 343205"/>
                <a:gd name="connsiteX12" fmla="*/ 1471982 w 2209576"/>
                <a:gd name="connsiteY12" fmla="*/ 343205 h 343205"/>
                <a:gd name="connsiteX13" fmla="*/ 819207 w 2209576"/>
                <a:gd name="connsiteY13" fmla="*/ 343205 h 343205"/>
                <a:gd name="connsiteX14" fmla="*/ 817838 w 2209576"/>
                <a:gd name="connsiteY14" fmla="*/ 342899 h 343205"/>
                <a:gd name="connsiteX15" fmla="*/ 808983 w 2209576"/>
                <a:gd name="connsiteY15" fmla="*/ 342899 h 343205"/>
                <a:gd name="connsiteX16" fmla="*/ 807614 w 2209576"/>
                <a:gd name="connsiteY16" fmla="*/ 343205 h 343205"/>
                <a:gd name="connsiteX17" fmla="*/ 154839 w 2209576"/>
                <a:gd name="connsiteY17" fmla="*/ 343205 h 343205"/>
                <a:gd name="connsiteX18" fmla="*/ 0 w 2209576"/>
                <a:gd name="connsiteY18" fmla="*/ 171756 h 343205"/>
                <a:gd name="connsiteX19" fmla="*/ 154839 w 2209576"/>
                <a:gd name="connsiteY19" fmla="*/ 306 h 343205"/>
                <a:gd name="connsiteX20" fmla="*/ 393325 w 2209576"/>
                <a:gd name="connsiteY20" fmla="*/ 306 h 34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09576" h="343205">
                  <a:moveTo>
                    <a:pt x="394694" y="0"/>
                  </a:moveTo>
                  <a:lnTo>
                    <a:pt x="737594" y="0"/>
                  </a:lnTo>
                  <a:lnTo>
                    <a:pt x="1047469" y="0"/>
                  </a:lnTo>
                  <a:lnTo>
                    <a:pt x="1059062" y="0"/>
                  </a:lnTo>
                  <a:lnTo>
                    <a:pt x="1390369" y="0"/>
                  </a:lnTo>
                  <a:lnTo>
                    <a:pt x="1401962" y="0"/>
                  </a:lnTo>
                  <a:lnTo>
                    <a:pt x="1711837" y="0"/>
                  </a:lnTo>
                  <a:lnTo>
                    <a:pt x="2054737" y="0"/>
                  </a:lnTo>
                  <a:cubicBezTo>
                    <a:pt x="2140244" y="0"/>
                    <a:pt x="2209576" y="76756"/>
                    <a:pt x="2209576" y="171450"/>
                  </a:cubicBezTo>
                  <a:cubicBezTo>
                    <a:pt x="2209576" y="266144"/>
                    <a:pt x="2140244" y="342899"/>
                    <a:pt x="2054737" y="342899"/>
                  </a:cubicBezTo>
                  <a:lnTo>
                    <a:pt x="1711837" y="342899"/>
                  </a:lnTo>
                  <a:lnTo>
                    <a:pt x="1473351" y="342899"/>
                  </a:lnTo>
                  <a:lnTo>
                    <a:pt x="1471982" y="343205"/>
                  </a:lnTo>
                  <a:lnTo>
                    <a:pt x="819207" y="343205"/>
                  </a:lnTo>
                  <a:lnTo>
                    <a:pt x="817838" y="342899"/>
                  </a:lnTo>
                  <a:lnTo>
                    <a:pt x="808983" y="342899"/>
                  </a:lnTo>
                  <a:lnTo>
                    <a:pt x="807614" y="343205"/>
                  </a:lnTo>
                  <a:lnTo>
                    <a:pt x="154839" y="343205"/>
                  </a:lnTo>
                  <a:cubicBezTo>
                    <a:pt x="69332" y="343205"/>
                    <a:pt x="0" y="266450"/>
                    <a:pt x="0" y="171756"/>
                  </a:cubicBezTo>
                  <a:cubicBezTo>
                    <a:pt x="0" y="77062"/>
                    <a:pt x="69332" y="306"/>
                    <a:pt x="154839" y="306"/>
                  </a:cubicBezTo>
                  <a:lnTo>
                    <a:pt x="393325" y="306"/>
                  </a:lnTo>
                  <a:close/>
                </a:path>
              </a:pathLst>
            </a:custGeom>
            <a:noFill/>
            <a:ln w="6350">
              <a:solidFill>
                <a:srgbClr val="A1A5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>
                <a:buSzPct val="25000"/>
              </a:pPr>
              <a:r>
                <a:rPr lang="ko-KR" altLang="en-US" sz="1200" b="1" spc="-150" dirty="0">
                  <a:solidFill>
                    <a:srgbClr val="C00000"/>
                  </a:solidFill>
                  <a:latin typeface="+mn-ea"/>
                </a:rPr>
                <a:t>문서 유실로 업무 손실 증가</a:t>
              </a:r>
              <a:endParaRPr lang="en-US" altLang="ko-KR" sz="1200" b="1" spc="-150" dirty="0">
                <a:solidFill>
                  <a:srgbClr val="C00000"/>
                </a:solidFill>
                <a:latin typeface="+mn-ea"/>
              </a:endParaRPr>
            </a:p>
          </p:txBody>
        </p:sp>
        <p:sp>
          <p:nvSpPr>
            <p:cNvPr id="183" name="부제목 2"/>
            <p:cNvSpPr txBox="1">
              <a:spLocks/>
            </p:cNvSpPr>
            <p:nvPr/>
          </p:nvSpPr>
          <p:spPr>
            <a:xfrm>
              <a:off x="6130439" y="5478182"/>
              <a:ext cx="2776955" cy="560425"/>
            </a:xfrm>
            <a:prstGeom prst="rect">
              <a:avLst/>
            </a:prstGeom>
          </p:spPr>
          <p:txBody>
            <a:bodyPr vert="horz" lIns="91440" tIns="45720" rIns="91440" bIns="3600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15000"/>
                </a:lnSpc>
                <a:spcBef>
                  <a:spcPts val="0"/>
                </a:spcBef>
                <a:buClr>
                  <a:schemeClr val="dk1"/>
                </a:buClr>
                <a:buSzPct val="25000"/>
              </a:pPr>
              <a:r>
                <a:rPr lang="ko-KR" altLang="en-US" sz="1200" spc="-150" dirty="0">
                  <a:solidFill>
                    <a:srgbClr val="595959"/>
                  </a:solidFill>
                  <a:latin typeface="+mn-ea"/>
                </a:rPr>
                <a:t>협업과 공유가 </a:t>
              </a:r>
              <a:r>
                <a:rPr lang="ko-KR" altLang="en-US" sz="1200" spc="-150" dirty="0" smtClean="0">
                  <a:solidFill>
                    <a:srgbClr val="595959"/>
                  </a:solidFill>
                  <a:latin typeface="+mn-ea"/>
                </a:rPr>
                <a:t>가능한</a:t>
              </a:r>
              <a:endParaRPr lang="en-US" altLang="ko-KR" sz="1200" spc="-150" dirty="0" smtClean="0">
                <a:solidFill>
                  <a:srgbClr val="595959"/>
                </a:solidFill>
                <a:latin typeface="+mn-ea"/>
              </a:endParaRPr>
            </a:p>
            <a:p>
              <a:pPr lvl="0">
                <a:lnSpc>
                  <a:spcPct val="115000"/>
                </a:lnSpc>
                <a:spcBef>
                  <a:spcPts val="0"/>
                </a:spcBef>
                <a:buClr>
                  <a:schemeClr val="dk1"/>
                </a:buClr>
                <a:buSzPct val="25000"/>
              </a:pPr>
              <a:r>
                <a:rPr lang="ko-KR" altLang="en-US" sz="1200" spc="-150" dirty="0" smtClean="0">
                  <a:solidFill>
                    <a:srgbClr val="595959"/>
                  </a:solidFill>
                  <a:latin typeface="+mn-ea"/>
                </a:rPr>
                <a:t>문서 </a:t>
              </a:r>
              <a:r>
                <a:rPr lang="ko-KR" altLang="en-US" sz="1200" spc="-150" dirty="0">
                  <a:solidFill>
                    <a:srgbClr val="595959"/>
                  </a:solidFill>
                  <a:latin typeface="+mn-ea"/>
                </a:rPr>
                <a:t>보안 환경 부재 </a:t>
              </a:r>
              <a:endParaRPr lang="en-US" altLang="ko-KR" sz="1200" spc="-150" dirty="0">
                <a:solidFill>
                  <a:srgbClr val="595959"/>
                </a:solidFill>
                <a:latin typeface="+mn-ea"/>
              </a:endParaRPr>
            </a:p>
            <a:p>
              <a:pPr lvl="0">
                <a:lnSpc>
                  <a:spcPct val="115000"/>
                </a:lnSpc>
                <a:spcBef>
                  <a:spcPts val="0"/>
                </a:spcBef>
                <a:buClr>
                  <a:schemeClr val="dk1"/>
                </a:buClr>
                <a:buSzPct val="25000"/>
              </a:pPr>
              <a:endParaRPr lang="en-US" altLang="ko-KR" sz="1200" spc="-150" dirty="0">
                <a:solidFill>
                  <a:srgbClr val="595959"/>
                </a:solidFill>
                <a:latin typeface="+mn-ea"/>
              </a:endParaRPr>
            </a:p>
          </p:txBody>
        </p:sp>
        <p:sp>
          <p:nvSpPr>
            <p:cNvPr id="184" name="자유형 183"/>
            <p:cNvSpPr/>
            <p:nvPr/>
          </p:nvSpPr>
          <p:spPr>
            <a:xfrm>
              <a:off x="6235979" y="4954466"/>
              <a:ext cx="2565873" cy="343205"/>
            </a:xfrm>
            <a:custGeom>
              <a:avLst/>
              <a:gdLst>
                <a:gd name="connsiteX0" fmla="*/ 394694 w 2209576"/>
                <a:gd name="connsiteY0" fmla="*/ 0 h 343205"/>
                <a:gd name="connsiteX1" fmla="*/ 737594 w 2209576"/>
                <a:gd name="connsiteY1" fmla="*/ 0 h 343205"/>
                <a:gd name="connsiteX2" fmla="*/ 1047469 w 2209576"/>
                <a:gd name="connsiteY2" fmla="*/ 0 h 343205"/>
                <a:gd name="connsiteX3" fmla="*/ 1059062 w 2209576"/>
                <a:gd name="connsiteY3" fmla="*/ 0 h 343205"/>
                <a:gd name="connsiteX4" fmla="*/ 1390369 w 2209576"/>
                <a:gd name="connsiteY4" fmla="*/ 0 h 343205"/>
                <a:gd name="connsiteX5" fmla="*/ 1401962 w 2209576"/>
                <a:gd name="connsiteY5" fmla="*/ 0 h 343205"/>
                <a:gd name="connsiteX6" fmla="*/ 1711837 w 2209576"/>
                <a:gd name="connsiteY6" fmla="*/ 0 h 343205"/>
                <a:gd name="connsiteX7" fmla="*/ 2054737 w 2209576"/>
                <a:gd name="connsiteY7" fmla="*/ 0 h 343205"/>
                <a:gd name="connsiteX8" fmla="*/ 2209576 w 2209576"/>
                <a:gd name="connsiteY8" fmla="*/ 171450 h 343205"/>
                <a:gd name="connsiteX9" fmla="*/ 2054737 w 2209576"/>
                <a:gd name="connsiteY9" fmla="*/ 342899 h 343205"/>
                <a:gd name="connsiteX10" fmla="*/ 1711837 w 2209576"/>
                <a:gd name="connsiteY10" fmla="*/ 342899 h 343205"/>
                <a:gd name="connsiteX11" fmla="*/ 1473351 w 2209576"/>
                <a:gd name="connsiteY11" fmla="*/ 342899 h 343205"/>
                <a:gd name="connsiteX12" fmla="*/ 1471982 w 2209576"/>
                <a:gd name="connsiteY12" fmla="*/ 343205 h 343205"/>
                <a:gd name="connsiteX13" fmla="*/ 819207 w 2209576"/>
                <a:gd name="connsiteY13" fmla="*/ 343205 h 343205"/>
                <a:gd name="connsiteX14" fmla="*/ 817838 w 2209576"/>
                <a:gd name="connsiteY14" fmla="*/ 342899 h 343205"/>
                <a:gd name="connsiteX15" fmla="*/ 808983 w 2209576"/>
                <a:gd name="connsiteY15" fmla="*/ 342899 h 343205"/>
                <a:gd name="connsiteX16" fmla="*/ 807614 w 2209576"/>
                <a:gd name="connsiteY16" fmla="*/ 343205 h 343205"/>
                <a:gd name="connsiteX17" fmla="*/ 154839 w 2209576"/>
                <a:gd name="connsiteY17" fmla="*/ 343205 h 343205"/>
                <a:gd name="connsiteX18" fmla="*/ 0 w 2209576"/>
                <a:gd name="connsiteY18" fmla="*/ 171756 h 343205"/>
                <a:gd name="connsiteX19" fmla="*/ 154839 w 2209576"/>
                <a:gd name="connsiteY19" fmla="*/ 306 h 343205"/>
                <a:gd name="connsiteX20" fmla="*/ 393325 w 2209576"/>
                <a:gd name="connsiteY20" fmla="*/ 306 h 34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09576" h="343205">
                  <a:moveTo>
                    <a:pt x="394694" y="0"/>
                  </a:moveTo>
                  <a:lnTo>
                    <a:pt x="737594" y="0"/>
                  </a:lnTo>
                  <a:lnTo>
                    <a:pt x="1047469" y="0"/>
                  </a:lnTo>
                  <a:lnTo>
                    <a:pt x="1059062" y="0"/>
                  </a:lnTo>
                  <a:lnTo>
                    <a:pt x="1390369" y="0"/>
                  </a:lnTo>
                  <a:lnTo>
                    <a:pt x="1401962" y="0"/>
                  </a:lnTo>
                  <a:lnTo>
                    <a:pt x="1711837" y="0"/>
                  </a:lnTo>
                  <a:lnTo>
                    <a:pt x="2054737" y="0"/>
                  </a:lnTo>
                  <a:cubicBezTo>
                    <a:pt x="2140244" y="0"/>
                    <a:pt x="2209576" y="76756"/>
                    <a:pt x="2209576" y="171450"/>
                  </a:cubicBezTo>
                  <a:cubicBezTo>
                    <a:pt x="2209576" y="266144"/>
                    <a:pt x="2140244" y="342899"/>
                    <a:pt x="2054737" y="342899"/>
                  </a:cubicBezTo>
                  <a:lnTo>
                    <a:pt x="1711837" y="342899"/>
                  </a:lnTo>
                  <a:lnTo>
                    <a:pt x="1473351" y="342899"/>
                  </a:lnTo>
                  <a:lnTo>
                    <a:pt x="1471982" y="343205"/>
                  </a:lnTo>
                  <a:lnTo>
                    <a:pt x="819207" y="343205"/>
                  </a:lnTo>
                  <a:lnTo>
                    <a:pt x="817838" y="342899"/>
                  </a:lnTo>
                  <a:lnTo>
                    <a:pt x="808983" y="342899"/>
                  </a:lnTo>
                  <a:lnTo>
                    <a:pt x="807614" y="343205"/>
                  </a:lnTo>
                  <a:lnTo>
                    <a:pt x="154839" y="343205"/>
                  </a:lnTo>
                  <a:cubicBezTo>
                    <a:pt x="69332" y="343205"/>
                    <a:pt x="0" y="266450"/>
                    <a:pt x="0" y="171756"/>
                  </a:cubicBezTo>
                  <a:cubicBezTo>
                    <a:pt x="0" y="77062"/>
                    <a:pt x="69332" y="306"/>
                    <a:pt x="154839" y="306"/>
                  </a:cubicBezTo>
                  <a:lnTo>
                    <a:pt x="393325" y="306"/>
                  </a:lnTo>
                  <a:close/>
                </a:path>
              </a:pathLst>
            </a:custGeom>
            <a:noFill/>
            <a:ln w="6350">
              <a:solidFill>
                <a:srgbClr val="A1A5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>
                <a:buSzPct val="25000"/>
              </a:pPr>
              <a:r>
                <a:rPr lang="ko-KR" altLang="en-US" sz="1200" b="1" spc="-150" dirty="0">
                  <a:solidFill>
                    <a:srgbClr val="C00000"/>
                  </a:solidFill>
                  <a:latin typeface="+mn-ea"/>
                </a:rPr>
                <a:t>협업이 가능한 문서 보안 </a:t>
              </a:r>
              <a:r>
                <a:rPr lang="ko-KR" altLang="en-US" sz="1200" b="1" spc="-150" dirty="0" smtClean="0">
                  <a:solidFill>
                    <a:srgbClr val="C00000"/>
                  </a:solidFill>
                  <a:latin typeface="+mn-ea"/>
                </a:rPr>
                <a:t>환경 </a:t>
              </a:r>
              <a:r>
                <a:rPr lang="ko-KR" altLang="en-US" sz="1200" b="1" spc="-150" dirty="0">
                  <a:solidFill>
                    <a:srgbClr val="C00000"/>
                  </a:solidFill>
                  <a:latin typeface="+mn-ea"/>
                </a:rPr>
                <a:t>필요 증가</a:t>
              </a:r>
              <a:endParaRPr lang="en-US" altLang="ko-KR" sz="1200" b="1" spc="-150" dirty="0">
                <a:solidFill>
                  <a:srgbClr val="C00000"/>
                </a:solidFill>
                <a:latin typeface="+mn-ea"/>
              </a:endParaRPr>
            </a:p>
          </p:txBody>
        </p:sp>
        <p:sp>
          <p:nvSpPr>
            <p:cNvPr id="187" name="부제목 2"/>
            <p:cNvSpPr txBox="1">
              <a:spLocks/>
            </p:cNvSpPr>
            <p:nvPr/>
          </p:nvSpPr>
          <p:spPr>
            <a:xfrm>
              <a:off x="9067933" y="5471511"/>
              <a:ext cx="2776955" cy="560425"/>
            </a:xfrm>
            <a:prstGeom prst="rect">
              <a:avLst/>
            </a:prstGeom>
          </p:spPr>
          <p:txBody>
            <a:bodyPr vert="horz" lIns="91440" tIns="45720" rIns="91440" bIns="3600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15000"/>
                </a:lnSpc>
                <a:spcBef>
                  <a:spcPts val="0"/>
                </a:spcBef>
                <a:buSzPct val="25000"/>
              </a:pPr>
              <a:r>
                <a:rPr lang="ko-KR" altLang="en-US" sz="1200" spc="-150" dirty="0">
                  <a:solidFill>
                    <a:srgbClr val="595959"/>
                  </a:solidFill>
                  <a:latin typeface="+mn-ea"/>
                </a:rPr>
                <a:t>내부 문서의 개인화 환경</a:t>
              </a:r>
              <a:endParaRPr lang="en-US" altLang="ko-KR" sz="1200" spc="-150" dirty="0">
                <a:solidFill>
                  <a:srgbClr val="595959"/>
                </a:solidFill>
                <a:latin typeface="+mn-ea"/>
              </a:endParaRPr>
            </a:p>
            <a:p>
              <a:pPr lvl="0">
                <a:lnSpc>
                  <a:spcPct val="115000"/>
                </a:lnSpc>
                <a:spcBef>
                  <a:spcPts val="0"/>
                </a:spcBef>
                <a:buSzPct val="25000"/>
              </a:pPr>
              <a:r>
                <a:rPr lang="ko-KR" altLang="en-US" sz="1200" spc="-150" dirty="0">
                  <a:solidFill>
                    <a:srgbClr val="595959"/>
                  </a:solidFill>
                  <a:latin typeface="+mn-ea"/>
                </a:rPr>
                <a:t>문서 통합관리 체계 부재</a:t>
              </a:r>
              <a:endParaRPr lang="en-US" altLang="ko-KR" sz="1200" spc="-150" dirty="0">
                <a:solidFill>
                  <a:srgbClr val="595959"/>
                </a:solidFill>
                <a:latin typeface="+mn-ea"/>
              </a:endParaRPr>
            </a:p>
          </p:txBody>
        </p:sp>
        <p:sp>
          <p:nvSpPr>
            <p:cNvPr id="188" name="자유형 187"/>
            <p:cNvSpPr/>
            <p:nvPr/>
          </p:nvSpPr>
          <p:spPr>
            <a:xfrm>
              <a:off x="9351622" y="4947795"/>
              <a:ext cx="2209576" cy="343205"/>
            </a:xfrm>
            <a:custGeom>
              <a:avLst/>
              <a:gdLst>
                <a:gd name="connsiteX0" fmla="*/ 394694 w 2209576"/>
                <a:gd name="connsiteY0" fmla="*/ 0 h 343205"/>
                <a:gd name="connsiteX1" fmla="*/ 737594 w 2209576"/>
                <a:gd name="connsiteY1" fmla="*/ 0 h 343205"/>
                <a:gd name="connsiteX2" fmla="*/ 1047469 w 2209576"/>
                <a:gd name="connsiteY2" fmla="*/ 0 h 343205"/>
                <a:gd name="connsiteX3" fmla="*/ 1059062 w 2209576"/>
                <a:gd name="connsiteY3" fmla="*/ 0 h 343205"/>
                <a:gd name="connsiteX4" fmla="*/ 1390369 w 2209576"/>
                <a:gd name="connsiteY4" fmla="*/ 0 h 343205"/>
                <a:gd name="connsiteX5" fmla="*/ 1401962 w 2209576"/>
                <a:gd name="connsiteY5" fmla="*/ 0 h 343205"/>
                <a:gd name="connsiteX6" fmla="*/ 1711837 w 2209576"/>
                <a:gd name="connsiteY6" fmla="*/ 0 h 343205"/>
                <a:gd name="connsiteX7" fmla="*/ 2054737 w 2209576"/>
                <a:gd name="connsiteY7" fmla="*/ 0 h 343205"/>
                <a:gd name="connsiteX8" fmla="*/ 2209576 w 2209576"/>
                <a:gd name="connsiteY8" fmla="*/ 171450 h 343205"/>
                <a:gd name="connsiteX9" fmla="*/ 2054737 w 2209576"/>
                <a:gd name="connsiteY9" fmla="*/ 342899 h 343205"/>
                <a:gd name="connsiteX10" fmla="*/ 1711837 w 2209576"/>
                <a:gd name="connsiteY10" fmla="*/ 342899 h 343205"/>
                <a:gd name="connsiteX11" fmla="*/ 1473351 w 2209576"/>
                <a:gd name="connsiteY11" fmla="*/ 342899 h 343205"/>
                <a:gd name="connsiteX12" fmla="*/ 1471982 w 2209576"/>
                <a:gd name="connsiteY12" fmla="*/ 343205 h 343205"/>
                <a:gd name="connsiteX13" fmla="*/ 819207 w 2209576"/>
                <a:gd name="connsiteY13" fmla="*/ 343205 h 343205"/>
                <a:gd name="connsiteX14" fmla="*/ 817838 w 2209576"/>
                <a:gd name="connsiteY14" fmla="*/ 342899 h 343205"/>
                <a:gd name="connsiteX15" fmla="*/ 808983 w 2209576"/>
                <a:gd name="connsiteY15" fmla="*/ 342899 h 343205"/>
                <a:gd name="connsiteX16" fmla="*/ 807614 w 2209576"/>
                <a:gd name="connsiteY16" fmla="*/ 343205 h 343205"/>
                <a:gd name="connsiteX17" fmla="*/ 154839 w 2209576"/>
                <a:gd name="connsiteY17" fmla="*/ 343205 h 343205"/>
                <a:gd name="connsiteX18" fmla="*/ 0 w 2209576"/>
                <a:gd name="connsiteY18" fmla="*/ 171756 h 343205"/>
                <a:gd name="connsiteX19" fmla="*/ 154839 w 2209576"/>
                <a:gd name="connsiteY19" fmla="*/ 306 h 343205"/>
                <a:gd name="connsiteX20" fmla="*/ 393325 w 2209576"/>
                <a:gd name="connsiteY20" fmla="*/ 306 h 34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09576" h="343205">
                  <a:moveTo>
                    <a:pt x="394694" y="0"/>
                  </a:moveTo>
                  <a:lnTo>
                    <a:pt x="737594" y="0"/>
                  </a:lnTo>
                  <a:lnTo>
                    <a:pt x="1047469" y="0"/>
                  </a:lnTo>
                  <a:lnTo>
                    <a:pt x="1059062" y="0"/>
                  </a:lnTo>
                  <a:lnTo>
                    <a:pt x="1390369" y="0"/>
                  </a:lnTo>
                  <a:lnTo>
                    <a:pt x="1401962" y="0"/>
                  </a:lnTo>
                  <a:lnTo>
                    <a:pt x="1711837" y="0"/>
                  </a:lnTo>
                  <a:lnTo>
                    <a:pt x="2054737" y="0"/>
                  </a:lnTo>
                  <a:cubicBezTo>
                    <a:pt x="2140244" y="0"/>
                    <a:pt x="2209576" y="76756"/>
                    <a:pt x="2209576" y="171450"/>
                  </a:cubicBezTo>
                  <a:cubicBezTo>
                    <a:pt x="2209576" y="266144"/>
                    <a:pt x="2140244" y="342899"/>
                    <a:pt x="2054737" y="342899"/>
                  </a:cubicBezTo>
                  <a:lnTo>
                    <a:pt x="1711837" y="342899"/>
                  </a:lnTo>
                  <a:lnTo>
                    <a:pt x="1473351" y="342899"/>
                  </a:lnTo>
                  <a:lnTo>
                    <a:pt x="1471982" y="343205"/>
                  </a:lnTo>
                  <a:lnTo>
                    <a:pt x="819207" y="343205"/>
                  </a:lnTo>
                  <a:lnTo>
                    <a:pt x="817838" y="342899"/>
                  </a:lnTo>
                  <a:lnTo>
                    <a:pt x="808983" y="342899"/>
                  </a:lnTo>
                  <a:lnTo>
                    <a:pt x="807614" y="343205"/>
                  </a:lnTo>
                  <a:lnTo>
                    <a:pt x="154839" y="343205"/>
                  </a:lnTo>
                  <a:cubicBezTo>
                    <a:pt x="69332" y="343205"/>
                    <a:pt x="0" y="266450"/>
                    <a:pt x="0" y="171756"/>
                  </a:cubicBezTo>
                  <a:cubicBezTo>
                    <a:pt x="0" y="77062"/>
                    <a:pt x="69332" y="306"/>
                    <a:pt x="154839" y="306"/>
                  </a:cubicBezTo>
                  <a:lnTo>
                    <a:pt x="393325" y="306"/>
                  </a:lnTo>
                  <a:close/>
                </a:path>
              </a:pathLst>
            </a:custGeom>
            <a:noFill/>
            <a:ln w="6350">
              <a:solidFill>
                <a:srgbClr val="A1A5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>
                <a:buSzPct val="25000"/>
              </a:pPr>
              <a:r>
                <a:rPr lang="ko-KR" altLang="en-US" sz="1200" b="1" spc="-150" dirty="0">
                  <a:solidFill>
                    <a:srgbClr val="C00000"/>
                  </a:solidFill>
                  <a:latin typeface="+mn-ea"/>
                </a:rPr>
                <a:t>내부 문서 자산 가치 증가</a:t>
              </a:r>
              <a:endParaRPr lang="en-US" altLang="ko-KR" sz="1200" b="1" spc="-150" dirty="0">
                <a:solidFill>
                  <a:srgbClr val="C00000"/>
                </a:solidFill>
                <a:latin typeface="+mn-ea"/>
              </a:endParaRPr>
            </a:p>
          </p:txBody>
        </p:sp>
        <p:grpSp>
          <p:nvGrpSpPr>
            <p:cNvPr id="205" name="그룹 204"/>
            <p:cNvGrpSpPr/>
            <p:nvPr/>
          </p:nvGrpSpPr>
          <p:grpSpPr>
            <a:xfrm>
              <a:off x="584583" y="2533057"/>
              <a:ext cx="2232130" cy="2246782"/>
              <a:chOff x="-2266940" y="2237282"/>
              <a:chExt cx="3662129" cy="3686166"/>
            </a:xfrm>
          </p:grpSpPr>
          <p:sp>
            <p:nvSpPr>
              <p:cNvPr id="206" name="타원 205"/>
              <p:cNvSpPr/>
              <p:nvPr/>
            </p:nvSpPr>
            <p:spPr>
              <a:xfrm>
                <a:off x="-2233388" y="2237282"/>
                <a:ext cx="3600000" cy="3686166"/>
              </a:xfrm>
              <a:prstGeom prst="ellipse">
                <a:avLst/>
              </a:prstGeom>
              <a:noFill/>
              <a:ln>
                <a:solidFill>
                  <a:srgbClr val="49535C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 </a:t>
                </a:r>
                <a:endParaRPr kumimoji="1" lang="ja-JP" altLang="en-US" dirty="0"/>
              </a:p>
            </p:txBody>
          </p:sp>
          <p:grpSp>
            <p:nvGrpSpPr>
              <p:cNvPr id="207" name="그룹 206"/>
              <p:cNvGrpSpPr/>
              <p:nvPr/>
            </p:nvGrpSpPr>
            <p:grpSpPr>
              <a:xfrm>
                <a:off x="-2266940" y="2552471"/>
                <a:ext cx="3662129" cy="3057553"/>
                <a:chOff x="-2266940" y="2552471"/>
                <a:chExt cx="3662129" cy="3057553"/>
              </a:xfrm>
            </p:grpSpPr>
            <p:sp>
              <p:nvSpPr>
                <p:cNvPr id="208" name="육각형 207"/>
                <p:cNvSpPr/>
                <p:nvPr/>
              </p:nvSpPr>
              <p:spPr>
                <a:xfrm>
                  <a:off x="-2233387" y="2584926"/>
                  <a:ext cx="3600000" cy="3005138"/>
                </a:xfrm>
                <a:prstGeom prst="hexagon">
                  <a:avLst/>
                </a:prstGeom>
                <a:solidFill>
                  <a:srgbClr val="F8DB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09" name="육각형 208"/>
                <p:cNvSpPr>
                  <a:spLocks noChangeAspect="1"/>
                </p:cNvSpPr>
                <p:nvPr/>
              </p:nvSpPr>
              <p:spPr>
                <a:xfrm>
                  <a:off x="-2094222" y="2701096"/>
                  <a:ext cx="3321670" cy="2772799"/>
                </a:xfrm>
                <a:prstGeom prst="hexagon">
                  <a:avLst/>
                </a:prstGeom>
                <a:solidFill>
                  <a:srgbClr val="F1C3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10" name="육각형 209"/>
                <p:cNvSpPr>
                  <a:spLocks noChangeAspect="1"/>
                </p:cNvSpPr>
                <p:nvPr/>
              </p:nvSpPr>
              <p:spPr>
                <a:xfrm>
                  <a:off x="-1961355" y="2812008"/>
                  <a:ext cx="3055936" cy="2550975"/>
                </a:xfrm>
                <a:prstGeom prst="hexagon">
                  <a:avLst/>
                </a:prstGeom>
                <a:solidFill>
                  <a:srgbClr val="EEB3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211" name="직선 연결선 210"/>
                <p:cNvCxnSpPr>
                  <a:stCxn id="206" idx="2"/>
                  <a:endCxn id="208" idx="0"/>
                </p:cNvCxnSpPr>
                <p:nvPr/>
              </p:nvCxnSpPr>
              <p:spPr>
                <a:xfrm>
                  <a:off x="-2233388" y="4080365"/>
                  <a:ext cx="3600001" cy="7130"/>
                </a:xfrm>
                <a:prstGeom prst="line">
                  <a:avLst/>
                </a:prstGeom>
                <a:ln>
                  <a:solidFill>
                    <a:srgbClr val="EEB2B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직선 연결선 211"/>
                <p:cNvCxnSpPr>
                  <a:endCxn id="208" idx="2"/>
                </p:cNvCxnSpPr>
                <p:nvPr/>
              </p:nvCxnSpPr>
              <p:spPr>
                <a:xfrm flipH="1">
                  <a:off x="-1482102" y="2581946"/>
                  <a:ext cx="2094878" cy="3008117"/>
                </a:xfrm>
                <a:prstGeom prst="line">
                  <a:avLst/>
                </a:prstGeom>
                <a:ln>
                  <a:solidFill>
                    <a:srgbClr val="EEB2B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직선 연결선 212"/>
                <p:cNvCxnSpPr/>
                <p:nvPr/>
              </p:nvCxnSpPr>
              <p:spPr>
                <a:xfrm>
                  <a:off x="-1482102" y="2581946"/>
                  <a:ext cx="2094878" cy="3008117"/>
                </a:xfrm>
                <a:prstGeom prst="line">
                  <a:avLst/>
                </a:prstGeom>
                <a:ln>
                  <a:solidFill>
                    <a:srgbClr val="EEB2B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4" name="타원 213"/>
                <p:cNvSpPr/>
                <p:nvPr/>
              </p:nvSpPr>
              <p:spPr>
                <a:xfrm>
                  <a:off x="-1710185" y="2812007"/>
                  <a:ext cx="2542837" cy="25428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15" name="타원 214"/>
                <p:cNvSpPr/>
                <p:nvPr/>
              </p:nvSpPr>
              <p:spPr>
                <a:xfrm>
                  <a:off x="-1511298" y="2552476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6" name="타원 215"/>
                <p:cNvSpPr/>
                <p:nvPr/>
              </p:nvSpPr>
              <p:spPr>
                <a:xfrm>
                  <a:off x="584209" y="2552471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7" name="타원 216"/>
                <p:cNvSpPr/>
                <p:nvPr/>
              </p:nvSpPr>
              <p:spPr>
                <a:xfrm>
                  <a:off x="-1506540" y="5552871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8" name="타원 217"/>
                <p:cNvSpPr/>
                <p:nvPr/>
              </p:nvSpPr>
              <p:spPr>
                <a:xfrm>
                  <a:off x="579441" y="5552866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9" name="타원 218"/>
                <p:cNvSpPr/>
                <p:nvPr/>
              </p:nvSpPr>
              <p:spPr>
                <a:xfrm>
                  <a:off x="1338036" y="4053374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0" name="타원 219"/>
                <p:cNvSpPr/>
                <p:nvPr/>
              </p:nvSpPr>
              <p:spPr>
                <a:xfrm>
                  <a:off x="-2266940" y="4053374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221" name="그룹 220"/>
            <p:cNvGrpSpPr/>
            <p:nvPr/>
          </p:nvGrpSpPr>
          <p:grpSpPr>
            <a:xfrm>
              <a:off x="3477963" y="2537403"/>
              <a:ext cx="2232130" cy="2246782"/>
              <a:chOff x="-2266940" y="2237282"/>
              <a:chExt cx="3662129" cy="3686166"/>
            </a:xfrm>
          </p:grpSpPr>
          <p:sp>
            <p:nvSpPr>
              <p:cNvPr id="222" name="타원 221"/>
              <p:cNvSpPr/>
              <p:nvPr/>
            </p:nvSpPr>
            <p:spPr>
              <a:xfrm>
                <a:off x="-2233388" y="2237282"/>
                <a:ext cx="3600000" cy="3686166"/>
              </a:xfrm>
              <a:prstGeom prst="ellipse">
                <a:avLst/>
              </a:prstGeom>
              <a:noFill/>
              <a:ln>
                <a:solidFill>
                  <a:srgbClr val="49535C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 </a:t>
                </a:r>
                <a:endParaRPr kumimoji="1" lang="ja-JP" altLang="en-US" dirty="0"/>
              </a:p>
            </p:txBody>
          </p:sp>
          <p:grpSp>
            <p:nvGrpSpPr>
              <p:cNvPr id="223" name="그룹 222"/>
              <p:cNvGrpSpPr/>
              <p:nvPr/>
            </p:nvGrpSpPr>
            <p:grpSpPr>
              <a:xfrm>
                <a:off x="-2266940" y="2552471"/>
                <a:ext cx="3662129" cy="3057553"/>
                <a:chOff x="-2266940" y="2552471"/>
                <a:chExt cx="3662129" cy="3057553"/>
              </a:xfrm>
            </p:grpSpPr>
            <p:sp>
              <p:nvSpPr>
                <p:cNvPr id="224" name="육각형 223"/>
                <p:cNvSpPr/>
                <p:nvPr/>
              </p:nvSpPr>
              <p:spPr>
                <a:xfrm>
                  <a:off x="-2233387" y="2584926"/>
                  <a:ext cx="3600000" cy="3005138"/>
                </a:xfrm>
                <a:prstGeom prst="hexagon">
                  <a:avLst/>
                </a:prstGeom>
                <a:solidFill>
                  <a:srgbClr val="F8DB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25" name="육각형 224"/>
                <p:cNvSpPr>
                  <a:spLocks noChangeAspect="1"/>
                </p:cNvSpPr>
                <p:nvPr/>
              </p:nvSpPr>
              <p:spPr>
                <a:xfrm>
                  <a:off x="-2094222" y="2701096"/>
                  <a:ext cx="3321670" cy="2772799"/>
                </a:xfrm>
                <a:prstGeom prst="hexagon">
                  <a:avLst/>
                </a:prstGeom>
                <a:solidFill>
                  <a:srgbClr val="F1C3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26" name="육각형 225"/>
                <p:cNvSpPr>
                  <a:spLocks noChangeAspect="1"/>
                </p:cNvSpPr>
                <p:nvPr/>
              </p:nvSpPr>
              <p:spPr>
                <a:xfrm>
                  <a:off x="-1961355" y="2812008"/>
                  <a:ext cx="3055936" cy="2550975"/>
                </a:xfrm>
                <a:prstGeom prst="hexagon">
                  <a:avLst/>
                </a:prstGeom>
                <a:solidFill>
                  <a:srgbClr val="EEB3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227" name="직선 연결선 226"/>
                <p:cNvCxnSpPr>
                  <a:stCxn id="222" idx="2"/>
                  <a:endCxn id="224" idx="0"/>
                </p:cNvCxnSpPr>
                <p:nvPr/>
              </p:nvCxnSpPr>
              <p:spPr>
                <a:xfrm>
                  <a:off x="-2233388" y="4080365"/>
                  <a:ext cx="3600001" cy="7130"/>
                </a:xfrm>
                <a:prstGeom prst="line">
                  <a:avLst/>
                </a:prstGeom>
                <a:ln>
                  <a:solidFill>
                    <a:srgbClr val="EEB2B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직선 연결선 227"/>
                <p:cNvCxnSpPr>
                  <a:endCxn id="224" idx="2"/>
                </p:cNvCxnSpPr>
                <p:nvPr/>
              </p:nvCxnSpPr>
              <p:spPr>
                <a:xfrm flipH="1">
                  <a:off x="-1482102" y="2581946"/>
                  <a:ext cx="2094878" cy="3008117"/>
                </a:xfrm>
                <a:prstGeom prst="line">
                  <a:avLst/>
                </a:prstGeom>
                <a:ln>
                  <a:solidFill>
                    <a:srgbClr val="EEB2B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직선 연결선 228"/>
                <p:cNvCxnSpPr/>
                <p:nvPr/>
              </p:nvCxnSpPr>
              <p:spPr>
                <a:xfrm>
                  <a:off x="-1482102" y="2581946"/>
                  <a:ext cx="2094878" cy="3008117"/>
                </a:xfrm>
                <a:prstGeom prst="line">
                  <a:avLst/>
                </a:prstGeom>
                <a:ln>
                  <a:solidFill>
                    <a:srgbClr val="EEB2B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0" name="타원 229"/>
                <p:cNvSpPr/>
                <p:nvPr/>
              </p:nvSpPr>
              <p:spPr>
                <a:xfrm>
                  <a:off x="-1710185" y="2812007"/>
                  <a:ext cx="2542837" cy="25428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31" name="타원 230"/>
                <p:cNvSpPr/>
                <p:nvPr/>
              </p:nvSpPr>
              <p:spPr>
                <a:xfrm>
                  <a:off x="-1511298" y="2552476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2" name="타원 231"/>
                <p:cNvSpPr/>
                <p:nvPr/>
              </p:nvSpPr>
              <p:spPr>
                <a:xfrm>
                  <a:off x="584209" y="2552471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3" name="타원 232"/>
                <p:cNvSpPr/>
                <p:nvPr/>
              </p:nvSpPr>
              <p:spPr>
                <a:xfrm>
                  <a:off x="-1506540" y="5552871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4" name="타원 233"/>
                <p:cNvSpPr/>
                <p:nvPr/>
              </p:nvSpPr>
              <p:spPr>
                <a:xfrm>
                  <a:off x="579441" y="5552866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5" name="타원 234"/>
                <p:cNvSpPr/>
                <p:nvPr/>
              </p:nvSpPr>
              <p:spPr>
                <a:xfrm>
                  <a:off x="1338036" y="4053374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6" name="타원 235"/>
                <p:cNvSpPr/>
                <p:nvPr/>
              </p:nvSpPr>
              <p:spPr>
                <a:xfrm>
                  <a:off x="-2266940" y="4053374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237" name="그룹 236"/>
            <p:cNvGrpSpPr/>
            <p:nvPr/>
          </p:nvGrpSpPr>
          <p:grpSpPr>
            <a:xfrm>
              <a:off x="6371091" y="2539576"/>
              <a:ext cx="2232130" cy="2246782"/>
              <a:chOff x="-2266940" y="2237282"/>
              <a:chExt cx="3662129" cy="3686166"/>
            </a:xfrm>
          </p:grpSpPr>
          <p:sp>
            <p:nvSpPr>
              <p:cNvPr id="238" name="타원 237"/>
              <p:cNvSpPr/>
              <p:nvPr/>
            </p:nvSpPr>
            <p:spPr>
              <a:xfrm>
                <a:off x="-2233388" y="2237282"/>
                <a:ext cx="3600000" cy="3686166"/>
              </a:xfrm>
              <a:prstGeom prst="ellipse">
                <a:avLst/>
              </a:prstGeom>
              <a:noFill/>
              <a:ln>
                <a:solidFill>
                  <a:srgbClr val="49535C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 </a:t>
                </a:r>
                <a:endParaRPr kumimoji="1" lang="ja-JP" altLang="en-US" dirty="0"/>
              </a:p>
            </p:txBody>
          </p:sp>
          <p:grpSp>
            <p:nvGrpSpPr>
              <p:cNvPr id="239" name="그룹 238"/>
              <p:cNvGrpSpPr/>
              <p:nvPr/>
            </p:nvGrpSpPr>
            <p:grpSpPr>
              <a:xfrm>
                <a:off x="-2266940" y="2552471"/>
                <a:ext cx="3662129" cy="3057553"/>
                <a:chOff x="-2266940" y="2552471"/>
                <a:chExt cx="3662129" cy="3057553"/>
              </a:xfrm>
            </p:grpSpPr>
            <p:sp>
              <p:nvSpPr>
                <p:cNvPr id="240" name="육각형 239"/>
                <p:cNvSpPr/>
                <p:nvPr/>
              </p:nvSpPr>
              <p:spPr>
                <a:xfrm>
                  <a:off x="-2233387" y="2584926"/>
                  <a:ext cx="3600000" cy="3005138"/>
                </a:xfrm>
                <a:prstGeom prst="hexagon">
                  <a:avLst/>
                </a:prstGeom>
                <a:solidFill>
                  <a:srgbClr val="F8DB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41" name="육각형 240"/>
                <p:cNvSpPr>
                  <a:spLocks noChangeAspect="1"/>
                </p:cNvSpPr>
                <p:nvPr/>
              </p:nvSpPr>
              <p:spPr>
                <a:xfrm>
                  <a:off x="-2094222" y="2701096"/>
                  <a:ext cx="3321670" cy="2772799"/>
                </a:xfrm>
                <a:prstGeom prst="hexagon">
                  <a:avLst/>
                </a:prstGeom>
                <a:solidFill>
                  <a:srgbClr val="F1C3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42" name="육각형 241"/>
                <p:cNvSpPr>
                  <a:spLocks noChangeAspect="1"/>
                </p:cNvSpPr>
                <p:nvPr/>
              </p:nvSpPr>
              <p:spPr>
                <a:xfrm>
                  <a:off x="-1961355" y="2812008"/>
                  <a:ext cx="3055936" cy="2550975"/>
                </a:xfrm>
                <a:prstGeom prst="hexagon">
                  <a:avLst/>
                </a:prstGeom>
                <a:solidFill>
                  <a:srgbClr val="EEB3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243" name="직선 연결선 242"/>
                <p:cNvCxnSpPr>
                  <a:stCxn id="238" idx="2"/>
                  <a:endCxn id="240" idx="0"/>
                </p:cNvCxnSpPr>
                <p:nvPr/>
              </p:nvCxnSpPr>
              <p:spPr>
                <a:xfrm>
                  <a:off x="-2233388" y="4080365"/>
                  <a:ext cx="3600001" cy="7130"/>
                </a:xfrm>
                <a:prstGeom prst="line">
                  <a:avLst/>
                </a:prstGeom>
                <a:ln>
                  <a:solidFill>
                    <a:srgbClr val="EEB2B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직선 연결선 243"/>
                <p:cNvCxnSpPr>
                  <a:endCxn id="240" idx="2"/>
                </p:cNvCxnSpPr>
                <p:nvPr/>
              </p:nvCxnSpPr>
              <p:spPr>
                <a:xfrm flipH="1">
                  <a:off x="-1482102" y="2581946"/>
                  <a:ext cx="2094878" cy="3008117"/>
                </a:xfrm>
                <a:prstGeom prst="line">
                  <a:avLst/>
                </a:prstGeom>
                <a:ln>
                  <a:solidFill>
                    <a:srgbClr val="EEB2B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직선 연결선 244"/>
                <p:cNvCxnSpPr/>
                <p:nvPr/>
              </p:nvCxnSpPr>
              <p:spPr>
                <a:xfrm>
                  <a:off x="-1482102" y="2581946"/>
                  <a:ext cx="2094878" cy="3008117"/>
                </a:xfrm>
                <a:prstGeom prst="line">
                  <a:avLst/>
                </a:prstGeom>
                <a:ln>
                  <a:solidFill>
                    <a:srgbClr val="EEB2B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6" name="타원 245"/>
                <p:cNvSpPr/>
                <p:nvPr/>
              </p:nvSpPr>
              <p:spPr>
                <a:xfrm>
                  <a:off x="-1710185" y="2812007"/>
                  <a:ext cx="2542837" cy="25428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47" name="타원 246"/>
                <p:cNvSpPr/>
                <p:nvPr/>
              </p:nvSpPr>
              <p:spPr>
                <a:xfrm>
                  <a:off x="-1511298" y="2552476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8" name="타원 247"/>
                <p:cNvSpPr/>
                <p:nvPr/>
              </p:nvSpPr>
              <p:spPr>
                <a:xfrm>
                  <a:off x="584209" y="2552471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9" name="타원 248"/>
                <p:cNvSpPr/>
                <p:nvPr/>
              </p:nvSpPr>
              <p:spPr>
                <a:xfrm>
                  <a:off x="-1506540" y="5552871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0" name="타원 249"/>
                <p:cNvSpPr/>
                <p:nvPr/>
              </p:nvSpPr>
              <p:spPr>
                <a:xfrm>
                  <a:off x="579441" y="5552866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1" name="타원 250"/>
                <p:cNvSpPr/>
                <p:nvPr/>
              </p:nvSpPr>
              <p:spPr>
                <a:xfrm>
                  <a:off x="1338036" y="4053374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2" name="타원 251"/>
                <p:cNvSpPr/>
                <p:nvPr/>
              </p:nvSpPr>
              <p:spPr>
                <a:xfrm>
                  <a:off x="-2266940" y="4053374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253" name="그룹 252"/>
            <p:cNvGrpSpPr/>
            <p:nvPr/>
          </p:nvGrpSpPr>
          <p:grpSpPr>
            <a:xfrm>
              <a:off x="9284670" y="2541749"/>
              <a:ext cx="2232130" cy="2246782"/>
              <a:chOff x="-2266940" y="2237282"/>
              <a:chExt cx="3662129" cy="3686166"/>
            </a:xfrm>
          </p:grpSpPr>
          <p:sp>
            <p:nvSpPr>
              <p:cNvPr id="254" name="타원 253"/>
              <p:cNvSpPr/>
              <p:nvPr/>
            </p:nvSpPr>
            <p:spPr>
              <a:xfrm>
                <a:off x="-2233388" y="2237282"/>
                <a:ext cx="3600000" cy="3686166"/>
              </a:xfrm>
              <a:prstGeom prst="ellipse">
                <a:avLst/>
              </a:prstGeom>
              <a:noFill/>
              <a:ln>
                <a:solidFill>
                  <a:srgbClr val="49535C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 </a:t>
                </a:r>
                <a:endParaRPr kumimoji="1" lang="ja-JP" altLang="en-US" dirty="0"/>
              </a:p>
            </p:txBody>
          </p:sp>
          <p:grpSp>
            <p:nvGrpSpPr>
              <p:cNvPr id="255" name="그룹 254"/>
              <p:cNvGrpSpPr/>
              <p:nvPr/>
            </p:nvGrpSpPr>
            <p:grpSpPr>
              <a:xfrm>
                <a:off x="-2266940" y="2552471"/>
                <a:ext cx="3662129" cy="3057553"/>
                <a:chOff x="-2266940" y="2552471"/>
                <a:chExt cx="3662129" cy="3057553"/>
              </a:xfrm>
            </p:grpSpPr>
            <p:sp>
              <p:nvSpPr>
                <p:cNvPr id="256" name="육각형 255"/>
                <p:cNvSpPr/>
                <p:nvPr/>
              </p:nvSpPr>
              <p:spPr>
                <a:xfrm>
                  <a:off x="-2233387" y="2584926"/>
                  <a:ext cx="3600000" cy="3005138"/>
                </a:xfrm>
                <a:prstGeom prst="hexagon">
                  <a:avLst/>
                </a:prstGeom>
                <a:solidFill>
                  <a:srgbClr val="F8DB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57" name="육각형 256"/>
                <p:cNvSpPr>
                  <a:spLocks noChangeAspect="1"/>
                </p:cNvSpPr>
                <p:nvPr/>
              </p:nvSpPr>
              <p:spPr>
                <a:xfrm>
                  <a:off x="-2094222" y="2701096"/>
                  <a:ext cx="3321670" cy="2772799"/>
                </a:xfrm>
                <a:prstGeom prst="hexagon">
                  <a:avLst/>
                </a:prstGeom>
                <a:solidFill>
                  <a:srgbClr val="F1C3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58" name="육각형 257"/>
                <p:cNvSpPr>
                  <a:spLocks noChangeAspect="1"/>
                </p:cNvSpPr>
                <p:nvPr/>
              </p:nvSpPr>
              <p:spPr>
                <a:xfrm>
                  <a:off x="-1961355" y="2812008"/>
                  <a:ext cx="3055936" cy="2550975"/>
                </a:xfrm>
                <a:prstGeom prst="hexagon">
                  <a:avLst/>
                </a:prstGeom>
                <a:solidFill>
                  <a:srgbClr val="EEB3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259" name="직선 연결선 258"/>
                <p:cNvCxnSpPr>
                  <a:stCxn id="254" idx="2"/>
                  <a:endCxn id="256" idx="0"/>
                </p:cNvCxnSpPr>
                <p:nvPr/>
              </p:nvCxnSpPr>
              <p:spPr>
                <a:xfrm>
                  <a:off x="-2233388" y="4080365"/>
                  <a:ext cx="3600001" cy="7130"/>
                </a:xfrm>
                <a:prstGeom prst="line">
                  <a:avLst/>
                </a:prstGeom>
                <a:ln>
                  <a:solidFill>
                    <a:srgbClr val="EEB2B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직선 연결선 259"/>
                <p:cNvCxnSpPr>
                  <a:endCxn id="256" idx="2"/>
                </p:cNvCxnSpPr>
                <p:nvPr/>
              </p:nvCxnSpPr>
              <p:spPr>
                <a:xfrm flipH="1">
                  <a:off x="-1482102" y="2581946"/>
                  <a:ext cx="2094878" cy="3008117"/>
                </a:xfrm>
                <a:prstGeom prst="line">
                  <a:avLst/>
                </a:prstGeom>
                <a:ln>
                  <a:solidFill>
                    <a:srgbClr val="EEB2B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직선 연결선 260"/>
                <p:cNvCxnSpPr/>
                <p:nvPr/>
              </p:nvCxnSpPr>
              <p:spPr>
                <a:xfrm>
                  <a:off x="-1482102" y="2581946"/>
                  <a:ext cx="2094878" cy="3008117"/>
                </a:xfrm>
                <a:prstGeom prst="line">
                  <a:avLst/>
                </a:prstGeom>
                <a:ln>
                  <a:solidFill>
                    <a:srgbClr val="EEB2B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2" name="타원 261"/>
                <p:cNvSpPr/>
                <p:nvPr/>
              </p:nvSpPr>
              <p:spPr>
                <a:xfrm>
                  <a:off x="-1710185" y="2812007"/>
                  <a:ext cx="2542837" cy="25428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63" name="타원 262"/>
                <p:cNvSpPr/>
                <p:nvPr/>
              </p:nvSpPr>
              <p:spPr>
                <a:xfrm>
                  <a:off x="-1511298" y="2552476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4" name="타원 263"/>
                <p:cNvSpPr/>
                <p:nvPr/>
              </p:nvSpPr>
              <p:spPr>
                <a:xfrm>
                  <a:off x="584209" y="2552471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5" name="타원 264"/>
                <p:cNvSpPr/>
                <p:nvPr/>
              </p:nvSpPr>
              <p:spPr>
                <a:xfrm>
                  <a:off x="-1506540" y="5552871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6" name="타원 265"/>
                <p:cNvSpPr/>
                <p:nvPr/>
              </p:nvSpPr>
              <p:spPr>
                <a:xfrm>
                  <a:off x="579441" y="5552866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7" name="타원 266"/>
                <p:cNvSpPr/>
                <p:nvPr/>
              </p:nvSpPr>
              <p:spPr>
                <a:xfrm>
                  <a:off x="1338036" y="4053374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8" name="타원 267"/>
                <p:cNvSpPr/>
                <p:nvPr/>
              </p:nvSpPr>
              <p:spPr>
                <a:xfrm>
                  <a:off x="-2266940" y="4053374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pic>
          <p:nvPicPr>
            <p:cNvPr id="269" name="그림 26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978" y="3378833"/>
              <a:ext cx="1200440" cy="591998"/>
            </a:xfrm>
            <a:prstGeom prst="rect">
              <a:avLst/>
            </a:prstGeom>
          </p:spPr>
        </p:pic>
        <p:pic>
          <p:nvPicPr>
            <p:cNvPr id="270" name="그림 26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201" y="3230206"/>
              <a:ext cx="1041954" cy="814861"/>
            </a:xfrm>
            <a:prstGeom prst="rect">
              <a:avLst/>
            </a:prstGeom>
          </p:spPr>
        </p:pic>
        <p:pic>
          <p:nvPicPr>
            <p:cNvPr id="271" name="그림 2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4522" y="3330692"/>
              <a:ext cx="948902" cy="723110"/>
            </a:xfrm>
            <a:prstGeom prst="rect">
              <a:avLst/>
            </a:prstGeom>
          </p:spPr>
        </p:pic>
        <p:grpSp>
          <p:nvGrpSpPr>
            <p:cNvPr id="6" name="그룹 5"/>
            <p:cNvGrpSpPr/>
            <p:nvPr/>
          </p:nvGrpSpPr>
          <p:grpSpPr>
            <a:xfrm>
              <a:off x="6930377" y="3130738"/>
              <a:ext cx="1151090" cy="1066180"/>
              <a:chOff x="6939255" y="2908796"/>
              <a:chExt cx="1151090" cy="1066180"/>
            </a:xfrm>
          </p:grpSpPr>
          <p:pic>
            <p:nvPicPr>
              <p:cNvPr id="274" name="그림 27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766" y="3230397"/>
                <a:ext cx="744579" cy="744579"/>
              </a:xfrm>
              <a:prstGeom prst="rect">
                <a:avLst/>
              </a:prstGeom>
            </p:spPr>
          </p:pic>
          <p:pic>
            <p:nvPicPr>
              <p:cNvPr id="276" name="그림 27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39255" y="3010106"/>
                <a:ext cx="447971" cy="461343"/>
              </a:xfrm>
              <a:prstGeom prst="rect">
                <a:avLst/>
              </a:prstGeom>
            </p:spPr>
          </p:pic>
          <p:pic>
            <p:nvPicPr>
              <p:cNvPr id="5" name="그림 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56909" y="2908796"/>
                <a:ext cx="286643" cy="273464"/>
              </a:xfrm>
              <a:prstGeom prst="rect">
                <a:avLst/>
              </a:prstGeom>
            </p:spPr>
          </p:pic>
          <p:pic>
            <p:nvPicPr>
              <p:cNvPr id="278" name="그림 27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035962" y="3595455"/>
                <a:ext cx="286643" cy="273464"/>
              </a:xfrm>
              <a:prstGeom prst="rect">
                <a:avLst/>
              </a:prstGeom>
            </p:spPr>
          </p:pic>
        </p:grpSp>
      </p:grpSp>
      <p:sp>
        <p:nvSpPr>
          <p:cNvPr id="279" name="부제목 2"/>
          <p:cNvSpPr txBox="1">
            <a:spLocks/>
          </p:cNvSpPr>
          <p:nvPr/>
        </p:nvSpPr>
        <p:spPr>
          <a:xfrm>
            <a:off x="366937" y="660362"/>
            <a:ext cx="5857875" cy="71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3200" b="1" spc="-75" dirty="0">
                <a:solidFill>
                  <a:srgbClr val="111111"/>
                </a:solidFill>
                <a:latin typeface="맑은 고딕" panose="020B0503020000020004" pitchFamily="50" charset="-127"/>
              </a:rPr>
              <a:t>다양한 문서보안 이슈</a:t>
            </a:r>
            <a:endParaRPr lang="en-US" altLang="ko-KR" sz="3200" b="1" spc="-75" dirty="0">
              <a:solidFill>
                <a:srgbClr val="94BE40"/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85" name="그룹 84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86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87" name="그림 8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9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부제목 2"/>
          <p:cNvSpPr txBox="1">
            <a:spLocks/>
          </p:cNvSpPr>
          <p:nvPr/>
        </p:nvSpPr>
        <p:spPr>
          <a:xfrm>
            <a:off x="401640" y="329475"/>
            <a:ext cx="1698630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300" spc="-100" dirty="0" smtClean="0">
                <a:solidFill>
                  <a:srgbClr val="C00000"/>
                </a:solidFill>
                <a:latin typeface="+mn-ea"/>
              </a:rPr>
              <a:t>02. </a:t>
            </a:r>
            <a:r>
              <a:rPr lang="ko-KR" altLang="en-US" sz="1300" spc="-100" dirty="0" smtClean="0">
                <a:solidFill>
                  <a:srgbClr val="C00000"/>
                </a:solidFill>
                <a:latin typeface="+mn-ea"/>
              </a:rPr>
              <a:t>제안 배경</a:t>
            </a:r>
          </a:p>
        </p:txBody>
      </p:sp>
      <p:sp>
        <p:nvSpPr>
          <p:cNvPr id="49" name="부제목 2"/>
          <p:cNvSpPr txBox="1">
            <a:spLocks/>
          </p:cNvSpPr>
          <p:nvPr/>
        </p:nvSpPr>
        <p:spPr>
          <a:xfrm>
            <a:off x="395510" y="1392331"/>
            <a:ext cx="9556358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600" spc="-56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400000000000000" pitchFamily="34" charset="-127"/>
              </a:rPr>
              <a:t>기존 문서 보안 솔루션의 한계 </a:t>
            </a:r>
            <a:endParaRPr lang="ja-JP" altLang="en-US" sz="1600" spc="-56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400000000000000" pitchFamily="34" charset="-127"/>
            </a:endParaRPr>
          </a:p>
        </p:txBody>
      </p:sp>
      <p:sp>
        <p:nvSpPr>
          <p:cNvPr id="279" name="부제목 2"/>
          <p:cNvSpPr txBox="1">
            <a:spLocks/>
          </p:cNvSpPr>
          <p:nvPr/>
        </p:nvSpPr>
        <p:spPr>
          <a:xfrm>
            <a:off x="366937" y="660362"/>
            <a:ext cx="7791642" cy="71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3200" b="1" spc="-56" dirty="0">
                <a:solidFill>
                  <a:srgbClr val="111111"/>
                </a:solidFill>
                <a:latin typeface="맑은 고딕" panose="020B0503020000020004" pitchFamily="50" charset="-127"/>
              </a:rPr>
              <a:t>기존 문서 보안 </a:t>
            </a:r>
            <a:r>
              <a:rPr lang="ko-KR" altLang="en-US" sz="3200" b="1" spc="-56" dirty="0" smtClean="0">
                <a:solidFill>
                  <a:srgbClr val="111111"/>
                </a:solidFill>
                <a:latin typeface="맑은 고딕" panose="020B0503020000020004" pitchFamily="50" charset="-127"/>
              </a:rPr>
              <a:t>솔루션</a:t>
            </a:r>
            <a:endParaRPr lang="en-US" altLang="ko-KR" sz="3200" b="1" spc="-56" dirty="0">
              <a:solidFill>
                <a:srgbClr val="94BE40"/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930247" y="2361936"/>
            <a:ext cx="6773072" cy="3460506"/>
            <a:chOff x="2930247" y="2433682"/>
            <a:chExt cx="6773072" cy="3460506"/>
          </a:xfrm>
        </p:grpSpPr>
        <p:sp>
          <p:nvSpPr>
            <p:cNvPr id="86" name="자유형 85"/>
            <p:cNvSpPr/>
            <p:nvPr/>
          </p:nvSpPr>
          <p:spPr>
            <a:xfrm>
              <a:off x="3257979" y="5546637"/>
              <a:ext cx="2209576" cy="343205"/>
            </a:xfrm>
            <a:custGeom>
              <a:avLst/>
              <a:gdLst>
                <a:gd name="connsiteX0" fmla="*/ 394694 w 2209576"/>
                <a:gd name="connsiteY0" fmla="*/ 0 h 343205"/>
                <a:gd name="connsiteX1" fmla="*/ 737594 w 2209576"/>
                <a:gd name="connsiteY1" fmla="*/ 0 h 343205"/>
                <a:gd name="connsiteX2" fmla="*/ 1047469 w 2209576"/>
                <a:gd name="connsiteY2" fmla="*/ 0 h 343205"/>
                <a:gd name="connsiteX3" fmla="*/ 1059062 w 2209576"/>
                <a:gd name="connsiteY3" fmla="*/ 0 h 343205"/>
                <a:gd name="connsiteX4" fmla="*/ 1390369 w 2209576"/>
                <a:gd name="connsiteY4" fmla="*/ 0 h 343205"/>
                <a:gd name="connsiteX5" fmla="*/ 1401962 w 2209576"/>
                <a:gd name="connsiteY5" fmla="*/ 0 h 343205"/>
                <a:gd name="connsiteX6" fmla="*/ 1711837 w 2209576"/>
                <a:gd name="connsiteY6" fmla="*/ 0 h 343205"/>
                <a:gd name="connsiteX7" fmla="*/ 2054737 w 2209576"/>
                <a:gd name="connsiteY7" fmla="*/ 0 h 343205"/>
                <a:gd name="connsiteX8" fmla="*/ 2209576 w 2209576"/>
                <a:gd name="connsiteY8" fmla="*/ 171450 h 343205"/>
                <a:gd name="connsiteX9" fmla="*/ 2054737 w 2209576"/>
                <a:gd name="connsiteY9" fmla="*/ 342899 h 343205"/>
                <a:gd name="connsiteX10" fmla="*/ 1711837 w 2209576"/>
                <a:gd name="connsiteY10" fmla="*/ 342899 h 343205"/>
                <a:gd name="connsiteX11" fmla="*/ 1473351 w 2209576"/>
                <a:gd name="connsiteY11" fmla="*/ 342899 h 343205"/>
                <a:gd name="connsiteX12" fmla="*/ 1471982 w 2209576"/>
                <a:gd name="connsiteY12" fmla="*/ 343205 h 343205"/>
                <a:gd name="connsiteX13" fmla="*/ 819207 w 2209576"/>
                <a:gd name="connsiteY13" fmla="*/ 343205 h 343205"/>
                <a:gd name="connsiteX14" fmla="*/ 817838 w 2209576"/>
                <a:gd name="connsiteY14" fmla="*/ 342899 h 343205"/>
                <a:gd name="connsiteX15" fmla="*/ 808983 w 2209576"/>
                <a:gd name="connsiteY15" fmla="*/ 342899 h 343205"/>
                <a:gd name="connsiteX16" fmla="*/ 807614 w 2209576"/>
                <a:gd name="connsiteY16" fmla="*/ 343205 h 343205"/>
                <a:gd name="connsiteX17" fmla="*/ 154839 w 2209576"/>
                <a:gd name="connsiteY17" fmla="*/ 343205 h 343205"/>
                <a:gd name="connsiteX18" fmla="*/ 0 w 2209576"/>
                <a:gd name="connsiteY18" fmla="*/ 171756 h 343205"/>
                <a:gd name="connsiteX19" fmla="*/ 154839 w 2209576"/>
                <a:gd name="connsiteY19" fmla="*/ 306 h 343205"/>
                <a:gd name="connsiteX20" fmla="*/ 393325 w 2209576"/>
                <a:gd name="connsiteY20" fmla="*/ 306 h 34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09576" h="343205">
                  <a:moveTo>
                    <a:pt x="394694" y="0"/>
                  </a:moveTo>
                  <a:lnTo>
                    <a:pt x="737594" y="0"/>
                  </a:lnTo>
                  <a:lnTo>
                    <a:pt x="1047469" y="0"/>
                  </a:lnTo>
                  <a:lnTo>
                    <a:pt x="1059062" y="0"/>
                  </a:lnTo>
                  <a:lnTo>
                    <a:pt x="1390369" y="0"/>
                  </a:lnTo>
                  <a:lnTo>
                    <a:pt x="1401962" y="0"/>
                  </a:lnTo>
                  <a:lnTo>
                    <a:pt x="1711837" y="0"/>
                  </a:lnTo>
                  <a:lnTo>
                    <a:pt x="2054737" y="0"/>
                  </a:lnTo>
                  <a:cubicBezTo>
                    <a:pt x="2140244" y="0"/>
                    <a:pt x="2209576" y="76756"/>
                    <a:pt x="2209576" y="171450"/>
                  </a:cubicBezTo>
                  <a:cubicBezTo>
                    <a:pt x="2209576" y="266144"/>
                    <a:pt x="2140244" y="342899"/>
                    <a:pt x="2054737" y="342899"/>
                  </a:cubicBezTo>
                  <a:lnTo>
                    <a:pt x="1711837" y="342899"/>
                  </a:lnTo>
                  <a:lnTo>
                    <a:pt x="1473351" y="342899"/>
                  </a:lnTo>
                  <a:lnTo>
                    <a:pt x="1471982" y="343205"/>
                  </a:lnTo>
                  <a:lnTo>
                    <a:pt x="819207" y="343205"/>
                  </a:lnTo>
                  <a:lnTo>
                    <a:pt x="817838" y="342899"/>
                  </a:lnTo>
                  <a:lnTo>
                    <a:pt x="808983" y="342899"/>
                  </a:lnTo>
                  <a:lnTo>
                    <a:pt x="807614" y="343205"/>
                  </a:lnTo>
                  <a:lnTo>
                    <a:pt x="154839" y="343205"/>
                  </a:lnTo>
                  <a:cubicBezTo>
                    <a:pt x="69332" y="343205"/>
                    <a:pt x="0" y="266450"/>
                    <a:pt x="0" y="171756"/>
                  </a:cubicBezTo>
                  <a:cubicBezTo>
                    <a:pt x="0" y="77062"/>
                    <a:pt x="69332" y="306"/>
                    <a:pt x="154839" y="306"/>
                  </a:cubicBezTo>
                  <a:lnTo>
                    <a:pt x="393325" y="306"/>
                  </a:lnTo>
                  <a:close/>
                </a:path>
              </a:pathLst>
            </a:custGeom>
            <a:noFill/>
            <a:ln w="6350">
              <a:solidFill>
                <a:srgbClr val="A1A5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>
                <a:buSzPct val="25000"/>
              </a:pPr>
              <a:r>
                <a:rPr lang="en-US" altLang="ko-KR" sz="1600" dirty="0" smtClean="0">
                  <a:solidFill>
                    <a:srgbClr val="C00000"/>
                  </a:solidFill>
                  <a:latin typeface="+mn-ea"/>
                </a:rPr>
                <a:t>01. </a:t>
              </a:r>
              <a:r>
                <a:rPr lang="en-US" altLang="ko-KR" sz="1600" b="1" dirty="0" smtClean="0">
                  <a:solidFill>
                    <a:srgbClr val="333434"/>
                  </a:solidFill>
                  <a:latin typeface="+mn-ea"/>
                </a:rPr>
                <a:t>DRM</a:t>
              </a:r>
              <a:endParaRPr lang="ko-KR" altLang="en-US" sz="1600" dirty="0">
                <a:solidFill>
                  <a:srgbClr val="333434"/>
                </a:solidFill>
                <a:latin typeface="+mn-ea"/>
              </a:endParaRPr>
            </a:p>
          </p:txBody>
        </p:sp>
        <p:sp>
          <p:nvSpPr>
            <p:cNvPr id="87" name="자유형 86"/>
            <p:cNvSpPr/>
            <p:nvPr/>
          </p:nvSpPr>
          <p:spPr>
            <a:xfrm>
              <a:off x="7161480" y="5550983"/>
              <a:ext cx="2209576" cy="343205"/>
            </a:xfrm>
            <a:custGeom>
              <a:avLst/>
              <a:gdLst>
                <a:gd name="connsiteX0" fmla="*/ 394694 w 2209576"/>
                <a:gd name="connsiteY0" fmla="*/ 0 h 343205"/>
                <a:gd name="connsiteX1" fmla="*/ 737594 w 2209576"/>
                <a:gd name="connsiteY1" fmla="*/ 0 h 343205"/>
                <a:gd name="connsiteX2" fmla="*/ 1047469 w 2209576"/>
                <a:gd name="connsiteY2" fmla="*/ 0 h 343205"/>
                <a:gd name="connsiteX3" fmla="*/ 1059062 w 2209576"/>
                <a:gd name="connsiteY3" fmla="*/ 0 h 343205"/>
                <a:gd name="connsiteX4" fmla="*/ 1390369 w 2209576"/>
                <a:gd name="connsiteY4" fmla="*/ 0 h 343205"/>
                <a:gd name="connsiteX5" fmla="*/ 1401962 w 2209576"/>
                <a:gd name="connsiteY5" fmla="*/ 0 h 343205"/>
                <a:gd name="connsiteX6" fmla="*/ 1711837 w 2209576"/>
                <a:gd name="connsiteY6" fmla="*/ 0 h 343205"/>
                <a:gd name="connsiteX7" fmla="*/ 2054737 w 2209576"/>
                <a:gd name="connsiteY7" fmla="*/ 0 h 343205"/>
                <a:gd name="connsiteX8" fmla="*/ 2209576 w 2209576"/>
                <a:gd name="connsiteY8" fmla="*/ 171450 h 343205"/>
                <a:gd name="connsiteX9" fmla="*/ 2054737 w 2209576"/>
                <a:gd name="connsiteY9" fmla="*/ 342899 h 343205"/>
                <a:gd name="connsiteX10" fmla="*/ 1711837 w 2209576"/>
                <a:gd name="connsiteY10" fmla="*/ 342899 h 343205"/>
                <a:gd name="connsiteX11" fmla="*/ 1473351 w 2209576"/>
                <a:gd name="connsiteY11" fmla="*/ 342899 h 343205"/>
                <a:gd name="connsiteX12" fmla="*/ 1471982 w 2209576"/>
                <a:gd name="connsiteY12" fmla="*/ 343205 h 343205"/>
                <a:gd name="connsiteX13" fmla="*/ 819207 w 2209576"/>
                <a:gd name="connsiteY13" fmla="*/ 343205 h 343205"/>
                <a:gd name="connsiteX14" fmla="*/ 817838 w 2209576"/>
                <a:gd name="connsiteY14" fmla="*/ 342899 h 343205"/>
                <a:gd name="connsiteX15" fmla="*/ 808983 w 2209576"/>
                <a:gd name="connsiteY15" fmla="*/ 342899 h 343205"/>
                <a:gd name="connsiteX16" fmla="*/ 807614 w 2209576"/>
                <a:gd name="connsiteY16" fmla="*/ 343205 h 343205"/>
                <a:gd name="connsiteX17" fmla="*/ 154839 w 2209576"/>
                <a:gd name="connsiteY17" fmla="*/ 343205 h 343205"/>
                <a:gd name="connsiteX18" fmla="*/ 0 w 2209576"/>
                <a:gd name="connsiteY18" fmla="*/ 171756 h 343205"/>
                <a:gd name="connsiteX19" fmla="*/ 154839 w 2209576"/>
                <a:gd name="connsiteY19" fmla="*/ 306 h 343205"/>
                <a:gd name="connsiteX20" fmla="*/ 393325 w 2209576"/>
                <a:gd name="connsiteY20" fmla="*/ 306 h 34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09576" h="343205">
                  <a:moveTo>
                    <a:pt x="394694" y="0"/>
                  </a:moveTo>
                  <a:lnTo>
                    <a:pt x="737594" y="0"/>
                  </a:lnTo>
                  <a:lnTo>
                    <a:pt x="1047469" y="0"/>
                  </a:lnTo>
                  <a:lnTo>
                    <a:pt x="1059062" y="0"/>
                  </a:lnTo>
                  <a:lnTo>
                    <a:pt x="1390369" y="0"/>
                  </a:lnTo>
                  <a:lnTo>
                    <a:pt x="1401962" y="0"/>
                  </a:lnTo>
                  <a:lnTo>
                    <a:pt x="1711837" y="0"/>
                  </a:lnTo>
                  <a:lnTo>
                    <a:pt x="2054737" y="0"/>
                  </a:lnTo>
                  <a:cubicBezTo>
                    <a:pt x="2140244" y="0"/>
                    <a:pt x="2209576" y="76756"/>
                    <a:pt x="2209576" y="171450"/>
                  </a:cubicBezTo>
                  <a:cubicBezTo>
                    <a:pt x="2209576" y="266144"/>
                    <a:pt x="2140244" y="342899"/>
                    <a:pt x="2054737" y="342899"/>
                  </a:cubicBezTo>
                  <a:lnTo>
                    <a:pt x="1711837" y="342899"/>
                  </a:lnTo>
                  <a:lnTo>
                    <a:pt x="1473351" y="342899"/>
                  </a:lnTo>
                  <a:lnTo>
                    <a:pt x="1471982" y="343205"/>
                  </a:lnTo>
                  <a:lnTo>
                    <a:pt x="819207" y="343205"/>
                  </a:lnTo>
                  <a:lnTo>
                    <a:pt x="817838" y="342899"/>
                  </a:lnTo>
                  <a:lnTo>
                    <a:pt x="808983" y="342899"/>
                  </a:lnTo>
                  <a:lnTo>
                    <a:pt x="807614" y="343205"/>
                  </a:lnTo>
                  <a:lnTo>
                    <a:pt x="154839" y="343205"/>
                  </a:lnTo>
                  <a:cubicBezTo>
                    <a:pt x="69332" y="343205"/>
                    <a:pt x="0" y="266450"/>
                    <a:pt x="0" y="171756"/>
                  </a:cubicBezTo>
                  <a:cubicBezTo>
                    <a:pt x="0" y="77062"/>
                    <a:pt x="69332" y="306"/>
                    <a:pt x="154839" y="306"/>
                  </a:cubicBezTo>
                  <a:lnTo>
                    <a:pt x="393325" y="306"/>
                  </a:lnTo>
                  <a:close/>
                </a:path>
              </a:pathLst>
            </a:custGeom>
            <a:noFill/>
            <a:ln w="6350">
              <a:solidFill>
                <a:srgbClr val="A1A5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>
                <a:buSzPct val="25000"/>
              </a:pPr>
              <a:r>
                <a:rPr lang="en-US" altLang="ko-KR" sz="1600" dirty="0" smtClean="0">
                  <a:solidFill>
                    <a:srgbClr val="C00000"/>
                  </a:solidFill>
                  <a:latin typeface="+mn-ea"/>
                </a:rPr>
                <a:t>02. </a:t>
              </a:r>
              <a:r>
                <a:rPr lang="en-US" altLang="ko-KR" sz="1600" b="1" dirty="0" smtClean="0">
                  <a:solidFill>
                    <a:srgbClr val="333434"/>
                  </a:solidFill>
                  <a:latin typeface="+mn-ea"/>
                </a:rPr>
                <a:t>DLP</a:t>
              </a:r>
              <a:endParaRPr lang="ko-KR" altLang="en-US" sz="1600" dirty="0">
                <a:solidFill>
                  <a:srgbClr val="333434"/>
                </a:solidFill>
                <a:latin typeface="+mn-ea"/>
              </a:endParaRPr>
            </a:p>
          </p:txBody>
        </p:sp>
        <p:grpSp>
          <p:nvGrpSpPr>
            <p:cNvPr id="88" name="그룹 87"/>
            <p:cNvGrpSpPr/>
            <p:nvPr/>
          </p:nvGrpSpPr>
          <p:grpSpPr>
            <a:xfrm>
              <a:off x="2930247" y="2433682"/>
              <a:ext cx="2869571" cy="2888407"/>
              <a:chOff x="-2266940" y="2237282"/>
              <a:chExt cx="3662129" cy="3686166"/>
            </a:xfrm>
          </p:grpSpPr>
          <p:sp>
            <p:nvSpPr>
              <p:cNvPr id="89" name="타원 88"/>
              <p:cNvSpPr/>
              <p:nvPr/>
            </p:nvSpPr>
            <p:spPr>
              <a:xfrm>
                <a:off x="-2233388" y="2237282"/>
                <a:ext cx="3600000" cy="3686166"/>
              </a:xfrm>
              <a:prstGeom prst="ellipse">
                <a:avLst/>
              </a:prstGeom>
              <a:noFill/>
              <a:ln>
                <a:solidFill>
                  <a:srgbClr val="49535C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 </a:t>
                </a:r>
                <a:endParaRPr kumimoji="1" lang="ja-JP" altLang="en-US" dirty="0"/>
              </a:p>
            </p:txBody>
          </p:sp>
          <p:grpSp>
            <p:nvGrpSpPr>
              <p:cNvPr id="90" name="그룹 89"/>
              <p:cNvGrpSpPr/>
              <p:nvPr/>
            </p:nvGrpSpPr>
            <p:grpSpPr>
              <a:xfrm>
                <a:off x="-2266940" y="2552471"/>
                <a:ext cx="3662129" cy="3057553"/>
                <a:chOff x="-2266940" y="2552471"/>
                <a:chExt cx="3662129" cy="3057553"/>
              </a:xfrm>
            </p:grpSpPr>
            <p:sp>
              <p:nvSpPr>
                <p:cNvPr id="91" name="육각형 90"/>
                <p:cNvSpPr/>
                <p:nvPr/>
              </p:nvSpPr>
              <p:spPr>
                <a:xfrm>
                  <a:off x="-2233387" y="2584926"/>
                  <a:ext cx="3600000" cy="3005138"/>
                </a:xfrm>
                <a:prstGeom prst="hexagon">
                  <a:avLst/>
                </a:prstGeom>
                <a:solidFill>
                  <a:srgbClr val="F8DB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92" name="육각형 91"/>
                <p:cNvSpPr>
                  <a:spLocks noChangeAspect="1"/>
                </p:cNvSpPr>
                <p:nvPr/>
              </p:nvSpPr>
              <p:spPr>
                <a:xfrm>
                  <a:off x="-2094222" y="2701096"/>
                  <a:ext cx="3321670" cy="2772799"/>
                </a:xfrm>
                <a:prstGeom prst="hexagon">
                  <a:avLst/>
                </a:prstGeom>
                <a:solidFill>
                  <a:srgbClr val="F1C3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93" name="육각형 92"/>
                <p:cNvSpPr>
                  <a:spLocks noChangeAspect="1"/>
                </p:cNvSpPr>
                <p:nvPr/>
              </p:nvSpPr>
              <p:spPr>
                <a:xfrm>
                  <a:off x="-1961355" y="2812008"/>
                  <a:ext cx="3055936" cy="2550975"/>
                </a:xfrm>
                <a:prstGeom prst="hexagon">
                  <a:avLst/>
                </a:prstGeom>
                <a:solidFill>
                  <a:srgbClr val="EEB3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94" name="직선 연결선 93"/>
                <p:cNvCxnSpPr>
                  <a:stCxn id="89" idx="2"/>
                  <a:endCxn id="91" idx="0"/>
                </p:cNvCxnSpPr>
                <p:nvPr/>
              </p:nvCxnSpPr>
              <p:spPr>
                <a:xfrm>
                  <a:off x="-2233388" y="4080365"/>
                  <a:ext cx="3600001" cy="7130"/>
                </a:xfrm>
                <a:prstGeom prst="line">
                  <a:avLst/>
                </a:prstGeom>
                <a:ln>
                  <a:solidFill>
                    <a:srgbClr val="EEB2B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직선 연결선 94"/>
                <p:cNvCxnSpPr>
                  <a:endCxn id="91" idx="2"/>
                </p:cNvCxnSpPr>
                <p:nvPr/>
              </p:nvCxnSpPr>
              <p:spPr>
                <a:xfrm flipH="1">
                  <a:off x="-1482102" y="2581946"/>
                  <a:ext cx="2094878" cy="3008117"/>
                </a:xfrm>
                <a:prstGeom prst="line">
                  <a:avLst/>
                </a:prstGeom>
                <a:ln>
                  <a:solidFill>
                    <a:srgbClr val="EEB2B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직선 연결선 95"/>
                <p:cNvCxnSpPr/>
                <p:nvPr/>
              </p:nvCxnSpPr>
              <p:spPr>
                <a:xfrm>
                  <a:off x="-1482102" y="2581946"/>
                  <a:ext cx="2094878" cy="3008117"/>
                </a:xfrm>
                <a:prstGeom prst="line">
                  <a:avLst/>
                </a:prstGeom>
                <a:ln>
                  <a:solidFill>
                    <a:srgbClr val="EEB2B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타원 96"/>
                <p:cNvSpPr/>
                <p:nvPr/>
              </p:nvSpPr>
              <p:spPr>
                <a:xfrm>
                  <a:off x="-1710185" y="2812007"/>
                  <a:ext cx="2542837" cy="25428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98" name="타원 97"/>
                <p:cNvSpPr/>
                <p:nvPr/>
              </p:nvSpPr>
              <p:spPr>
                <a:xfrm>
                  <a:off x="-1511298" y="2552476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" name="타원 98"/>
                <p:cNvSpPr/>
                <p:nvPr/>
              </p:nvSpPr>
              <p:spPr>
                <a:xfrm>
                  <a:off x="584209" y="2552471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0" name="타원 99"/>
                <p:cNvSpPr/>
                <p:nvPr/>
              </p:nvSpPr>
              <p:spPr>
                <a:xfrm>
                  <a:off x="-1506540" y="5552871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1" name="타원 100"/>
                <p:cNvSpPr/>
                <p:nvPr/>
              </p:nvSpPr>
              <p:spPr>
                <a:xfrm>
                  <a:off x="579441" y="5552866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" name="타원 101"/>
                <p:cNvSpPr/>
                <p:nvPr/>
              </p:nvSpPr>
              <p:spPr>
                <a:xfrm>
                  <a:off x="1338036" y="4053374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" name="타원 102"/>
                <p:cNvSpPr/>
                <p:nvPr/>
              </p:nvSpPr>
              <p:spPr>
                <a:xfrm>
                  <a:off x="-2266940" y="4053374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04" name="그룹 103"/>
            <p:cNvGrpSpPr/>
            <p:nvPr/>
          </p:nvGrpSpPr>
          <p:grpSpPr>
            <a:xfrm>
              <a:off x="6833748" y="2438028"/>
              <a:ext cx="2869571" cy="2888407"/>
              <a:chOff x="-2266940" y="2237282"/>
              <a:chExt cx="3662129" cy="3686166"/>
            </a:xfrm>
          </p:grpSpPr>
          <p:sp>
            <p:nvSpPr>
              <p:cNvPr id="105" name="타원 104"/>
              <p:cNvSpPr/>
              <p:nvPr/>
            </p:nvSpPr>
            <p:spPr>
              <a:xfrm>
                <a:off x="-2233388" y="2237282"/>
                <a:ext cx="3600000" cy="3686166"/>
              </a:xfrm>
              <a:prstGeom prst="ellipse">
                <a:avLst/>
              </a:prstGeom>
              <a:noFill/>
              <a:ln>
                <a:solidFill>
                  <a:srgbClr val="49535C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 </a:t>
                </a:r>
                <a:endParaRPr kumimoji="1" lang="ja-JP" altLang="en-US" dirty="0"/>
              </a:p>
            </p:txBody>
          </p:sp>
          <p:grpSp>
            <p:nvGrpSpPr>
              <p:cNvPr id="106" name="그룹 105"/>
              <p:cNvGrpSpPr/>
              <p:nvPr/>
            </p:nvGrpSpPr>
            <p:grpSpPr>
              <a:xfrm>
                <a:off x="-2266940" y="2552471"/>
                <a:ext cx="3662129" cy="3057553"/>
                <a:chOff x="-2266940" y="2552471"/>
                <a:chExt cx="3662129" cy="3057553"/>
              </a:xfrm>
            </p:grpSpPr>
            <p:sp>
              <p:nvSpPr>
                <p:cNvPr id="107" name="육각형 106"/>
                <p:cNvSpPr/>
                <p:nvPr/>
              </p:nvSpPr>
              <p:spPr>
                <a:xfrm>
                  <a:off x="-2233387" y="2584926"/>
                  <a:ext cx="3600000" cy="3005138"/>
                </a:xfrm>
                <a:prstGeom prst="hexagon">
                  <a:avLst/>
                </a:prstGeom>
                <a:solidFill>
                  <a:srgbClr val="F8DB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08" name="육각형 107"/>
                <p:cNvSpPr>
                  <a:spLocks noChangeAspect="1"/>
                </p:cNvSpPr>
                <p:nvPr/>
              </p:nvSpPr>
              <p:spPr>
                <a:xfrm>
                  <a:off x="-2094222" y="2701096"/>
                  <a:ext cx="3321670" cy="2772799"/>
                </a:xfrm>
                <a:prstGeom prst="hexagon">
                  <a:avLst/>
                </a:prstGeom>
                <a:solidFill>
                  <a:srgbClr val="F1C3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09" name="육각형 108"/>
                <p:cNvSpPr>
                  <a:spLocks noChangeAspect="1"/>
                </p:cNvSpPr>
                <p:nvPr/>
              </p:nvSpPr>
              <p:spPr>
                <a:xfrm>
                  <a:off x="-1961355" y="2812008"/>
                  <a:ext cx="3055936" cy="2550975"/>
                </a:xfrm>
                <a:prstGeom prst="hexagon">
                  <a:avLst/>
                </a:prstGeom>
                <a:solidFill>
                  <a:srgbClr val="EEB3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110" name="직선 연결선 109"/>
                <p:cNvCxnSpPr>
                  <a:stCxn id="105" idx="2"/>
                  <a:endCxn id="107" idx="0"/>
                </p:cNvCxnSpPr>
                <p:nvPr/>
              </p:nvCxnSpPr>
              <p:spPr>
                <a:xfrm>
                  <a:off x="-2233388" y="4080365"/>
                  <a:ext cx="3600001" cy="7130"/>
                </a:xfrm>
                <a:prstGeom prst="line">
                  <a:avLst/>
                </a:prstGeom>
                <a:ln>
                  <a:solidFill>
                    <a:srgbClr val="EEB2B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직선 연결선 110"/>
                <p:cNvCxnSpPr>
                  <a:endCxn id="107" idx="2"/>
                </p:cNvCxnSpPr>
                <p:nvPr/>
              </p:nvCxnSpPr>
              <p:spPr>
                <a:xfrm flipH="1">
                  <a:off x="-1482102" y="2581946"/>
                  <a:ext cx="2094878" cy="3008117"/>
                </a:xfrm>
                <a:prstGeom prst="line">
                  <a:avLst/>
                </a:prstGeom>
                <a:ln>
                  <a:solidFill>
                    <a:srgbClr val="EEB2B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직선 연결선 111"/>
                <p:cNvCxnSpPr/>
                <p:nvPr/>
              </p:nvCxnSpPr>
              <p:spPr>
                <a:xfrm>
                  <a:off x="-1482102" y="2581946"/>
                  <a:ext cx="2094878" cy="3008117"/>
                </a:xfrm>
                <a:prstGeom prst="line">
                  <a:avLst/>
                </a:prstGeom>
                <a:ln>
                  <a:solidFill>
                    <a:srgbClr val="EEB2B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타원 112"/>
                <p:cNvSpPr/>
                <p:nvPr/>
              </p:nvSpPr>
              <p:spPr>
                <a:xfrm>
                  <a:off x="-1710185" y="2812007"/>
                  <a:ext cx="2542837" cy="25428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14" name="타원 113"/>
                <p:cNvSpPr/>
                <p:nvPr/>
              </p:nvSpPr>
              <p:spPr>
                <a:xfrm>
                  <a:off x="-1511298" y="2552476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" name="타원 114"/>
                <p:cNvSpPr/>
                <p:nvPr/>
              </p:nvSpPr>
              <p:spPr>
                <a:xfrm>
                  <a:off x="584209" y="2552471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" name="타원 115"/>
                <p:cNvSpPr/>
                <p:nvPr/>
              </p:nvSpPr>
              <p:spPr>
                <a:xfrm>
                  <a:off x="-1506540" y="5552871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" name="타원 116"/>
                <p:cNvSpPr/>
                <p:nvPr/>
              </p:nvSpPr>
              <p:spPr>
                <a:xfrm>
                  <a:off x="579441" y="5552866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" name="타원 117"/>
                <p:cNvSpPr/>
                <p:nvPr/>
              </p:nvSpPr>
              <p:spPr>
                <a:xfrm>
                  <a:off x="1338036" y="4053374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" name="타원 118"/>
                <p:cNvSpPr/>
                <p:nvPr/>
              </p:nvSpPr>
              <p:spPr>
                <a:xfrm>
                  <a:off x="-2266940" y="4053374"/>
                  <a:ext cx="57153" cy="57153"/>
                </a:xfrm>
                <a:prstGeom prst="ellipse">
                  <a:avLst/>
                </a:prstGeom>
                <a:solidFill>
                  <a:srgbClr val="868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pic>
          <p:nvPicPr>
            <p:cNvPr id="120" name="그림 119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363C41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4202" y="3191955"/>
              <a:ext cx="1364532" cy="1364532"/>
            </a:xfrm>
            <a:prstGeom prst="rect">
              <a:avLst/>
            </a:prstGeom>
          </p:spPr>
        </p:pic>
        <p:pic>
          <p:nvPicPr>
            <p:cNvPr id="121" name="그림 120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363C41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2011" y="3191955"/>
              <a:ext cx="1364532" cy="1364532"/>
            </a:xfrm>
            <a:prstGeom prst="rect">
              <a:avLst/>
            </a:prstGeom>
          </p:spPr>
        </p:pic>
      </p:grpSp>
      <p:grpSp>
        <p:nvGrpSpPr>
          <p:cNvPr id="41" name="그룹 40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42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576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부제목 2"/>
          <p:cNvSpPr txBox="1">
            <a:spLocks/>
          </p:cNvSpPr>
          <p:nvPr/>
        </p:nvSpPr>
        <p:spPr>
          <a:xfrm>
            <a:off x="401640" y="329475"/>
            <a:ext cx="1698630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300" spc="-100" dirty="0" smtClean="0">
                <a:solidFill>
                  <a:srgbClr val="C00000"/>
                </a:solidFill>
                <a:latin typeface="+mn-ea"/>
              </a:rPr>
              <a:t>02. </a:t>
            </a:r>
            <a:r>
              <a:rPr lang="ko-KR" altLang="en-US" sz="1300" spc="-100" dirty="0" smtClean="0">
                <a:solidFill>
                  <a:srgbClr val="C00000"/>
                </a:solidFill>
                <a:latin typeface="+mn-ea"/>
              </a:rPr>
              <a:t>제안 배경</a:t>
            </a:r>
          </a:p>
        </p:txBody>
      </p:sp>
      <p:graphicFrame>
        <p:nvGraphicFramePr>
          <p:cNvPr id="42" name="표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674579"/>
              </p:ext>
            </p:extLst>
          </p:nvPr>
        </p:nvGraphicFramePr>
        <p:xfrm>
          <a:off x="1390834" y="2034294"/>
          <a:ext cx="9410332" cy="3909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758">
                  <a:extLst>
                    <a:ext uri="{9D8B030D-6E8A-4147-A177-3AD203B41FA5}">
                      <a16:colId xmlns:a16="http://schemas.microsoft.com/office/drawing/2014/main" val="2150967422"/>
                    </a:ext>
                  </a:extLst>
                </a:gridCol>
                <a:gridCol w="2661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4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804">
                  <a:extLst>
                    <a:ext uri="{9D8B030D-6E8A-4147-A177-3AD203B41FA5}">
                      <a16:colId xmlns:a16="http://schemas.microsoft.com/office/drawing/2014/main" val="784480899"/>
                    </a:ext>
                  </a:extLst>
                </a:gridCol>
                <a:gridCol w="1718115">
                  <a:extLst>
                    <a:ext uri="{9D8B030D-6E8A-4147-A177-3AD203B41FA5}">
                      <a16:colId xmlns:a16="http://schemas.microsoft.com/office/drawing/2014/main" val="1835724719"/>
                    </a:ext>
                  </a:extLst>
                </a:gridCol>
              </a:tblGrid>
              <a:tr h="84284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endParaRPr lang="ko-KR" altLang="en-US" sz="800" b="1" i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93137" marR="93137" marT="46569" marB="465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buNone/>
                      </a:pPr>
                      <a:endParaRPr lang="ko" altLang="ko-KR" sz="1200" b="1" spc="-8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3137" marR="93137" marT="46569" marB="465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lang="ko" altLang="ko-KR" sz="1200" b="1" spc="0" baseline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3137" marR="93137" marT="46569" marB="46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altLang="ko" sz="1400" b="1" spc="0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DRM</a:t>
                      </a:r>
                      <a:endParaRPr lang="ko" altLang="ko-KR" sz="1400" b="1" spc="0" baseline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3137" marR="93137" marT="46569" marB="46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" sz="1400" b="1" spc="0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DLP</a:t>
                      </a:r>
                      <a:endParaRPr lang="ko" altLang="ko-KR" sz="1400" b="1" spc="0" baseline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3137" marR="93137" marT="46569" marB="46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15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통합 관리</a:t>
                      </a:r>
                      <a:endParaRPr lang="ko-KR" altLang="en-US" sz="1200" b="1" i="0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3137" marR="93137" marT="46569" marB="46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ko" altLang="ko-KR" sz="1200" b="0" spc="-80" baseline="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중앙 </a:t>
                      </a:r>
                      <a:r>
                        <a:rPr lang="ko-KR" altLang="en-US" sz="1200" b="0" spc="-80" baseline="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집중화를 통한 문서 통합관리</a:t>
                      </a:r>
                      <a:endParaRPr lang="ko" altLang="ko-KR" sz="1200" b="0" spc="-80" baseline="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3137" marR="93137" marT="46569" marB="46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latinLnBrk="1"/>
                      <a:endParaRPr lang="ko-KR" altLang="en-US" sz="1200" b="0" spc="-10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3137" marR="93137" marT="46569" marB="46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latinLnBrk="1"/>
                      <a:endParaRPr lang="ko-KR" altLang="en-US" sz="1200" b="0" spc="-10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3137" marR="93137" marT="46569" marB="46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latinLnBrk="1"/>
                      <a:endParaRPr lang="ko-KR" altLang="en-US" sz="1200" b="0" spc="-10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3137" marR="93137" marT="46569" marB="46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8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보안</a:t>
                      </a:r>
                    </a:p>
                  </a:txBody>
                  <a:tcPr marL="93137" marR="93137" marT="46569" marB="46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ko" altLang="ko-KR" sz="1200" b="0" spc="-80" baseline="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유출 사전 방지</a:t>
                      </a:r>
                    </a:p>
                    <a:p>
                      <a:pPr lv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ko" altLang="ko-KR" sz="1200" b="0" spc="-80" baseline="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유실 방지 </a:t>
                      </a:r>
                    </a:p>
                    <a:p>
                      <a:pPr lv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ko" altLang="ko-KR" sz="1200" b="1" spc="-80" baseline="0" dirty="0" smtClean="0">
                          <a:solidFill>
                            <a:srgbClr val="FB2A2D"/>
                          </a:solidFill>
                          <a:latin typeface="+mj-ea"/>
                          <a:ea typeface="+mj-ea"/>
                        </a:rPr>
                        <a:t>랜섬웨어 피해 방지</a:t>
                      </a:r>
                      <a:endParaRPr lang="ko" altLang="ko-KR" sz="1200" b="1" spc="-80" baseline="0" dirty="0">
                        <a:solidFill>
                          <a:srgbClr val="FB2A2D"/>
                        </a:solidFill>
                        <a:latin typeface="+mj-ea"/>
                        <a:ea typeface="+mj-ea"/>
                      </a:endParaRPr>
                    </a:p>
                  </a:txBody>
                  <a:tcPr marL="93137" marR="93137" marT="46569" marB="46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lang="ko" altLang="ko-KR" sz="1200" spc="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3137" marR="93137" marT="46569" marB="46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lang="ko" altLang="ko-KR" sz="1200" spc="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3137" marR="93137" marT="46569" marB="46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lang="ko" altLang="ko-KR" sz="1200" spc="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3137" marR="93137" marT="46569" marB="46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2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공유</a:t>
                      </a:r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협업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3137" marR="93137" marT="46569" marB="46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ko" altLang="ko-KR" sz="1200" b="0" spc="-80" baseline="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개인, 부서 공유 디스크 </a:t>
                      </a:r>
                    </a:p>
                    <a:p>
                      <a:pPr lv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ko" altLang="ko-KR" sz="1200" b="0" spc="-80" baseline="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협업 가능</a:t>
                      </a:r>
                      <a:endParaRPr lang="ko" altLang="ko-KR" sz="1200" b="0" spc="-80" baseline="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3137" marR="93137" marT="46569" marB="46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" altLang="ko-KR" sz="1200" spc="-1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3137" marR="93137" marT="46569" marB="46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" altLang="ko-KR" sz="1200" spc="-1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3137" marR="93137" marT="46569" marB="46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" altLang="ko-KR" sz="1200" spc="-1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3137" marR="93137" marT="46569" marB="46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00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호환성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3137" marR="93137" marT="46569" marB="46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ko" altLang="ko-KR" sz="1200" b="0" spc="-80" baseline="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종속성 없음</a:t>
                      </a:r>
                    </a:p>
                    <a:p>
                      <a:pPr lv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ko" altLang="ko-KR" sz="1200" b="0" spc="-80" baseline="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다른 애플리케이션 충돌 가능성 낮음</a:t>
                      </a:r>
                      <a:endParaRPr lang="ko" altLang="ko-KR" sz="1200" b="0" spc="-80" baseline="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3137" marR="93137" marT="46569" marB="46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" altLang="ko-KR" sz="1200" spc="-1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3137" marR="93137" marT="46569" marB="46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" altLang="ko-KR" sz="1200" spc="-1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3137" marR="93137" marT="46569" marB="46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" altLang="ko-KR" sz="1200" spc="-1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3137" marR="93137" marT="46569" marB="46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" name="타원 27"/>
          <p:cNvSpPr/>
          <p:nvPr/>
        </p:nvSpPr>
        <p:spPr>
          <a:xfrm>
            <a:off x="6290795" y="3116665"/>
            <a:ext cx="257451" cy="25745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이등변 삼각형 28"/>
          <p:cNvSpPr/>
          <p:nvPr/>
        </p:nvSpPr>
        <p:spPr>
          <a:xfrm>
            <a:off x="8071355" y="3900603"/>
            <a:ext cx="263221" cy="226915"/>
          </a:xfrm>
          <a:prstGeom prst="triangle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0" name="그림 1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034" y="2385564"/>
            <a:ext cx="1471755" cy="135401"/>
          </a:xfrm>
          <a:prstGeom prst="rect">
            <a:avLst/>
          </a:prstGeom>
        </p:spPr>
      </p:pic>
      <p:sp>
        <p:nvSpPr>
          <p:cNvPr id="131" name="타원 130"/>
          <p:cNvSpPr/>
          <p:nvPr/>
        </p:nvSpPr>
        <p:spPr>
          <a:xfrm>
            <a:off x="6297680" y="3900603"/>
            <a:ext cx="257451" cy="25745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타원 131"/>
          <p:cNvSpPr/>
          <p:nvPr/>
        </p:nvSpPr>
        <p:spPr>
          <a:xfrm>
            <a:off x="6290794" y="4684541"/>
            <a:ext cx="257451" cy="25745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타원 132"/>
          <p:cNvSpPr/>
          <p:nvPr/>
        </p:nvSpPr>
        <p:spPr>
          <a:xfrm>
            <a:off x="6290795" y="5455653"/>
            <a:ext cx="257451" cy="25745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이등변 삼각형 133"/>
          <p:cNvSpPr/>
          <p:nvPr/>
        </p:nvSpPr>
        <p:spPr>
          <a:xfrm>
            <a:off x="9797532" y="3900603"/>
            <a:ext cx="263221" cy="226915"/>
          </a:xfrm>
          <a:prstGeom prst="triangle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부제목 2"/>
          <p:cNvSpPr txBox="1">
            <a:spLocks/>
          </p:cNvSpPr>
          <p:nvPr/>
        </p:nvSpPr>
        <p:spPr>
          <a:xfrm>
            <a:off x="395510" y="1392331"/>
            <a:ext cx="9556358" cy="435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600" spc="-56" dirty="0">
                <a:solidFill>
                  <a:srgbClr val="111111"/>
                </a:solidFill>
                <a:latin typeface="맑은 고딕" panose="020B0503020000020004" pitchFamily="50" charset="-127"/>
              </a:rPr>
              <a:t>기존 문서 보안 솔루션 대비 강점</a:t>
            </a:r>
            <a:endParaRPr lang="en-US" altLang="ko-KR" sz="1600" b="1" spc="-56" dirty="0">
              <a:solidFill>
                <a:srgbClr val="94BE4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39" name="부제목 2"/>
          <p:cNvSpPr txBox="1">
            <a:spLocks/>
          </p:cNvSpPr>
          <p:nvPr/>
        </p:nvSpPr>
        <p:spPr>
          <a:xfrm>
            <a:off x="366937" y="660362"/>
            <a:ext cx="7791642" cy="71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3200" b="1" spc="-56" dirty="0" smtClean="0">
                <a:solidFill>
                  <a:srgbClr val="111111"/>
                </a:solidFill>
                <a:latin typeface="맑은 고딕" panose="020B0503020000020004" pitchFamily="50" charset="-127"/>
              </a:rPr>
              <a:t>제안 배경</a:t>
            </a:r>
            <a:endParaRPr lang="en-US" altLang="ko-KR" sz="3200" b="1" spc="-56" dirty="0">
              <a:solidFill>
                <a:srgbClr val="94BE40"/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296511" y="6484969"/>
            <a:ext cx="3798436" cy="298385"/>
            <a:chOff x="296511" y="6484969"/>
            <a:chExt cx="3798436" cy="298385"/>
          </a:xfrm>
        </p:grpSpPr>
        <p:sp>
          <p:nvSpPr>
            <p:cNvPr id="14" name="부제목 2"/>
            <p:cNvSpPr txBox="1">
              <a:spLocks/>
            </p:cNvSpPr>
            <p:nvPr/>
          </p:nvSpPr>
          <p:spPr>
            <a:xfrm>
              <a:off x="925941" y="6484969"/>
              <a:ext cx="3169006" cy="298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Copyright © 2017 ESTsecurity Corp. All Rights Reserved.</a:t>
              </a:r>
              <a:endParaRPr lang="ja-JP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" y="6530162"/>
              <a:ext cx="628650" cy="114300"/>
            </a:xfrm>
            <a:prstGeom prst="rect">
              <a:avLst/>
            </a:prstGeom>
          </p:spPr>
        </p:pic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5563-C437-4F5C-BEAE-882B6EA9AC7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096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2638</TotalTime>
  <Words>2887</Words>
  <Application>Microsoft Office PowerPoint</Application>
  <PresentationFormat>와이드스크린</PresentationFormat>
  <Paragraphs>617</Paragraphs>
  <Slides>41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49" baseType="lpstr">
      <vt:lpstr>(한)문화방송</vt:lpstr>
      <vt:lpstr>游ゴシック Light</vt:lpstr>
      <vt:lpstr>Arial</vt:lpstr>
      <vt:lpstr>Wingdings</vt:lpstr>
      <vt:lpstr>Yu Gothic</vt:lpstr>
      <vt:lpstr>맑은 고딕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minah kim</dc:creator>
  <cp:lastModifiedBy>Windows 사용자</cp:lastModifiedBy>
  <cp:revision>2859</cp:revision>
  <dcterms:created xsi:type="dcterms:W3CDTF">2017-03-21T07:03:30Z</dcterms:created>
  <dcterms:modified xsi:type="dcterms:W3CDTF">2020-06-17T08:54:48Z</dcterms:modified>
</cp:coreProperties>
</file>