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837" y="2682559"/>
            <a:ext cx="8034324" cy="1269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8CC64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8CC64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8CC64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837" y="2921888"/>
            <a:ext cx="803432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8CC64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914" y="1808352"/>
            <a:ext cx="7815580" cy="1779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jpg"/><Relationship Id="rId7" Type="http://schemas.openxmlformats.org/officeDocument/2006/relationships/image" Target="../media/image4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0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Relationship Id="rId8" Type="http://schemas.openxmlformats.org/officeDocument/2006/relationships/image" Target="../media/image47.png"/><Relationship Id="rId9" Type="http://schemas.openxmlformats.org/officeDocument/2006/relationships/image" Target="../media/image4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0.png"/><Relationship Id="rId4" Type="http://schemas.openxmlformats.org/officeDocument/2006/relationships/image" Target="../media/image51.jpg"/><Relationship Id="rId5" Type="http://schemas.openxmlformats.org/officeDocument/2006/relationships/image" Target="../media/image9.jpg"/><Relationship Id="rId6" Type="http://schemas.openxmlformats.org/officeDocument/2006/relationships/image" Target="../media/image5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6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jpg"/><Relationship Id="rId4" Type="http://schemas.openxmlformats.org/officeDocument/2006/relationships/image" Target="../media/image6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1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jp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83.jpg"/><Relationship Id="rId7" Type="http://schemas.openxmlformats.org/officeDocument/2006/relationships/image" Target="../media/image96.jpg"/><Relationship Id="rId8" Type="http://schemas.openxmlformats.org/officeDocument/2006/relationships/image" Target="../media/image9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8.png"/><Relationship Id="rId4" Type="http://schemas.openxmlformats.org/officeDocument/2006/relationships/hyperlink" Target="https://www.estsecurity.com/enterprise/product/alyac-enterprise" TargetMode="External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png"/><Relationship Id="rId6" Type="http://schemas.openxmlformats.org/officeDocument/2006/relationships/image" Target="../media/image108.jpg"/><Relationship Id="rId7" Type="http://schemas.openxmlformats.org/officeDocument/2006/relationships/image" Target="../media/image109.png"/><Relationship Id="rId8" Type="http://schemas.openxmlformats.org/officeDocument/2006/relationships/image" Target="../media/image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av-test.org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023" y="570941"/>
            <a:ext cx="5050790" cy="13684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5">
                <a:solidFill>
                  <a:srgbClr val="3C4454"/>
                </a:solidFill>
              </a:rPr>
              <a:t>표준제안서</a:t>
            </a:r>
            <a:endParaRPr sz="4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400" spc="-300" b="0">
                <a:latin typeface="맑은 고딕"/>
                <a:cs typeface="맑은 고딕"/>
              </a:rPr>
              <a:t>알</a:t>
            </a:r>
            <a:r>
              <a:rPr dirty="0" sz="4400" b="0">
                <a:latin typeface="맑은 고딕"/>
                <a:cs typeface="맑은 고딕"/>
              </a:rPr>
              <a:t>약</a:t>
            </a:r>
            <a:r>
              <a:rPr dirty="0" sz="4400" spc="-610" b="0">
                <a:latin typeface="맑은 고딕"/>
                <a:cs typeface="맑은 고딕"/>
              </a:rPr>
              <a:t> </a:t>
            </a:r>
            <a:r>
              <a:rPr dirty="0" sz="4400" spc="-305" b="0">
                <a:latin typeface="맑은 고딕"/>
                <a:cs typeface="맑은 고딕"/>
              </a:rPr>
              <a:t>5.</a:t>
            </a:r>
            <a:r>
              <a:rPr dirty="0" sz="4400" b="0">
                <a:latin typeface="맑은 고딕"/>
                <a:cs typeface="맑은 고딕"/>
              </a:rPr>
              <a:t>0</a:t>
            </a:r>
            <a:r>
              <a:rPr dirty="0" sz="4400" spc="-590" b="0">
                <a:latin typeface="맑은 고딕"/>
                <a:cs typeface="맑은 고딕"/>
              </a:rPr>
              <a:t> </a:t>
            </a:r>
            <a:r>
              <a:rPr dirty="0" sz="4400" spc="-305" b="0">
                <a:latin typeface="맑은 고딕"/>
                <a:cs typeface="맑은 고딕"/>
              </a:rPr>
              <a:t>Se</a:t>
            </a:r>
            <a:r>
              <a:rPr dirty="0" sz="4400" spc="-105" b="0">
                <a:latin typeface="맑은 고딕"/>
                <a:cs typeface="맑은 고딕"/>
              </a:rPr>
              <a:t>r</a:t>
            </a:r>
            <a:r>
              <a:rPr dirty="0" sz="4400" spc="-325" b="0">
                <a:latin typeface="맑은 고딕"/>
                <a:cs typeface="맑은 고딕"/>
              </a:rPr>
              <a:t>v</a:t>
            </a:r>
            <a:r>
              <a:rPr dirty="0" sz="4400" spc="-305" b="0">
                <a:latin typeface="맑은 고딕"/>
                <a:cs typeface="맑은 고딕"/>
              </a:rPr>
              <a:t>e</a:t>
            </a:r>
            <a:r>
              <a:rPr dirty="0" sz="4400" b="0">
                <a:latin typeface="맑은 고딕"/>
                <a:cs typeface="맑은 고딕"/>
              </a:rPr>
              <a:t>r</a:t>
            </a:r>
            <a:r>
              <a:rPr dirty="0" sz="4400" spc="-620" b="0">
                <a:latin typeface="맑은 고딕"/>
                <a:cs typeface="맑은 고딕"/>
              </a:rPr>
              <a:t> </a:t>
            </a:r>
            <a:r>
              <a:rPr dirty="0" sz="4400" spc="-300" b="0">
                <a:latin typeface="맑은 고딕"/>
                <a:cs typeface="맑은 고딕"/>
              </a:rPr>
              <a:t>Ed</a:t>
            </a:r>
            <a:r>
              <a:rPr dirty="0" sz="4400" spc="-305" b="0">
                <a:latin typeface="맑은 고딕"/>
                <a:cs typeface="맑은 고딕"/>
              </a:rPr>
              <a:t>i</a:t>
            </a:r>
            <a:r>
              <a:rPr dirty="0" sz="4400" spc="-295" b="0">
                <a:latin typeface="맑은 고딕"/>
                <a:cs typeface="맑은 고딕"/>
              </a:rPr>
              <a:t>t</a:t>
            </a:r>
            <a:r>
              <a:rPr dirty="0" sz="4400" spc="-305" b="0">
                <a:latin typeface="맑은 고딕"/>
                <a:cs typeface="맑은 고딕"/>
              </a:rPr>
              <a:t>i</a:t>
            </a:r>
            <a:r>
              <a:rPr dirty="0" sz="4400" spc="-300" b="0">
                <a:latin typeface="맑은 고딕"/>
                <a:cs typeface="맑은 고딕"/>
              </a:rPr>
              <a:t>o</a:t>
            </a:r>
            <a:r>
              <a:rPr dirty="0" sz="4400" b="0">
                <a:latin typeface="맑은 고딕"/>
                <a:cs typeface="맑은 고딕"/>
              </a:rPr>
              <a:t>n</a:t>
            </a:r>
            <a:endParaRPr sz="4400">
              <a:latin typeface="맑은 고딕"/>
              <a:cs typeface="맑은 고딕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4805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주</a:t>
            </a:r>
            <a:r>
              <a:rPr dirty="0" sz="2400">
                <a:solidFill>
                  <a:srgbClr val="1CC95D"/>
                </a:solidFill>
              </a:rPr>
              <a:t>요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기</a:t>
            </a:r>
            <a:r>
              <a:rPr dirty="0" sz="2400">
                <a:solidFill>
                  <a:srgbClr val="1CC95D"/>
                </a:solidFill>
              </a:rPr>
              <a:t>능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빈틈없</a:t>
            </a:r>
            <a:r>
              <a:rPr dirty="0" sz="2400">
                <a:solidFill>
                  <a:srgbClr val="000000"/>
                </a:solidFill>
              </a:rPr>
              <a:t>는</a:t>
            </a:r>
            <a:r>
              <a:rPr dirty="0" sz="2400" spc="-280">
                <a:solidFill>
                  <a:srgbClr val="000000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사</a:t>
            </a:r>
            <a:r>
              <a:rPr dirty="0" sz="2400">
                <a:solidFill>
                  <a:srgbClr val="000000"/>
                </a:solidFill>
              </a:rPr>
              <a:t>전</a:t>
            </a:r>
            <a:r>
              <a:rPr dirty="0" sz="2400" spc="-280">
                <a:solidFill>
                  <a:srgbClr val="000000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방역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5" name="object 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36264" y="3154679"/>
            <a:ext cx="1837689" cy="415290"/>
            <a:chOff x="3636264" y="3154679"/>
            <a:chExt cx="1837689" cy="415290"/>
          </a:xfrm>
        </p:grpSpPr>
        <p:sp>
          <p:nvSpPr>
            <p:cNvPr id="9" name="object 9"/>
            <p:cNvSpPr/>
            <p:nvPr/>
          </p:nvSpPr>
          <p:spPr>
            <a:xfrm>
              <a:off x="3636264" y="3154679"/>
              <a:ext cx="1836420" cy="363220"/>
            </a:xfrm>
            <a:custGeom>
              <a:avLst/>
              <a:gdLst/>
              <a:ahLst/>
              <a:cxnLst/>
              <a:rect l="l" t="t" r="r" b="b"/>
              <a:pathLst>
                <a:path w="1836420" h="363220">
                  <a:moveTo>
                    <a:pt x="1836420" y="0"/>
                  </a:moveTo>
                  <a:lnTo>
                    <a:pt x="181356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362712"/>
                  </a:lnTo>
                  <a:lnTo>
                    <a:pt x="1655064" y="362712"/>
                  </a:lnTo>
                  <a:lnTo>
                    <a:pt x="1703290" y="356236"/>
                  </a:lnTo>
                  <a:lnTo>
                    <a:pt x="1746616" y="337961"/>
                  </a:lnTo>
                  <a:lnTo>
                    <a:pt x="1783318" y="309610"/>
                  </a:lnTo>
                  <a:lnTo>
                    <a:pt x="1811669" y="272908"/>
                  </a:lnTo>
                  <a:lnTo>
                    <a:pt x="1829944" y="229582"/>
                  </a:lnTo>
                  <a:lnTo>
                    <a:pt x="1836420" y="181356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5032" y="3168408"/>
              <a:ext cx="954786" cy="4015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7700" y="3168408"/>
              <a:ext cx="598170" cy="4015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5276" y="3168408"/>
              <a:ext cx="598170" cy="40156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15258" y="3212719"/>
            <a:ext cx="2071370" cy="3364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빈틈없는</a:t>
            </a:r>
            <a:r>
              <a:rPr dirty="0" sz="1400" spc="-5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사전</a:t>
            </a:r>
            <a:r>
              <a:rPr dirty="0" sz="14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방역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9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검사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휴리스틱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검사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매체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제어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다양한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로그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기능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의심파일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신고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검증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시스템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마이원케어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자가보호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기능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강화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네트워크</a:t>
            </a:r>
            <a:r>
              <a:rPr dirty="0" sz="1000" spc="-4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차단(방화벽)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레지스트리 검사</a:t>
            </a:r>
            <a:r>
              <a:rPr dirty="0" sz="10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복구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랜섬웨어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차단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랜섬웨어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공격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파일 백업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복구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행위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기반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차단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0085" y="2095835"/>
            <a:ext cx="812403" cy="932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830695" cy="128016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49860" rIns="0" bIns="0" rtlCol="0" vert="horz">
            <a:spAutoFit/>
          </a:bodyPr>
          <a:lstStyle/>
          <a:p>
            <a:pPr marL="389255" indent="-1727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듀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얼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엔진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과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스마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트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스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캔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기반으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로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다양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검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기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능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제공</a:t>
            </a:r>
            <a:endParaRPr sz="1100">
              <a:latin typeface="맑은 고딕"/>
              <a:cs typeface="맑은 고딕"/>
            </a:endParaRPr>
          </a:p>
          <a:p>
            <a:pPr marL="389255" indent="-1727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수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동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: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빠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른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-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기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본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-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정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밀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사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3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단계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로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구성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수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동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사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기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능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제공</a:t>
            </a:r>
            <a:endParaRPr sz="1100">
              <a:latin typeface="맑은 고딕"/>
              <a:cs typeface="맑은 고딕"/>
            </a:endParaRPr>
          </a:p>
          <a:p>
            <a:pPr marL="389255" indent="-17272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예약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검사: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사용자가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설정한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날짜나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주기에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검사를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자동으로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진행하게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하는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endParaRPr sz="1100">
              <a:latin typeface="맑은 고딕"/>
              <a:cs typeface="맑은 고딕"/>
            </a:endParaRPr>
          </a:p>
          <a:p>
            <a:pPr marL="389255" indent="-1727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로그오프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검사: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예약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검사의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경우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검사가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진행되어야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할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0">
                <a:solidFill>
                  <a:srgbClr val="3A3838"/>
                </a:solidFill>
                <a:latin typeface="맑은 고딕"/>
                <a:cs typeface="맑은 고딕"/>
              </a:rPr>
              <a:t>시간에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시스템이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로그오프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상태여도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검사가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진행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308" y="4134611"/>
            <a:ext cx="3026664" cy="23119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27" y="2851169"/>
            <a:ext cx="3474257" cy="116058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647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악성코</a:t>
            </a:r>
            <a:r>
              <a:rPr dirty="0" sz="2400">
                <a:solidFill>
                  <a:srgbClr val="313945"/>
                </a:solidFill>
              </a:rPr>
              <a:t>드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사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>
                <a:solidFill>
                  <a:srgbClr val="313945"/>
                </a:solidFill>
              </a:rPr>
              <a:t>①</a:t>
            </a:r>
            <a:endParaRPr sz="2400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4859" y="3127248"/>
            <a:ext cx="4003547" cy="27904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830695" cy="74422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49860" rIns="0" bIns="0" rtlCol="0" vert="horz">
            <a:spAutoFit/>
          </a:bodyPr>
          <a:lstStyle/>
          <a:p>
            <a:pPr marL="389255" indent="-1727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이동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저장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장치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자동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검사:</a:t>
            </a:r>
            <a:r>
              <a:rPr dirty="0" sz="1100" spc="1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이동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저장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장치를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통한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악성코드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감역/확산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사전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방지</a:t>
            </a:r>
            <a:endParaRPr sz="1100">
              <a:latin typeface="맑은 고딕"/>
              <a:cs typeface="맑은 고딕"/>
            </a:endParaRPr>
          </a:p>
          <a:p>
            <a:pPr marL="389255" indent="-1727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압축파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일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: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사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시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압축파일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검사하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여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위험요소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를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탐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지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치료(압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축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파일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의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용량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과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압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축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횟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수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제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가능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)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647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악성코</a:t>
            </a:r>
            <a:r>
              <a:rPr dirty="0" sz="2400">
                <a:solidFill>
                  <a:srgbClr val="313945"/>
                </a:solidFill>
              </a:rPr>
              <a:t>드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사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>
                <a:solidFill>
                  <a:srgbClr val="313945"/>
                </a:solidFill>
              </a:rPr>
              <a:t>②</a:t>
            </a:r>
            <a:endParaRPr sz="24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4064" y="3078479"/>
            <a:ext cx="3028188" cy="23134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8858" y="2557017"/>
            <a:ext cx="1696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알약&gt;환경설정&gt;검사</a:t>
            </a:r>
            <a:r>
              <a:rPr dirty="0" sz="1000" spc="-3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설정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5494" y="2809493"/>
            <a:ext cx="1554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이동식</a:t>
            </a:r>
            <a:r>
              <a:rPr dirty="0" sz="1000" spc="-3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디스크</a:t>
            </a:r>
            <a:r>
              <a:rPr dirty="0" sz="1000" spc="-3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검사화면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204" y="2840735"/>
            <a:ext cx="4008120" cy="2795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724015" cy="8128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시스템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실시간으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로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감시하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여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위험요소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에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노출되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는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위험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1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실시간으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로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r>
              <a:rPr dirty="0" sz="1100" spc="-105">
                <a:solidFill>
                  <a:srgbClr val="3A3838"/>
                </a:solidFill>
                <a:latin typeface="맑은 고딕"/>
                <a:cs typeface="맑은 고딕"/>
              </a:rPr>
              <a:t>/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처리하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며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,</a:t>
            </a:r>
            <a:endParaRPr sz="1100">
              <a:latin typeface="맑은 고딕"/>
              <a:cs typeface="맑은 고딕"/>
            </a:endParaRPr>
          </a:p>
          <a:p>
            <a:pPr marL="201930">
              <a:lnSpc>
                <a:spcPct val="100000"/>
              </a:lnSpc>
              <a:spcBef>
                <a:spcPts val="780"/>
              </a:spcBef>
            </a:pP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웹서핑시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바이러스나</a:t>
            </a:r>
            <a:r>
              <a:rPr dirty="0" sz="1100" spc="-16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악성코드에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노출되는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45">
                <a:solidFill>
                  <a:srgbClr val="3A3838"/>
                </a:solidFill>
                <a:latin typeface="맑은 고딕"/>
                <a:cs typeface="맑은 고딕"/>
              </a:rPr>
              <a:t>것을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방지함으로서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사용자의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시스템과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개인정보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보호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66969" y="2991993"/>
            <a:ext cx="2910840" cy="2429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실시간</a:t>
            </a:r>
            <a:r>
              <a:rPr dirty="0" sz="1100" spc="-30">
                <a:solidFill>
                  <a:srgbClr val="3C4454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감시</a:t>
            </a:r>
            <a:r>
              <a:rPr dirty="0" sz="1100" spc="-20">
                <a:solidFill>
                  <a:srgbClr val="3C4454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검사항목</a:t>
            </a:r>
            <a:r>
              <a:rPr dirty="0" sz="1100" spc="-30">
                <a:solidFill>
                  <a:srgbClr val="3C4454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설정</a:t>
            </a:r>
            <a:endParaRPr sz="11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900">
                <a:latin typeface="맑은 고딕"/>
                <a:cs typeface="맑은 고딕"/>
              </a:rPr>
              <a:t>모든</a:t>
            </a:r>
            <a:r>
              <a:rPr dirty="0" sz="900" spc="-3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시스템</a:t>
            </a:r>
            <a:r>
              <a:rPr dirty="0" sz="900" spc="-3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영역</a:t>
            </a:r>
            <a:r>
              <a:rPr dirty="0" sz="900" spc="-3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감시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700">
              <a:latin typeface="맑은 고딕"/>
              <a:cs typeface="맑은 고딕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맑은 고딕"/>
                <a:cs typeface="맑은 고딕"/>
              </a:rPr>
              <a:t>: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파일의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새로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생성/변경/복사/이동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여부를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감시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900">
                <a:latin typeface="맑은 고딕"/>
                <a:cs typeface="맑은 고딕"/>
              </a:rPr>
              <a:t>실행</a:t>
            </a:r>
            <a:r>
              <a:rPr dirty="0" sz="900" spc="-4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파일만</a:t>
            </a:r>
            <a:r>
              <a:rPr dirty="0" sz="900" spc="-4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감시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700">
              <a:latin typeface="맑은 고딕"/>
              <a:cs typeface="맑은 고딕"/>
            </a:endParaRPr>
          </a:p>
          <a:p>
            <a:pPr marL="184785">
              <a:lnSpc>
                <a:spcPct val="100000"/>
              </a:lnSpc>
            </a:pPr>
            <a:r>
              <a:rPr dirty="0" sz="900">
                <a:latin typeface="맑은 고딕"/>
                <a:cs typeface="맑은 고딕"/>
              </a:rPr>
              <a:t>: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새로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실행되는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프로세스만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감시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강력한</a:t>
            </a:r>
            <a:r>
              <a:rPr dirty="0" sz="1100" spc="-30">
                <a:solidFill>
                  <a:srgbClr val="3C4454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네트워크</a:t>
            </a:r>
            <a:r>
              <a:rPr dirty="0" sz="1100" spc="-30">
                <a:solidFill>
                  <a:srgbClr val="3C4454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폴더</a:t>
            </a:r>
            <a:r>
              <a:rPr dirty="0" sz="1100" spc="-20">
                <a:solidFill>
                  <a:srgbClr val="3C4454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C4454"/>
                </a:solidFill>
                <a:latin typeface="맑은 고딕"/>
                <a:cs typeface="맑은 고딕"/>
              </a:rPr>
              <a:t>감시</a:t>
            </a:r>
            <a:endParaRPr sz="1100">
              <a:latin typeface="맑은 고딕"/>
              <a:cs typeface="맑은 고딕"/>
            </a:endParaRPr>
          </a:p>
          <a:p>
            <a:pPr marL="184785" marR="5080" indent="-172720">
              <a:lnSpc>
                <a:spcPts val="24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900">
                <a:latin typeface="맑은 고딕"/>
                <a:cs typeface="맑은 고딕"/>
              </a:rPr>
              <a:t>네트워크를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통한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악성코드의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감염이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다양해짐에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따라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다양한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접근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타입에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대해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강력하게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감시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647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악성코</a:t>
            </a:r>
            <a:r>
              <a:rPr dirty="0" sz="2400">
                <a:solidFill>
                  <a:srgbClr val="313945"/>
                </a:solidFill>
              </a:rPr>
              <a:t>드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사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>
                <a:solidFill>
                  <a:srgbClr val="313945"/>
                </a:solidFill>
              </a:rPr>
              <a:t>③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2602992"/>
            <a:ext cx="4559808" cy="31683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" y="2272283"/>
            <a:ext cx="5204460" cy="3991610"/>
            <a:chOff x="94488" y="2272283"/>
            <a:chExt cx="5204460" cy="3991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809" y="2275331"/>
              <a:ext cx="5149090" cy="38928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012" y="2273807"/>
              <a:ext cx="5201920" cy="3988435"/>
            </a:xfrm>
            <a:custGeom>
              <a:avLst/>
              <a:gdLst/>
              <a:ahLst/>
              <a:cxnLst/>
              <a:rect l="l" t="t" r="r" b="b"/>
              <a:pathLst>
                <a:path w="5201920" h="3988435">
                  <a:moveTo>
                    <a:pt x="0" y="3988308"/>
                  </a:moveTo>
                  <a:lnTo>
                    <a:pt x="5201412" y="3988308"/>
                  </a:lnTo>
                  <a:lnTo>
                    <a:pt x="5201412" y="0"/>
                  </a:lnTo>
                  <a:lnTo>
                    <a:pt x="0" y="0"/>
                  </a:lnTo>
                  <a:lnTo>
                    <a:pt x="0" y="39883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57397" y="2901695"/>
              <a:ext cx="1319530" cy="544830"/>
            </a:xfrm>
            <a:custGeom>
              <a:avLst/>
              <a:gdLst/>
              <a:ahLst/>
              <a:cxnLst/>
              <a:rect l="l" t="t" r="r" b="b"/>
              <a:pathLst>
                <a:path w="1319529" h="544829">
                  <a:moveTo>
                    <a:pt x="819785" y="275843"/>
                  </a:moveTo>
                  <a:lnTo>
                    <a:pt x="605663" y="275843"/>
                  </a:lnTo>
                  <a:lnTo>
                    <a:pt x="0" y="544702"/>
                  </a:lnTo>
                  <a:lnTo>
                    <a:pt x="819785" y="275843"/>
                  </a:lnTo>
                  <a:close/>
                </a:path>
                <a:path w="1319529" h="544829">
                  <a:moveTo>
                    <a:pt x="1273428" y="0"/>
                  </a:moveTo>
                  <a:lnTo>
                    <a:pt x="508888" y="0"/>
                  </a:lnTo>
                  <a:lnTo>
                    <a:pt x="490989" y="3611"/>
                  </a:lnTo>
                  <a:lnTo>
                    <a:pt x="476376" y="13462"/>
                  </a:lnTo>
                  <a:lnTo>
                    <a:pt x="466526" y="28074"/>
                  </a:lnTo>
                  <a:lnTo>
                    <a:pt x="462914" y="45974"/>
                  </a:lnTo>
                  <a:lnTo>
                    <a:pt x="462914" y="229869"/>
                  </a:lnTo>
                  <a:lnTo>
                    <a:pt x="466526" y="247769"/>
                  </a:lnTo>
                  <a:lnTo>
                    <a:pt x="476376" y="262381"/>
                  </a:lnTo>
                  <a:lnTo>
                    <a:pt x="490989" y="272232"/>
                  </a:lnTo>
                  <a:lnTo>
                    <a:pt x="508888" y="275843"/>
                  </a:lnTo>
                  <a:lnTo>
                    <a:pt x="1273428" y="275843"/>
                  </a:lnTo>
                  <a:lnTo>
                    <a:pt x="1291328" y="272232"/>
                  </a:lnTo>
                  <a:lnTo>
                    <a:pt x="1305940" y="262381"/>
                  </a:lnTo>
                  <a:lnTo>
                    <a:pt x="1315791" y="247769"/>
                  </a:lnTo>
                  <a:lnTo>
                    <a:pt x="1319402" y="229869"/>
                  </a:lnTo>
                  <a:lnTo>
                    <a:pt x="1319402" y="45974"/>
                  </a:lnTo>
                  <a:lnTo>
                    <a:pt x="1315791" y="28074"/>
                  </a:lnTo>
                  <a:lnTo>
                    <a:pt x="1305940" y="13462"/>
                  </a:lnTo>
                  <a:lnTo>
                    <a:pt x="1291328" y="3611"/>
                  </a:lnTo>
                  <a:lnTo>
                    <a:pt x="127342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088" y="2961131"/>
              <a:ext cx="670560" cy="140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7023" y="4096892"/>
              <a:ext cx="728980" cy="813435"/>
            </a:xfrm>
            <a:custGeom>
              <a:avLst/>
              <a:gdLst/>
              <a:ahLst/>
              <a:cxnLst/>
              <a:rect l="l" t="t" r="r" b="b"/>
              <a:pathLst>
                <a:path w="728980" h="813435">
                  <a:moveTo>
                    <a:pt x="686815" y="563498"/>
                  </a:moveTo>
                  <a:lnTo>
                    <a:pt x="41656" y="563498"/>
                  </a:lnTo>
                  <a:lnTo>
                    <a:pt x="25449" y="566775"/>
                  </a:lnTo>
                  <a:lnTo>
                    <a:pt x="12207" y="575706"/>
                  </a:lnTo>
                  <a:lnTo>
                    <a:pt x="3276" y="588948"/>
                  </a:lnTo>
                  <a:lnTo>
                    <a:pt x="0" y="605154"/>
                  </a:lnTo>
                  <a:lnTo>
                    <a:pt x="0" y="771778"/>
                  </a:lnTo>
                  <a:lnTo>
                    <a:pt x="3276" y="787985"/>
                  </a:lnTo>
                  <a:lnTo>
                    <a:pt x="12207" y="801227"/>
                  </a:lnTo>
                  <a:lnTo>
                    <a:pt x="25449" y="810158"/>
                  </a:lnTo>
                  <a:lnTo>
                    <a:pt x="41656" y="813434"/>
                  </a:lnTo>
                  <a:lnTo>
                    <a:pt x="686815" y="813434"/>
                  </a:lnTo>
                  <a:lnTo>
                    <a:pt x="703022" y="810158"/>
                  </a:lnTo>
                  <a:lnTo>
                    <a:pt x="716264" y="801227"/>
                  </a:lnTo>
                  <a:lnTo>
                    <a:pt x="725195" y="787985"/>
                  </a:lnTo>
                  <a:lnTo>
                    <a:pt x="728471" y="771778"/>
                  </a:lnTo>
                  <a:lnTo>
                    <a:pt x="728471" y="605154"/>
                  </a:lnTo>
                  <a:lnTo>
                    <a:pt x="725195" y="588948"/>
                  </a:lnTo>
                  <a:lnTo>
                    <a:pt x="716264" y="575706"/>
                  </a:lnTo>
                  <a:lnTo>
                    <a:pt x="703022" y="566775"/>
                  </a:lnTo>
                  <a:lnTo>
                    <a:pt x="686815" y="563498"/>
                  </a:lnTo>
                  <a:close/>
                </a:path>
                <a:path w="728980" h="813435">
                  <a:moveTo>
                    <a:pt x="332739" y="0"/>
                  </a:moveTo>
                  <a:lnTo>
                    <a:pt x="121412" y="563498"/>
                  </a:lnTo>
                  <a:lnTo>
                    <a:pt x="303530" y="563498"/>
                  </a:lnTo>
                  <a:lnTo>
                    <a:pt x="332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97023" y="4096892"/>
              <a:ext cx="728980" cy="813435"/>
            </a:xfrm>
            <a:custGeom>
              <a:avLst/>
              <a:gdLst/>
              <a:ahLst/>
              <a:cxnLst/>
              <a:rect l="l" t="t" r="r" b="b"/>
              <a:pathLst>
                <a:path w="728980" h="813435">
                  <a:moveTo>
                    <a:pt x="728471" y="605154"/>
                  </a:moveTo>
                  <a:lnTo>
                    <a:pt x="725195" y="588948"/>
                  </a:lnTo>
                  <a:lnTo>
                    <a:pt x="716264" y="575706"/>
                  </a:lnTo>
                  <a:lnTo>
                    <a:pt x="703022" y="566775"/>
                  </a:lnTo>
                  <a:lnTo>
                    <a:pt x="686815" y="563498"/>
                  </a:lnTo>
                  <a:lnTo>
                    <a:pt x="303530" y="563498"/>
                  </a:lnTo>
                  <a:lnTo>
                    <a:pt x="332739" y="0"/>
                  </a:lnTo>
                  <a:lnTo>
                    <a:pt x="121412" y="563498"/>
                  </a:lnTo>
                  <a:lnTo>
                    <a:pt x="41656" y="563498"/>
                  </a:lnTo>
                  <a:lnTo>
                    <a:pt x="25449" y="566775"/>
                  </a:lnTo>
                  <a:lnTo>
                    <a:pt x="12207" y="575706"/>
                  </a:lnTo>
                  <a:lnTo>
                    <a:pt x="3276" y="588948"/>
                  </a:lnTo>
                  <a:lnTo>
                    <a:pt x="0" y="605154"/>
                  </a:lnTo>
                  <a:lnTo>
                    <a:pt x="0" y="667638"/>
                  </a:lnTo>
                  <a:lnTo>
                    <a:pt x="0" y="771778"/>
                  </a:lnTo>
                  <a:lnTo>
                    <a:pt x="3276" y="787985"/>
                  </a:lnTo>
                  <a:lnTo>
                    <a:pt x="12207" y="801227"/>
                  </a:lnTo>
                  <a:lnTo>
                    <a:pt x="25449" y="810158"/>
                  </a:lnTo>
                  <a:lnTo>
                    <a:pt x="41656" y="813434"/>
                  </a:lnTo>
                  <a:lnTo>
                    <a:pt x="121412" y="813434"/>
                  </a:lnTo>
                  <a:lnTo>
                    <a:pt x="303530" y="813434"/>
                  </a:lnTo>
                  <a:lnTo>
                    <a:pt x="686815" y="813434"/>
                  </a:lnTo>
                  <a:lnTo>
                    <a:pt x="703022" y="810158"/>
                  </a:lnTo>
                  <a:lnTo>
                    <a:pt x="716264" y="801227"/>
                  </a:lnTo>
                  <a:lnTo>
                    <a:pt x="725195" y="787985"/>
                  </a:lnTo>
                  <a:lnTo>
                    <a:pt x="728471" y="771778"/>
                  </a:lnTo>
                  <a:lnTo>
                    <a:pt x="728471" y="667638"/>
                  </a:lnTo>
                  <a:lnTo>
                    <a:pt x="728471" y="605154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1699" y="4721351"/>
              <a:ext cx="582168" cy="1280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21942" y="3280409"/>
              <a:ext cx="1358265" cy="670560"/>
            </a:xfrm>
            <a:custGeom>
              <a:avLst/>
              <a:gdLst/>
              <a:ahLst/>
              <a:cxnLst/>
              <a:rect l="l" t="t" r="r" b="b"/>
              <a:pathLst>
                <a:path w="1358264" h="670560">
                  <a:moveTo>
                    <a:pt x="822959" y="115824"/>
                  </a:moveTo>
                  <a:lnTo>
                    <a:pt x="1357883" y="115824"/>
                  </a:lnTo>
                  <a:lnTo>
                    <a:pt x="1357883" y="0"/>
                  </a:lnTo>
                  <a:lnTo>
                    <a:pt x="822959" y="0"/>
                  </a:lnTo>
                  <a:lnTo>
                    <a:pt x="822959" y="115824"/>
                  </a:lnTo>
                  <a:close/>
                </a:path>
                <a:path w="1358264" h="670560">
                  <a:moveTo>
                    <a:pt x="0" y="670559"/>
                  </a:moveTo>
                  <a:lnTo>
                    <a:pt x="408431" y="670559"/>
                  </a:lnTo>
                  <a:lnTo>
                    <a:pt x="408431" y="569976"/>
                  </a:lnTo>
                  <a:lnTo>
                    <a:pt x="0" y="569976"/>
                  </a:lnTo>
                  <a:lnTo>
                    <a:pt x="0" y="670559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13" name="object 13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90014" y="6347866"/>
            <a:ext cx="2660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[VB100% Reactive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및</a:t>
            </a:r>
            <a:r>
              <a:rPr dirty="0" sz="1000" spc="-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Proactive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테스트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결과]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4452" y="2307158"/>
            <a:ext cx="3637915" cy="1876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[VB</a:t>
            </a:r>
            <a:r>
              <a:rPr dirty="0" sz="1000" spc="-2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100</a:t>
            </a:r>
            <a:r>
              <a:rPr dirty="0" sz="1000" spc="-3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인증]</a:t>
            </a:r>
            <a:endParaRPr sz="1000">
              <a:latin typeface="맑은 고딕"/>
              <a:cs typeface="맑은 고딕"/>
            </a:endParaRPr>
          </a:p>
          <a:p>
            <a:pPr marL="12700" marR="71755">
              <a:lnSpc>
                <a:spcPts val="2570"/>
              </a:lnSpc>
              <a:spcBef>
                <a:spcPts val="15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체크마크,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 ICSA와 함께 세계적으로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공인받은 국제 보안인증 </a:t>
            </a:r>
            <a:r>
              <a:rPr dirty="0" sz="1000" spc="-33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[RAP</a:t>
            </a:r>
            <a:r>
              <a:rPr dirty="0" sz="1000" spc="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테스트]</a:t>
            </a:r>
            <a:endParaRPr sz="1000">
              <a:latin typeface="맑은 고딕"/>
              <a:cs typeface="맑은 고딕"/>
            </a:endParaRPr>
          </a:p>
          <a:p>
            <a:pPr marL="184785" marR="384175" indent="-1727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테스트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날짜를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기준으로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알려진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샘플과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알려지지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않은 </a:t>
            </a:r>
            <a:r>
              <a:rPr dirty="0" sz="1000" spc="-33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샘플의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탐지율을</a:t>
            </a:r>
            <a:r>
              <a:rPr dirty="0" sz="1000" spc="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측정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•"/>
            </a:pPr>
            <a:endParaRPr sz="650">
              <a:latin typeface="맑은 고딕"/>
              <a:cs typeface="맑은 고딕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새로운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악성코드가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빠르게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발생하고</a:t>
            </a:r>
            <a:r>
              <a:rPr dirty="0" sz="1000" spc="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모든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악성코드의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진단이 </a:t>
            </a:r>
            <a:r>
              <a:rPr dirty="0" sz="1000" spc="-34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불가능한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현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상황에서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단순한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진단율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테스트보다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중요한 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척도가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되는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테스트.</a:t>
            </a:r>
            <a:endParaRPr sz="1000">
              <a:latin typeface="맑은 고딕"/>
              <a:cs typeface="맑은 고딕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396991" y="4226940"/>
          <a:ext cx="3262629" cy="1150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19"/>
                <a:gridCol w="1191259"/>
                <a:gridCol w="1191260"/>
              </a:tblGrid>
              <a:tr h="38354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구분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32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75"/>
                        </a:lnSpc>
                        <a:spcBef>
                          <a:spcPts val="56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대응능력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ts val="955"/>
                        </a:lnSpc>
                      </a:pPr>
                      <a:r>
                        <a:rPr dirty="0" sz="800" b="1">
                          <a:latin typeface="맑은 고딕"/>
                          <a:cs typeface="맑은 고딕"/>
                        </a:rPr>
                        <a:t>Reactive</a:t>
                      </a:r>
                      <a:r>
                        <a:rPr dirty="0" sz="800" spc="-4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latin typeface="맑은 고딕"/>
                          <a:cs typeface="맑은 고딕"/>
                        </a:rPr>
                        <a:t>detection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75"/>
                        </a:lnSpc>
                        <a:spcBef>
                          <a:spcPts val="56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사전방역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algn="ctr" marL="635">
                        <a:lnSpc>
                          <a:spcPts val="955"/>
                        </a:lnSpc>
                      </a:pPr>
                      <a:r>
                        <a:rPr dirty="0" sz="800" b="1">
                          <a:latin typeface="맑은 고딕"/>
                          <a:cs typeface="맑은 고딕"/>
                        </a:rPr>
                        <a:t>Proactive</a:t>
                      </a:r>
                      <a:r>
                        <a:rPr dirty="0" sz="800" spc="-4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latin typeface="맑은 고딕"/>
                          <a:cs typeface="맑은 고딕"/>
                        </a:rPr>
                        <a:t>detection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000" spc="-5" b="1">
                          <a:latin typeface="맑은 고딕"/>
                          <a:cs typeface="맑은 고딕"/>
                        </a:rPr>
                        <a:t>ESTSoft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B="0" marT="1244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38B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b="1">
                          <a:solidFill>
                            <a:srgbClr val="FFC000"/>
                          </a:solidFill>
                          <a:latin typeface="맑은 고딕"/>
                          <a:cs typeface="맑은 고딕"/>
                        </a:rPr>
                        <a:t>93.8%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38B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b="1">
                          <a:solidFill>
                            <a:srgbClr val="FFC000"/>
                          </a:solidFill>
                          <a:latin typeface="맑은 고딕"/>
                          <a:cs typeface="맑은 고딕"/>
                        </a:rPr>
                        <a:t>77.2%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38BC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000" spc="-10" b="1">
                          <a:latin typeface="맑은 고딕"/>
                          <a:cs typeface="맑은 고딕"/>
                        </a:rPr>
                        <a:t>Ahnlab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B="0" marT="1238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50" b="1">
                          <a:latin typeface="맑은 고딕"/>
                          <a:cs typeface="맑은 고딕"/>
                        </a:rPr>
                        <a:t>83.7%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1219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50" b="1">
                          <a:latin typeface="맑은 고딕"/>
                          <a:cs typeface="맑은 고딕"/>
                        </a:rPr>
                        <a:t>56.8%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1219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5472429" y="5462422"/>
            <a:ext cx="2910840" cy="86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0000"/>
                </a:solidFill>
                <a:latin typeface="맑은 고딕"/>
                <a:cs typeface="맑은 고딕"/>
              </a:rPr>
              <a:t>※숫자가</a:t>
            </a:r>
            <a:r>
              <a:rPr dirty="0" sz="9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FF0000"/>
                </a:solidFill>
                <a:latin typeface="맑은 고딕"/>
                <a:cs typeface="맑은 고딕"/>
              </a:rPr>
              <a:t>높을수록</a:t>
            </a:r>
            <a:r>
              <a:rPr dirty="0" sz="9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FF0000"/>
                </a:solidFill>
                <a:latin typeface="맑은 고딕"/>
                <a:cs typeface="맑은 고딕"/>
              </a:rPr>
              <a:t>우수한</a:t>
            </a:r>
            <a:r>
              <a:rPr dirty="0" sz="900" spc="-1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FF0000"/>
                </a:solidFill>
                <a:latin typeface="맑은 고딕"/>
                <a:cs typeface="맑은 고딕"/>
              </a:rPr>
              <a:t>성능을</a:t>
            </a:r>
            <a:r>
              <a:rPr dirty="0" sz="9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FF0000"/>
                </a:solidFill>
                <a:latin typeface="맑은 고딕"/>
                <a:cs typeface="맑은 고딕"/>
              </a:rPr>
              <a:t>입증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①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Reactive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detection</a:t>
            </a:r>
            <a:endParaRPr sz="900">
              <a:latin typeface="맑은 고딕"/>
              <a:cs typeface="맑은 고딕"/>
            </a:endParaRPr>
          </a:p>
          <a:p>
            <a:pPr marL="218440" indent="-86995">
              <a:lnSpc>
                <a:spcPct val="100000"/>
              </a:lnSpc>
              <a:spcBef>
                <a:spcPts val="25"/>
              </a:spcBef>
              <a:buChar char="-"/>
              <a:tabLst>
                <a:tab pos="218440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유포된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샘플의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대응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능력,</a:t>
            </a:r>
            <a:r>
              <a:rPr dirty="0" sz="9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수집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진단용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DB화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능력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②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Proactive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detection</a:t>
            </a:r>
            <a:endParaRPr sz="900">
              <a:latin typeface="맑은 고딕"/>
              <a:cs typeface="맑은 고딕"/>
            </a:endParaRPr>
          </a:p>
          <a:p>
            <a:pPr marL="218440" indent="-86995">
              <a:lnSpc>
                <a:spcPct val="100000"/>
              </a:lnSpc>
              <a:spcBef>
                <a:spcPts val="25"/>
              </a:spcBef>
              <a:buChar char="-"/>
              <a:tabLst>
                <a:tab pos="218440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휴리스틱,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제네릭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기술을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사용한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사전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방역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능력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6767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휴리스</a:t>
            </a:r>
            <a:r>
              <a:rPr dirty="0" sz="2400">
                <a:solidFill>
                  <a:srgbClr val="313945"/>
                </a:solidFill>
              </a:rPr>
              <a:t>틱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검사</a:t>
            </a:r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509016" y="1414272"/>
            <a:ext cx="6724015" cy="67246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3081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30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악성코드에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대한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정보가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없어도,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가상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PC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환경에서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미리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파일을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실행하여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위험요소를</a:t>
            </a:r>
            <a:r>
              <a:rPr dirty="0" sz="1100" spc="-3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탐지</a:t>
            </a:r>
            <a:endParaRPr sz="1100">
              <a:latin typeface="맑은 고딕"/>
              <a:cs typeface="맑은 고딕"/>
            </a:endParaRPr>
          </a:p>
          <a:p>
            <a:pPr marL="149860">
              <a:lnSpc>
                <a:spcPct val="100000"/>
              </a:lnSpc>
              <a:spcBef>
                <a:spcPts val="665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세계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보안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인증 테스트에서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휴리스틱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검사와</a:t>
            </a:r>
            <a:r>
              <a:rPr dirty="0" sz="1100" spc="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새로운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탐지에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대한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우수성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검증</a:t>
            </a:r>
            <a:endParaRPr sz="11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708" y="2964179"/>
            <a:ext cx="4624070" cy="3482340"/>
            <a:chOff x="330708" y="2964179"/>
            <a:chExt cx="4624070" cy="3482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2964179"/>
              <a:ext cx="4235196" cy="29580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4328" y="4581143"/>
              <a:ext cx="2330196" cy="18653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7" name="object 7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09016" y="1414272"/>
            <a:ext cx="6724015" cy="13385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</a:pP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매체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제어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0">
                <a:solidFill>
                  <a:srgbClr val="3A3838"/>
                </a:solidFill>
                <a:latin typeface="맑은 고딕"/>
                <a:cs typeface="맑은 고딕"/>
              </a:rPr>
              <a:t>기능을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통해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USB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등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다양한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이동식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저장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장치를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통한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자료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유출/입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880"/>
              </a:spcBef>
              <a:buChar char="-"/>
              <a:tabLst>
                <a:tab pos="322580" algn="l"/>
              </a:tabLst>
            </a:pP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파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일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실행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: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e</a:t>
            </a:r>
            <a:r>
              <a:rPr dirty="0" sz="1000" spc="-85">
                <a:solidFill>
                  <a:srgbClr val="3A3838"/>
                </a:solidFill>
                <a:latin typeface="맑은 고딕"/>
                <a:cs typeface="맑은 고딕"/>
              </a:rPr>
              <a:t>x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e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와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같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이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실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행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가능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파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일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실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행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endParaRPr sz="10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900"/>
              </a:spcBef>
              <a:buChar char="-"/>
              <a:tabLst>
                <a:tab pos="322580" algn="l"/>
              </a:tabLst>
            </a:pP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파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일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읽기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: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각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종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오피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스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외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미디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어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파일들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열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지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못하도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록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endParaRPr sz="10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905"/>
              </a:spcBef>
              <a:buChar char="-"/>
              <a:tabLst>
                <a:tab pos="322580" algn="l"/>
              </a:tabLst>
            </a:pP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파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일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쓰기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: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5">
                <a:solidFill>
                  <a:srgbClr val="3A3838"/>
                </a:solidFill>
                <a:latin typeface="맑은 고딕"/>
                <a:cs typeface="맑은 고딕"/>
              </a:rPr>
              <a:t>U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S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B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내에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서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파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일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복사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,</a:t>
            </a:r>
            <a:r>
              <a:rPr dirty="0" sz="1000" spc="-19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생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성</a:t>
            </a:r>
            <a:r>
              <a:rPr dirty="0" sz="10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수정하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는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것</a:t>
            </a:r>
            <a:r>
              <a:rPr dirty="0" sz="1000" spc="-5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0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90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256276" y="4524755"/>
            <a:ext cx="2514600" cy="1950085"/>
            <a:chOff x="5256276" y="4524755"/>
            <a:chExt cx="2514600" cy="19500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6276" y="4524755"/>
              <a:ext cx="2514600" cy="19217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7652" y="5553455"/>
              <a:ext cx="534174" cy="92127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42896" y="3017600"/>
            <a:ext cx="557567" cy="4631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01312" y="3005383"/>
            <a:ext cx="492196" cy="4921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0882" y="3004375"/>
            <a:ext cx="504031" cy="5343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837935" y="3680205"/>
            <a:ext cx="1353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다양한</a:t>
            </a:r>
            <a:r>
              <a:rPr dirty="0" sz="1200" spc="-5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매체를</a:t>
            </a:r>
            <a:r>
              <a:rPr dirty="0" sz="1200" spc="-4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통한 </a:t>
            </a:r>
            <a:r>
              <a:rPr dirty="0" sz="1200" spc="-40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위험요소</a:t>
            </a:r>
            <a:r>
              <a:rPr dirty="0" sz="1200" spc="-3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유입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5207" y="5398109"/>
            <a:ext cx="114109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C00000"/>
                </a:solidFill>
                <a:latin typeface="맑은 고딕"/>
                <a:cs typeface="맑은 고딕"/>
              </a:rPr>
              <a:t>악성코드</a:t>
            </a:r>
            <a:endParaRPr sz="2200">
              <a:latin typeface="맑은 고딕"/>
              <a:cs typeface="맑은 고딕"/>
            </a:endParaRPr>
          </a:p>
          <a:p>
            <a:pPr marL="463550">
              <a:lnSpc>
                <a:spcPct val="100000"/>
              </a:lnSpc>
            </a:pPr>
            <a:r>
              <a:rPr dirty="0" sz="2200" spc="-10" b="1">
                <a:solidFill>
                  <a:srgbClr val="C00000"/>
                </a:solidFill>
                <a:latin typeface="맑은 고딕"/>
                <a:cs typeface="맑은 고딕"/>
              </a:rPr>
              <a:t>차단</a:t>
            </a:r>
            <a:endParaRPr sz="22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43471" y="4136135"/>
            <a:ext cx="226060" cy="303530"/>
          </a:xfrm>
          <a:custGeom>
            <a:avLst/>
            <a:gdLst/>
            <a:ahLst/>
            <a:cxnLst/>
            <a:rect l="l" t="t" r="r" b="b"/>
            <a:pathLst>
              <a:path w="226059" h="303529">
                <a:moveTo>
                  <a:pt x="169163" y="0"/>
                </a:moveTo>
                <a:lnTo>
                  <a:pt x="56387" y="0"/>
                </a:lnTo>
                <a:lnTo>
                  <a:pt x="56387" y="190500"/>
                </a:lnTo>
                <a:lnTo>
                  <a:pt x="0" y="190500"/>
                </a:lnTo>
                <a:lnTo>
                  <a:pt x="112775" y="303275"/>
                </a:lnTo>
                <a:lnTo>
                  <a:pt x="225551" y="190500"/>
                </a:lnTo>
                <a:lnTo>
                  <a:pt x="169163" y="190500"/>
                </a:lnTo>
                <a:lnTo>
                  <a:pt x="16916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1052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매</a:t>
            </a:r>
            <a:r>
              <a:rPr dirty="0" sz="2400">
                <a:solidFill>
                  <a:srgbClr val="313945"/>
                </a:solidFill>
              </a:rPr>
              <a:t>체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55">
                <a:solidFill>
                  <a:srgbClr val="313945"/>
                </a:solidFill>
              </a:rPr>
              <a:t>제어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20979" y="1917192"/>
            <a:ext cx="2778760" cy="3744595"/>
          </a:xfrm>
          <a:custGeom>
            <a:avLst/>
            <a:gdLst/>
            <a:ahLst/>
            <a:cxnLst/>
            <a:rect l="l" t="t" r="r" b="b"/>
            <a:pathLst>
              <a:path w="2778760" h="3744595">
                <a:moveTo>
                  <a:pt x="2778252" y="0"/>
                </a:moveTo>
                <a:lnTo>
                  <a:pt x="0" y="0"/>
                </a:lnTo>
                <a:lnTo>
                  <a:pt x="0" y="3744467"/>
                </a:lnTo>
                <a:lnTo>
                  <a:pt x="2778252" y="3744467"/>
                </a:lnTo>
                <a:lnTo>
                  <a:pt x="27782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0979" y="1600200"/>
            <a:ext cx="2778760" cy="31750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로그</a:t>
            </a:r>
            <a:endParaRPr sz="140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01923" y="1917192"/>
            <a:ext cx="2778760" cy="3744595"/>
          </a:xfrm>
          <a:custGeom>
            <a:avLst/>
            <a:gdLst/>
            <a:ahLst/>
            <a:cxnLst/>
            <a:rect l="l" t="t" r="r" b="b"/>
            <a:pathLst>
              <a:path w="2778760" h="3744595">
                <a:moveTo>
                  <a:pt x="2778252" y="0"/>
                </a:moveTo>
                <a:lnTo>
                  <a:pt x="0" y="0"/>
                </a:lnTo>
                <a:lnTo>
                  <a:pt x="0" y="3744467"/>
                </a:lnTo>
                <a:lnTo>
                  <a:pt x="2778252" y="3744467"/>
                </a:lnTo>
                <a:lnTo>
                  <a:pt x="27782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82867" y="1917192"/>
            <a:ext cx="2778760" cy="3744595"/>
          </a:xfrm>
          <a:custGeom>
            <a:avLst/>
            <a:gdLst/>
            <a:ahLst/>
            <a:cxnLst/>
            <a:rect l="l" t="t" r="r" b="b"/>
            <a:pathLst>
              <a:path w="2778759" h="3744595">
                <a:moveTo>
                  <a:pt x="2778251" y="0"/>
                </a:moveTo>
                <a:lnTo>
                  <a:pt x="0" y="0"/>
                </a:lnTo>
                <a:lnTo>
                  <a:pt x="0" y="3744467"/>
                </a:lnTo>
                <a:lnTo>
                  <a:pt x="2778251" y="3744467"/>
                </a:lnTo>
                <a:lnTo>
                  <a:pt x="27782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201923" y="1600200"/>
            <a:ext cx="2778760" cy="31750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검역소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867" y="1600200"/>
            <a:ext cx="2778760" cy="31750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4953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390"/>
              </a:spcBef>
            </a:pP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미치료</a:t>
            </a:r>
            <a:r>
              <a:rPr dirty="0" sz="1400" spc="-6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항목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979" y="1917192"/>
            <a:ext cx="2778760" cy="37445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0825" indent="-85725">
              <a:lnSpc>
                <a:spcPct val="100000"/>
              </a:lnSpc>
              <a:buFont typeface="Arial"/>
              <a:buChar char="•"/>
              <a:tabLst>
                <a:tab pos="251460" algn="l"/>
              </a:tabLst>
            </a:pPr>
            <a:r>
              <a:rPr dirty="0" sz="1100" spc="-95">
                <a:latin typeface="맑은 고딕"/>
                <a:cs typeface="맑은 고딕"/>
              </a:rPr>
              <a:t>알약</a:t>
            </a:r>
            <a:r>
              <a:rPr dirty="0" sz="1100" spc="5">
                <a:latin typeface="맑은 고딕"/>
                <a:cs typeface="맑은 고딕"/>
              </a:rPr>
              <a:t>의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동</a:t>
            </a:r>
            <a:r>
              <a:rPr dirty="0" sz="1100" spc="5">
                <a:latin typeface="맑은 고딕"/>
                <a:cs typeface="맑은 고딕"/>
              </a:rPr>
              <a:t>작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5">
                <a:latin typeface="맑은 고딕"/>
                <a:cs typeface="맑은 고딕"/>
              </a:rPr>
              <a:t>및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보안</a:t>
            </a:r>
            <a:r>
              <a:rPr dirty="0" sz="1100" spc="5">
                <a:latin typeface="맑은 고딕"/>
                <a:cs typeface="맑은 고딕"/>
              </a:rPr>
              <a:t>에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위협</a:t>
            </a:r>
            <a:r>
              <a:rPr dirty="0" sz="1100" spc="5">
                <a:latin typeface="맑은 고딕"/>
                <a:cs typeface="맑은 고딕"/>
              </a:rPr>
              <a:t>이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되는</a:t>
            </a:r>
            <a:endParaRPr sz="1100">
              <a:latin typeface="맑은 고딕"/>
              <a:cs typeface="맑은 고딕"/>
            </a:endParaRPr>
          </a:p>
          <a:p>
            <a:pPr marL="250825">
              <a:lnSpc>
                <a:spcPct val="100000"/>
              </a:lnSpc>
              <a:spcBef>
                <a:spcPts val="660"/>
              </a:spcBef>
            </a:pPr>
            <a:r>
              <a:rPr dirty="0" sz="1100" spc="-100">
                <a:latin typeface="맑은 고딕"/>
                <a:cs typeface="맑은 고딕"/>
              </a:rPr>
              <a:t>동작이</a:t>
            </a:r>
            <a:r>
              <a:rPr dirty="0" sz="1100">
                <a:latin typeface="맑은 고딕"/>
                <a:cs typeface="맑은 고딕"/>
              </a:rPr>
              <a:t>나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현상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기록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1923" y="1917192"/>
            <a:ext cx="2778760" cy="37445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1460" indent="-85725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dirty="0" sz="1100" spc="-95">
                <a:latin typeface="맑은 고딕"/>
                <a:cs typeface="맑은 고딕"/>
              </a:rPr>
              <a:t>알약으</a:t>
            </a:r>
            <a:r>
              <a:rPr dirty="0" sz="1100" spc="5">
                <a:latin typeface="맑은 고딕"/>
                <a:cs typeface="맑은 고딕"/>
              </a:rPr>
              <a:t>로</a:t>
            </a:r>
            <a:r>
              <a:rPr dirty="0" sz="1100" spc="-24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치료했</a:t>
            </a:r>
            <a:r>
              <a:rPr dirty="0" sz="1100" spc="5">
                <a:latin typeface="맑은 고딕"/>
                <a:cs typeface="맑은 고딕"/>
              </a:rPr>
              <a:t>던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위험요소</a:t>
            </a:r>
            <a:r>
              <a:rPr dirty="0" sz="1100" spc="5">
                <a:latin typeface="맑은 고딕"/>
                <a:cs typeface="맑은 고딕"/>
              </a:rPr>
              <a:t>를</a:t>
            </a:r>
            <a:r>
              <a:rPr dirty="0" sz="1100" spc="-25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항목별로</a:t>
            </a:r>
            <a:endParaRPr sz="1100">
              <a:latin typeface="맑은 고딕"/>
              <a:cs typeface="맑은 고딕"/>
            </a:endParaRPr>
          </a:p>
          <a:p>
            <a:pPr marL="251460">
              <a:lnSpc>
                <a:spcPct val="100000"/>
              </a:lnSpc>
              <a:spcBef>
                <a:spcPts val="660"/>
              </a:spcBef>
            </a:pPr>
            <a:r>
              <a:rPr dirty="0" sz="1100" spc="-95">
                <a:latin typeface="맑은 고딕"/>
                <a:cs typeface="맑은 고딕"/>
              </a:rPr>
              <a:t>안전하</a:t>
            </a:r>
            <a:r>
              <a:rPr dirty="0" sz="1100">
                <a:latin typeface="맑은 고딕"/>
                <a:cs typeface="맑은 고딕"/>
              </a:rPr>
              <a:t>게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격리하</a:t>
            </a:r>
            <a:r>
              <a:rPr dirty="0" sz="1100">
                <a:latin typeface="맑은 고딕"/>
                <a:cs typeface="맑은 고딕"/>
              </a:rPr>
              <a:t>여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보관</a:t>
            </a:r>
            <a:endParaRPr sz="1100">
              <a:latin typeface="맑은 고딕"/>
              <a:cs typeface="맑은 고딕"/>
            </a:endParaRPr>
          </a:p>
          <a:p>
            <a:pPr marL="251460" marR="208915" indent="-85725">
              <a:lnSpc>
                <a:spcPct val="150000"/>
              </a:lnSpc>
              <a:spcBef>
                <a:spcPts val="265"/>
              </a:spcBef>
              <a:buFont typeface="Arial"/>
              <a:buChar char="•"/>
              <a:tabLst>
                <a:tab pos="252095" algn="l"/>
              </a:tabLst>
            </a:pPr>
            <a:r>
              <a:rPr dirty="0" sz="1100" spc="-95">
                <a:latin typeface="맑은 고딕"/>
                <a:cs typeface="맑은 고딕"/>
              </a:rPr>
              <a:t>오류</a:t>
            </a:r>
            <a:r>
              <a:rPr dirty="0" sz="1100">
                <a:latin typeface="맑은 고딕"/>
                <a:cs typeface="맑은 고딕"/>
              </a:rPr>
              <a:t>가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발생하거</a:t>
            </a:r>
            <a:r>
              <a:rPr dirty="0" sz="1100">
                <a:latin typeface="맑은 고딕"/>
                <a:cs typeface="맑은 고딕"/>
              </a:rPr>
              <a:t>나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주</a:t>
            </a:r>
            <a:r>
              <a:rPr dirty="0" sz="1100">
                <a:latin typeface="맑은 고딕"/>
                <a:cs typeface="맑은 고딕"/>
              </a:rPr>
              <a:t>요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문</a:t>
            </a:r>
            <a:r>
              <a:rPr dirty="0" sz="1100">
                <a:latin typeface="맑은 고딕"/>
                <a:cs typeface="맑은 고딕"/>
              </a:rPr>
              <a:t>서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및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개인  정보</a:t>
            </a:r>
            <a:r>
              <a:rPr dirty="0" sz="1100">
                <a:latin typeface="맑은 고딕"/>
                <a:cs typeface="맑은 고딕"/>
              </a:rPr>
              <a:t>가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20">
                <a:latin typeface="맑은 고딕"/>
                <a:cs typeface="맑은 고딕"/>
              </a:rPr>
              <a:t>손상되♘</a:t>
            </a:r>
            <a:r>
              <a:rPr dirty="0" sz="1100" spc="80">
                <a:latin typeface="맑은 고딕"/>
                <a:cs typeface="맑은 고딕"/>
              </a:rPr>
              <a:t>을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경</a:t>
            </a:r>
            <a:r>
              <a:rPr dirty="0" sz="1100">
                <a:latin typeface="맑은 고딕"/>
                <a:cs typeface="맑은 고딕"/>
              </a:rPr>
              <a:t>우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치료했</a:t>
            </a:r>
            <a:r>
              <a:rPr dirty="0" sz="1100">
                <a:latin typeface="맑은 고딕"/>
                <a:cs typeface="맑은 고딕"/>
              </a:rPr>
              <a:t>던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225">
                <a:latin typeface="맑은 고딕"/>
                <a:cs typeface="맑은 고딕"/>
              </a:rPr>
              <a:t>항목</a:t>
            </a:r>
            <a:r>
              <a:rPr dirty="0" sz="1100" spc="-225">
                <a:latin typeface="맑은 고딕"/>
                <a:cs typeface="맑은 고딕"/>
              </a:rPr>
              <a:t>을 </a:t>
            </a:r>
            <a:r>
              <a:rPr dirty="0" sz="1100" spc="-10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복</a:t>
            </a:r>
            <a:r>
              <a:rPr dirty="0" sz="1100">
                <a:latin typeface="맑은 고딕"/>
                <a:cs typeface="맑은 고딕"/>
              </a:rPr>
              <a:t>원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가능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2867" y="1917192"/>
            <a:ext cx="2778760" cy="37445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2729" indent="-85725">
              <a:lnSpc>
                <a:spcPct val="100000"/>
              </a:lnSpc>
              <a:buFont typeface="Arial"/>
              <a:buChar char="•"/>
              <a:tabLst>
                <a:tab pos="252729" algn="l"/>
              </a:tabLst>
            </a:pPr>
            <a:r>
              <a:rPr dirty="0" sz="1100" spc="-95">
                <a:latin typeface="맑은 고딕"/>
                <a:cs typeface="맑은 고딕"/>
              </a:rPr>
              <a:t>탐지</a:t>
            </a:r>
            <a:r>
              <a:rPr dirty="0" sz="1100" spc="5">
                <a:latin typeface="맑은 고딕"/>
                <a:cs typeface="맑은 고딕"/>
              </a:rPr>
              <a:t>된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항</a:t>
            </a:r>
            <a:r>
              <a:rPr dirty="0" sz="1100" spc="5">
                <a:latin typeface="맑은 고딕"/>
                <a:cs typeface="맑은 고딕"/>
              </a:rPr>
              <a:t>목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5">
                <a:latin typeface="맑은 고딕"/>
                <a:cs typeface="맑은 고딕"/>
              </a:rPr>
              <a:t>중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치료하</a:t>
            </a:r>
            <a:r>
              <a:rPr dirty="0" sz="1100" spc="5">
                <a:latin typeface="맑은 고딕"/>
                <a:cs typeface="맑은 고딕"/>
              </a:rPr>
              <a:t>지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않</a:t>
            </a:r>
            <a:r>
              <a:rPr dirty="0" sz="1100" spc="5">
                <a:latin typeface="맑은 고딕"/>
                <a:cs typeface="맑은 고딕"/>
              </a:rPr>
              <a:t>은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탐</a:t>
            </a:r>
            <a:r>
              <a:rPr dirty="0" sz="1100" spc="5">
                <a:latin typeface="맑은 고딕"/>
                <a:cs typeface="맑은 고딕"/>
              </a:rPr>
              <a:t>지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항목</a:t>
            </a:r>
            <a:endParaRPr sz="1100">
              <a:latin typeface="맑은 고딕"/>
              <a:cs typeface="맑은 고딕"/>
            </a:endParaRPr>
          </a:p>
          <a:p>
            <a:pPr marL="252729" marR="271780" indent="-85725">
              <a:lnSpc>
                <a:spcPct val="150000"/>
              </a:lnSpc>
              <a:spcBef>
                <a:spcPts val="265"/>
              </a:spcBef>
              <a:buFont typeface="Arial"/>
              <a:buChar char="•"/>
              <a:tabLst>
                <a:tab pos="252729" algn="l"/>
              </a:tabLst>
            </a:pPr>
            <a:r>
              <a:rPr dirty="0" sz="1100">
                <a:latin typeface="맑은 고딕"/>
                <a:cs typeface="맑은 고딕"/>
              </a:rPr>
              <a:t>미치료</a:t>
            </a:r>
            <a:r>
              <a:rPr dirty="0" sz="1100" spc="-3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항목은</a:t>
            </a:r>
            <a:r>
              <a:rPr dirty="0" sz="1100" spc="-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위험요소로</a:t>
            </a:r>
            <a:r>
              <a:rPr dirty="0" sz="1100" spc="-4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유추하여 </a:t>
            </a:r>
            <a:r>
              <a:rPr dirty="0" sz="1100" spc="-375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재검사</a:t>
            </a:r>
            <a:r>
              <a:rPr dirty="0" sz="1100" spc="-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및</a:t>
            </a:r>
            <a:r>
              <a:rPr dirty="0" sz="1100" spc="-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치료,</a:t>
            </a:r>
            <a:r>
              <a:rPr dirty="0" sz="1100" spc="-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신고하기</a:t>
            </a:r>
            <a:r>
              <a:rPr dirty="0" sz="1100" spc="-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가능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52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다양</a:t>
            </a:r>
            <a:r>
              <a:rPr dirty="0" sz="2400">
                <a:solidFill>
                  <a:srgbClr val="313945"/>
                </a:solidFill>
              </a:rPr>
              <a:t>한</a:t>
            </a:r>
            <a:r>
              <a:rPr dirty="0" sz="2400" spc="-29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로</a:t>
            </a:r>
            <a:r>
              <a:rPr dirty="0" sz="2400">
                <a:solidFill>
                  <a:srgbClr val="313945"/>
                </a:solidFill>
              </a:rPr>
              <a:t>그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기능</a:t>
            </a:r>
            <a:endParaRPr sz="2400"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84" y="3657600"/>
            <a:ext cx="2784348" cy="201777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663696"/>
            <a:ext cx="2779776" cy="201472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1344" y="3657600"/>
            <a:ext cx="2779776" cy="20132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2994660"/>
            <a:ext cx="8869680" cy="3601720"/>
            <a:chOff x="140207" y="2994660"/>
            <a:chExt cx="8869680" cy="3601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2994660"/>
              <a:ext cx="3096768" cy="36012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175" y="3456432"/>
              <a:ext cx="3026664" cy="2313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1679" y="3456432"/>
              <a:ext cx="3188207" cy="23134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92623" y="5330952"/>
              <a:ext cx="2667000" cy="167640"/>
            </a:xfrm>
            <a:custGeom>
              <a:avLst/>
              <a:gdLst/>
              <a:ahLst/>
              <a:cxnLst/>
              <a:rect l="l" t="t" r="r" b="b"/>
              <a:pathLst>
                <a:path w="2667000" h="167639">
                  <a:moveTo>
                    <a:pt x="0" y="134112"/>
                  </a:moveTo>
                  <a:lnTo>
                    <a:pt x="417575" y="134112"/>
                  </a:lnTo>
                  <a:lnTo>
                    <a:pt x="417575" y="0"/>
                  </a:lnTo>
                  <a:lnTo>
                    <a:pt x="0" y="0"/>
                  </a:lnTo>
                  <a:lnTo>
                    <a:pt x="0" y="134112"/>
                  </a:lnTo>
                  <a:close/>
                </a:path>
                <a:path w="2667000" h="167639">
                  <a:moveTo>
                    <a:pt x="2331720" y="167640"/>
                  </a:moveTo>
                  <a:lnTo>
                    <a:pt x="2667000" y="167640"/>
                  </a:lnTo>
                  <a:lnTo>
                    <a:pt x="2667000" y="56387"/>
                  </a:lnTo>
                  <a:lnTo>
                    <a:pt x="2331720" y="56387"/>
                  </a:lnTo>
                  <a:lnTo>
                    <a:pt x="2331720" y="16764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9" name="object 9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09016" y="1414272"/>
            <a:ext cx="6724015" cy="13385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90170" rIns="0" bIns="0" rtlCol="0" vert="horz">
            <a:spAutoFit/>
          </a:bodyPr>
          <a:lstStyle/>
          <a:p>
            <a:pPr marL="149860" marR="1755139">
              <a:lnSpc>
                <a:spcPct val="159100"/>
              </a:lnSpc>
              <a:spcBef>
                <a:spcPts val="710"/>
              </a:spcBef>
            </a:pP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알약이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탐지하지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못하는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위험요소,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위험요소가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아님에도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0">
                <a:solidFill>
                  <a:srgbClr val="3A3838"/>
                </a:solidFill>
                <a:latin typeface="맑은 고딕"/>
                <a:cs typeface="맑은 고딕"/>
              </a:rPr>
              <a:t>위험요소라고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탐지하는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경우 </a:t>
            </a:r>
            <a:r>
              <a:rPr dirty="0" sz="1100" spc="-3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알약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의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신고하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기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능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활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용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Wingdings"/>
                <a:cs typeface="Wingdings"/>
              </a:rPr>
              <a:t></a:t>
            </a:r>
            <a:r>
              <a:rPr dirty="0" sz="1100" spc="-75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알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약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긴급대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응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팀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통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신속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처리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780"/>
              </a:spcBef>
              <a:buChar char="-"/>
              <a:tabLst>
                <a:tab pos="322580" algn="l"/>
              </a:tabLst>
            </a:pP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신고하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기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은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알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약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메인화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상단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의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5">
                <a:solidFill>
                  <a:srgbClr val="3A3838"/>
                </a:solidFill>
                <a:latin typeface="맑은 고딕"/>
                <a:cs typeface="맑은 고딕"/>
              </a:rPr>
              <a:t>M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E</a:t>
            </a:r>
            <a:r>
              <a:rPr dirty="0" sz="1100" spc="-105">
                <a:solidFill>
                  <a:srgbClr val="3A3838"/>
                </a:solidFill>
                <a:latin typeface="맑은 고딕"/>
                <a:cs typeface="맑은 고딕"/>
              </a:rPr>
              <a:t>N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U</a:t>
            </a:r>
            <a:r>
              <a:rPr dirty="0" sz="1100" spc="-105">
                <a:solidFill>
                  <a:srgbClr val="3A3838"/>
                </a:solidFill>
                <a:latin typeface="맑은 고딕"/>
                <a:cs typeface="맑은 고딕"/>
              </a:rPr>
              <a:t>&gt;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‘신고하기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’</a:t>
            </a:r>
            <a:r>
              <a:rPr dirty="0" sz="1100" spc="-14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이용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785"/>
              </a:spcBef>
              <a:buChar char="-"/>
              <a:tabLst>
                <a:tab pos="322580" algn="l"/>
              </a:tabLst>
            </a:pP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완료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화면,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검역소,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미치료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항목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화면에서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85">
                <a:solidFill>
                  <a:srgbClr val="3A3838"/>
                </a:solidFill>
                <a:latin typeface="맑은 고딕"/>
                <a:cs typeface="맑은 고딕"/>
              </a:rPr>
              <a:t>‘신고하기’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버튼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클릭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3371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의심파</a:t>
            </a:r>
            <a:r>
              <a:rPr dirty="0" sz="2400">
                <a:solidFill>
                  <a:srgbClr val="313945"/>
                </a:solidFill>
              </a:rPr>
              <a:t>일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신</a:t>
            </a:r>
            <a:r>
              <a:rPr dirty="0" sz="2400">
                <a:solidFill>
                  <a:srgbClr val="313945"/>
                </a:solidFill>
              </a:rPr>
              <a:t>고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기능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724015" cy="92201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8735" rIns="0" bIns="0" rtlCol="0" vert="horz">
            <a:spAutoFit/>
          </a:bodyPr>
          <a:lstStyle/>
          <a:p>
            <a:pPr marL="149860" marR="804545">
              <a:lnSpc>
                <a:spcPct val="150100"/>
              </a:lnSpc>
              <a:spcBef>
                <a:spcPts val="305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알약의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검증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시스템은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무결성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 spc="5">
                <a:solidFill>
                  <a:srgbClr val="404040"/>
                </a:solidFill>
                <a:latin typeface="맑은 고딕"/>
                <a:cs typeface="맑은 고딕"/>
              </a:rPr>
              <a:t>검증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 spc="5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전송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데이터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암호화를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통해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파일의 </a:t>
            </a:r>
            <a:r>
              <a:rPr dirty="0" sz="1100" spc="-37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위,변조를 방지함으로써 2013년 3월 20일에 </a:t>
            </a:r>
            <a:r>
              <a:rPr dirty="0" sz="1100" spc="140">
                <a:solidFill>
                  <a:srgbClr val="404040"/>
                </a:solidFill>
                <a:latin typeface="맑은 고딕"/>
                <a:cs typeface="맑은 고딕"/>
              </a:rPr>
              <a:t>있♘던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변조된 파일의 배포로 인한 사고와 </a:t>
            </a:r>
            <a:r>
              <a:rPr dirty="0" sz="1100" spc="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유사한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형태의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피해를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미연에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방지할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수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있습니다.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54353" y="3116326"/>
            <a:ext cx="23475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1400" spc="-5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파일의</a:t>
            </a:r>
            <a:r>
              <a:rPr dirty="0" sz="14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무결성</a:t>
            </a:r>
            <a:r>
              <a:rPr dirty="0" sz="14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검증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7469" y="3116402"/>
            <a:ext cx="15748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전송</a:t>
            </a:r>
            <a:r>
              <a:rPr dirty="0" sz="1400" spc="-5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데이터</a:t>
            </a:r>
            <a:r>
              <a:rPr dirty="0" sz="1400" spc="-5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spc="5" b="1">
                <a:solidFill>
                  <a:srgbClr val="404040"/>
                </a:solidFill>
                <a:latin typeface="맑은 고딕"/>
                <a:cs typeface="맑은 고딕"/>
              </a:rPr>
              <a:t>암호화</a:t>
            </a:r>
            <a:endParaRPr sz="1400">
              <a:latin typeface="맑은 고딕"/>
              <a:cs typeface="맑은 고딕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5067" y="4000500"/>
            <a:ext cx="883919" cy="5882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2256" y="4006596"/>
            <a:ext cx="909827" cy="6797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4179" y="3970020"/>
            <a:ext cx="567328" cy="6416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06771" y="4691634"/>
            <a:ext cx="4051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사용자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4769" y="4698619"/>
            <a:ext cx="278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서버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6685" y="4727194"/>
            <a:ext cx="95694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SSL</a:t>
            </a:r>
            <a:r>
              <a:rPr dirty="0" sz="1000" spc="-4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암호화</a:t>
            </a:r>
            <a:r>
              <a:rPr dirty="0" sz="1000" spc="-3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통신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54623" y="4184903"/>
            <a:ext cx="215265" cy="325120"/>
          </a:xfrm>
          <a:custGeom>
            <a:avLst/>
            <a:gdLst/>
            <a:ahLst/>
            <a:cxnLst/>
            <a:rect l="l" t="t" r="r" b="b"/>
            <a:pathLst>
              <a:path w="215264" h="325120">
                <a:moveTo>
                  <a:pt x="107441" y="0"/>
                </a:moveTo>
                <a:lnTo>
                  <a:pt x="107441" y="81153"/>
                </a:lnTo>
                <a:lnTo>
                  <a:pt x="0" y="81153"/>
                </a:lnTo>
                <a:lnTo>
                  <a:pt x="0" y="243459"/>
                </a:lnTo>
                <a:lnTo>
                  <a:pt x="107441" y="243459"/>
                </a:lnTo>
                <a:lnTo>
                  <a:pt x="107441" y="324612"/>
                </a:lnTo>
                <a:lnTo>
                  <a:pt x="214884" y="162306"/>
                </a:lnTo>
                <a:lnTo>
                  <a:pt x="10744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32676" y="4184903"/>
            <a:ext cx="216535" cy="325120"/>
          </a:xfrm>
          <a:custGeom>
            <a:avLst/>
            <a:gdLst/>
            <a:ahLst/>
            <a:cxnLst/>
            <a:rect l="l" t="t" r="r" b="b"/>
            <a:pathLst>
              <a:path w="216534" h="325120">
                <a:moveTo>
                  <a:pt x="108203" y="0"/>
                </a:moveTo>
                <a:lnTo>
                  <a:pt x="108203" y="81153"/>
                </a:lnTo>
                <a:lnTo>
                  <a:pt x="0" y="81153"/>
                </a:lnTo>
                <a:lnTo>
                  <a:pt x="0" y="243459"/>
                </a:lnTo>
                <a:lnTo>
                  <a:pt x="108203" y="243459"/>
                </a:lnTo>
                <a:lnTo>
                  <a:pt x="108203" y="324612"/>
                </a:lnTo>
                <a:lnTo>
                  <a:pt x="216407" y="162306"/>
                </a:lnTo>
                <a:lnTo>
                  <a:pt x="10820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24127" y="5262371"/>
            <a:ext cx="2906395" cy="443865"/>
          </a:xfrm>
          <a:prstGeom prst="rect">
            <a:avLst/>
          </a:prstGeom>
          <a:solidFill>
            <a:srgbClr val="24C25F"/>
          </a:solidFill>
        </p:spPr>
        <p:txBody>
          <a:bodyPr wrap="square" lIns="0" tIns="113665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895"/>
              </a:spcBef>
            </a:pP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고수준</a:t>
            </a:r>
            <a:r>
              <a:rPr dirty="0" sz="14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해시(hash)</a:t>
            </a:r>
            <a:r>
              <a:rPr dirty="0" sz="14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알고리즘</a:t>
            </a:r>
            <a:r>
              <a:rPr dirty="0" sz="14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사용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0911" y="5262371"/>
            <a:ext cx="2926080" cy="443865"/>
          </a:xfrm>
          <a:prstGeom prst="rect">
            <a:avLst/>
          </a:prstGeom>
          <a:solidFill>
            <a:srgbClr val="24C25F"/>
          </a:solidFill>
        </p:spPr>
        <p:txBody>
          <a:bodyPr wrap="square" lIns="0" tIns="11366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895"/>
              </a:spcBef>
            </a:pP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데이터</a:t>
            </a:r>
            <a:r>
              <a:rPr dirty="0" sz="14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난독화</a:t>
            </a:r>
            <a:r>
              <a:rPr dirty="0" sz="14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dirty="0" sz="1400" spc="-1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맑은 고딕"/>
                <a:cs typeface="맑은 고딕"/>
              </a:rPr>
              <a:t>SSL</a:t>
            </a:r>
            <a:r>
              <a:rPr dirty="0" sz="14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암호화</a:t>
            </a:r>
            <a:r>
              <a:rPr dirty="0" sz="14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통신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6216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업데이</a:t>
            </a:r>
            <a:r>
              <a:rPr dirty="0" sz="2400">
                <a:solidFill>
                  <a:srgbClr val="313945"/>
                </a:solidFill>
              </a:rPr>
              <a:t>트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증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시스템</a:t>
            </a:r>
            <a:endParaRPr sz="2400"/>
          </a:p>
        </p:txBody>
      </p:sp>
      <p:grpSp>
        <p:nvGrpSpPr>
          <p:cNvPr id="21" name="object 21"/>
          <p:cNvGrpSpPr/>
          <p:nvPr/>
        </p:nvGrpSpPr>
        <p:grpSpPr>
          <a:xfrm>
            <a:off x="1812035" y="3715511"/>
            <a:ext cx="1076960" cy="1224280"/>
            <a:chOff x="1812035" y="3715511"/>
            <a:chExt cx="1076960" cy="122428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6378" y="4391024"/>
              <a:ext cx="502382" cy="5484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2035" y="3715511"/>
              <a:ext cx="646176" cy="937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0268" y="1452372"/>
            <a:ext cx="1999614" cy="31877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64769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509"/>
              </a:spcBef>
            </a:pP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알약의</a:t>
            </a:r>
            <a:r>
              <a:rPr dirty="0" sz="1200" spc="-3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무결성</a:t>
            </a:r>
            <a:r>
              <a:rPr dirty="0" sz="1200" spc="-1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검증</a:t>
            </a:r>
            <a:r>
              <a:rPr dirty="0" sz="1200" spc="-3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방법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312163" y="2060448"/>
            <a:ext cx="1595755" cy="1667510"/>
            <a:chOff x="1312163" y="2060448"/>
            <a:chExt cx="1595755" cy="16675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163" y="2514600"/>
              <a:ext cx="723900" cy="1066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675" y="3134868"/>
              <a:ext cx="545592" cy="5928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74975" y="2741676"/>
              <a:ext cx="433070" cy="431800"/>
            </a:xfrm>
            <a:custGeom>
              <a:avLst/>
              <a:gdLst/>
              <a:ahLst/>
              <a:cxnLst/>
              <a:rect l="l" t="t" r="r" b="b"/>
              <a:pathLst>
                <a:path w="433069" h="431800">
                  <a:moveTo>
                    <a:pt x="217169" y="0"/>
                  </a:moveTo>
                  <a:lnTo>
                    <a:pt x="217169" y="107823"/>
                  </a:lnTo>
                  <a:lnTo>
                    <a:pt x="0" y="107823"/>
                  </a:lnTo>
                  <a:lnTo>
                    <a:pt x="0" y="323469"/>
                  </a:lnTo>
                  <a:lnTo>
                    <a:pt x="217169" y="323469"/>
                  </a:lnTo>
                  <a:lnTo>
                    <a:pt x="217169" y="431291"/>
                  </a:lnTo>
                  <a:lnTo>
                    <a:pt x="432816" y="215646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1911" y="2060448"/>
              <a:ext cx="941832" cy="94183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348228" y="2071116"/>
            <a:ext cx="1242060" cy="1615440"/>
            <a:chOff x="3348228" y="2071116"/>
            <a:chExt cx="1242060" cy="161544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228" y="2493264"/>
              <a:ext cx="697991" cy="10302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6076" y="3113532"/>
              <a:ext cx="525779" cy="5730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9980" y="2071116"/>
              <a:ext cx="940308" cy="94183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007614" y="3710178"/>
            <a:ext cx="15633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1.</a:t>
            </a:r>
            <a:r>
              <a:rPr dirty="0" sz="1000" spc="-25" b="1">
                <a:latin typeface="맑은 고딕"/>
                <a:cs typeface="맑은 고딕"/>
              </a:rPr>
              <a:t> </a:t>
            </a:r>
            <a:r>
              <a:rPr dirty="0" sz="1000" spc="-10" b="1">
                <a:latin typeface="맑은 고딕"/>
                <a:cs typeface="맑은 고딕"/>
              </a:rPr>
              <a:t>ASM에서의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무결성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검증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6879" y="2596895"/>
            <a:ext cx="480060" cy="72237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764023" y="2796539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215646" y="107823"/>
                </a:lnTo>
                <a:lnTo>
                  <a:pt x="0" y="107823"/>
                </a:lnTo>
                <a:lnTo>
                  <a:pt x="0" y="323469"/>
                </a:lnTo>
                <a:lnTo>
                  <a:pt x="215646" y="323469"/>
                </a:lnTo>
                <a:lnTo>
                  <a:pt x="215646" y="431292"/>
                </a:lnTo>
                <a:lnTo>
                  <a:pt x="431291" y="215646"/>
                </a:lnTo>
                <a:lnTo>
                  <a:pt x="21564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00925" y="4686553"/>
          <a:ext cx="330962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415"/>
                <a:gridCol w="2147570"/>
              </a:tblGrid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무결성</a:t>
                      </a:r>
                      <a:r>
                        <a:rPr dirty="0" sz="900" spc="-114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검증</a:t>
                      </a:r>
                      <a:r>
                        <a:rPr dirty="0" sz="900" spc="-1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방법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397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48260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ASM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7772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업데이트</a:t>
                      </a:r>
                      <a:r>
                        <a:rPr dirty="0" sz="900" spc="-114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파일</a:t>
                      </a:r>
                      <a:r>
                        <a:rPr dirty="0" sz="900" spc="-1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셋에</a:t>
                      </a:r>
                      <a:r>
                        <a:rPr dirty="0" sz="900" spc="-114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대한 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파일별</a:t>
                      </a:r>
                      <a:r>
                        <a:rPr dirty="0" sz="900" spc="-114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해쉬</a:t>
                      </a:r>
                      <a:r>
                        <a:rPr dirty="0" sz="900" spc="-125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검증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2573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49530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알약</a:t>
                      </a:r>
                      <a:r>
                        <a:rPr dirty="0" sz="900" spc="-114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클라이언트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254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7772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업데이트</a:t>
                      </a:r>
                      <a:r>
                        <a:rPr dirty="0" sz="900" spc="-114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파일</a:t>
                      </a:r>
                      <a:r>
                        <a:rPr dirty="0" sz="900" spc="-1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셋에</a:t>
                      </a:r>
                      <a:r>
                        <a:rPr dirty="0" sz="900" spc="-114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대한 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파일별</a:t>
                      </a:r>
                      <a:r>
                        <a:rPr dirty="0" sz="900" spc="-114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해쉬</a:t>
                      </a:r>
                      <a:r>
                        <a:rPr dirty="0" sz="900" spc="-125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검증과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실행</a:t>
                      </a:r>
                      <a:r>
                        <a:rPr dirty="0" sz="900" spc="-114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파일에</a:t>
                      </a:r>
                      <a:r>
                        <a:rPr dirty="0" sz="900" spc="-125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대한</a:t>
                      </a:r>
                      <a:r>
                        <a:rPr dirty="0" sz="900" spc="-114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디지털</a:t>
                      </a:r>
                      <a:r>
                        <a:rPr dirty="0" sz="900" spc="-114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인증서</a:t>
                      </a:r>
                      <a:r>
                        <a:rPr dirty="0" sz="900" spc="-125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5050"/>
                          </a:solidFill>
                          <a:latin typeface="맑은 고딕"/>
                          <a:cs typeface="맑은 고딕"/>
                        </a:rPr>
                        <a:t>검증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9906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4517135" y="4366259"/>
            <a:ext cx="1496695" cy="1315720"/>
            <a:chOff x="4517135" y="4366259"/>
            <a:chExt cx="1496695" cy="131572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9619" y="4652771"/>
              <a:ext cx="1072896" cy="10286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4652771"/>
              <a:ext cx="525779" cy="7924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395" y="4366259"/>
              <a:ext cx="940308" cy="940307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5299964" y="3844035"/>
            <a:ext cx="386080" cy="394335"/>
          </a:xfrm>
          <a:custGeom>
            <a:avLst/>
            <a:gdLst/>
            <a:ahLst/>
            <a:cxnLst/>
            <a:rect l="l" t="t" r="r" b="b"/>
            <a:pathLst>
              <a:path w="386079" h="394335">
                <a:moveTo>
                  <a:pt x="224536" y="0"/>
                </a:moveTo>
                <a:lnTo>
                  <a:pt x="80518" y="161036"/>
                </a:lnTo>
                <a:lnTo>
                  <a:pt x="0" y="89026"/>
                </a:lnTo>
                <a:lnTo>
                  <a:pt x="16890" y="393953"/>
                </a:lnTo>
                <a:lnTo>
                  <a:pt x="321945" y="377063"/>
                </a:lnTo>
                <a:lnTo>
                  <a:pt x="241426" y="305053"/>
                </a:lnTo>
                <a:lnTo>
                  <a:pt x="385572" y="144144"/>
                </a:lnTo>
                <a:lnTo>
                  <a:pt x="2245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330446" y="5926937"/>
            <a:ext cx="14871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4495" marR="5080" indent="-39243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2.</a:t>
            </a:r>
            <a:r>
              <a:rPr dirty="0" sz="1000" spc="-5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알약</a:t>
            </a:r>
            <a:r>
              <a:rPr dirty="0" sz="1000" spc="-3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클라이언트에서의 </a:t>
            </a:r>
            <a:r>
              <a:rPr dirty="0" sz="1000" spc="-33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무결성 검증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04788" y="4991100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217169" y="0"/>
                </a:moveTo>
                <a:lnTo>
                  <a:pt x="217169" y="107823"/>
                </a:lnTo>
                <a:lnTo>
                  <a:pt x="0" y="107823"/>
                </a:lnTo>
                <a:lnTo>
                  <a:pt x="0" y="323469"/>
                </a:lnTo>
                <a:lnTo>
                  <a:pt x="217169" y="323469"/>
                </a:lnTo>
                <a:lnTo>
                  <a:pt x="217169" y="431291"/>
                </a:lnTo>
                <a:lnTo>
                  <a:pt x="432815" y="215645"/>
                </a:lnTo>
                <a:lnTo>
                  <a:pt x="2171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7344156" y="4707635"/>
            <a:ext cx="657225" cy="974090"/>
            <a:chOff x="7344156" y="4707635"/>
            <a:chExt cx="657225" cy="97409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4707635"/>
              <a:ext cx="615696" cy="8900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39812" y="5335523"/>
              <a:ext cx="361188" cy="34594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964171" y="5910173"/>
            <a:ext cx="17265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3. 무결성 검증에서 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이상이</a:t>
            </a:r>
            <a:r>
              <a:rPr dirty="0" sz="1000" spc="-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발견될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경우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삭제</a:t>
            </a:r>
            <a:r>
              <a:rPr dirty="0" sz="1000" spc="-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처리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06897" y="3494023"/>
            <a:ext cx="7848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업데이트파일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2261" y="2258313"/>
            <a:ext cx="42164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 indent="-27940">
              <a:lnSpc>
                <a:spcPct val="150000"/>
              </a:lnSpc>
              <a:spcBef>
                <a:spcPts val="100"/>
              </a:spcBef>
            </a:pPr>
            <a:r>
              <a:rPr dirty="0" sz="900" b="1">
                <a:solidFill>
                  <a:srgbClr val="252525"/>
                </a:solidFill>
                <a:latin typeface="맑은 고딕"/>
                <a:cs typeface="맑은 고딕"/>
              </a:rPr>
              <a:t>Upda</a:t>
            </a:r>
            <a:r>
              <a:rPr dirty="0" sz="900" spc="-5" b="1">
                <a:solidFill>
                  <a:srgbClr val="252525"/>
                </a:solidFill>
                <a:latin typeface="맑은 고딕"/>
                <a:cs typeface="맑은 고딕"/>
              </a:rPr>
              <a:t>te  </a:t>
            </a:r>
            <a:r>
              <a:rPr dirty="0" sz="900" spc="-5" b="1">
                <a:solidFill>
                  <a:srgbClr val="252525"/>
                </a:solidFill>
                <a:latin typeface="맑은 고딕"/>
                <a:cs typeface="맑은 고딕"/>
              </a:rPr>
              <a:t>Server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37508" y="2336038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52525"/>
                </a:solidFill>
                <a:latin typeface="맑은 고딕"/>
                <a:cs typeface="맑은 고딕"/>
              </a:rPr>
              <a:t>ASM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52415" y="4632705"/>
            <a:ext cx="3860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52525"/>
                </a:solidFill>
                <a:latin typeface="맑은 고딕"/>
                <a:cs typeface="맑은 고딕"/>
              </a:rPr>
              <a:t>A</a:t>
            </a:r>
            <a:r>
              <a:rPr dirty="0" sz="1000" spc="-5" b="1">
                <a:solidFill>
                  <a:srgbClr val="252525"/>
                </a:solidFill>
                <a:latin typeface="맑은 고딕"/>
                <a:cs typeface="맑은 고딕"/>
              </a:rPr>
              <a:t>L</a:t>
            </a:r>
            <a:r>
              <a:rPr dirty="0" sz="1000" spc="-10" b="1">
                <a:solidFill>
                  <a:srgbClr val="252525"/>
                </a:solidFill>
                <a:latin typeface="맑은 고딕"/>
                <a:cs typeface="맑은 고딕"/>
              </a:rPr>
              <a:t>Y</a:t>
            </a:r>
            <a:r>
              <a:rPr dirty="0" sz="1000" spc="-5" b="1">
                <a:solidFill>
                  <a:srgbClr val="252525"/>
                </a:solidFill>
                <a:latin typeface="맑은 고딕"/>
                <a:cs typeface="맑은 고딕"/>
              </a:rPr>
              <a:t>ac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69535" y="4800600"/>
            <a:ext cx="702563" cy="688847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6216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업데이</a:t>
            </a:r>
            <a:r>
              <a:rPr dirty="0" sz="2400">
                <a:solidFill>
                  <a:srgbClr val="313945"/>
                </a:solidFill>
              </a:rPr>
              <a:t>트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증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시스템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156" y="369773"/>
            <a:ext cx="21647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solidFill>
                  <a:srgbClr val="1CC95D"/>
                </a:solidFill>
              </a:rPr>
              <a:t>Contents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44" y="2756382"/>
            <a:ext cx="1233805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100"/>
              </a:spcBef>
            </a:pP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E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n</a:t>
            </a:r>
            <a:r>
              <a:rPr dirty="0" sz="1100" spc="-165">
                <a:solidFill>
                  <a:srgbClr val="7E7E7E"/>
                </a:solidFill>
                <a:latin typeface="맑은 고딕"/>
                <a:cs typeface="맑은 고딕"/>
              </a:rPr>
              <a:t>d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po</a:t>
            </a: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i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n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t</a:t>
            </a:r>
            <a:r>
              <a:rPr dirty="0" sz="1100" spc="-254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보안</a:t>
            </a:r>
            <a:r>
              <a:rPr dirty="0" sz="1100" spc="80">
                <a:solidFill>
                  <a:srgbClr val="7E7E7E"/>
                </a:solidFill>
                <a:latin typeface="맑은 고딕"/>
                <a:cs typeface="맑은 고딕"/>
              </a:rPr>
              <a:t>의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중요성  </a:t>
            </a:r>
            <a:r>
              <a:rPr dirty="0" sz="1100" spc="-100">
                <a:solidFill>
                  <a:srgbClr val="7E7E7E"/>
                </a:solidFill>
                <a:latin typeface="맑은 고딕"/>
                <a:cs typeface="맑은 고딕"/>
              </a:rPr>
              <a:t>서버보안의필요성 </a:t>
            </a:r>
            <a:r>
              <a:rPr dirty="0" sz="1100" spc="-9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7E7E7E"/>
                </a:solidFill>
                <a:latin typeface="맑은 고딕"/>
                <a:cs typeface="맑은 고딕"/>
              </a:rPr>
              <a:t>도입효과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2777" y="2777489"/>
            <a:ext cx="1082040" cy="832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알</a:t>
            </a:r>
            <a:r>
              <a:rPr dirty="0" sz="1100" spc="80">
                <a:solidFill>
                  <a:srgbClr val="7E7E7E"/>
                </a:solidFill>
                <a:latin typeface="맑은 고딕"/>
                <a:cs typeface="맑은 고딕"/>
              </a:rPr>
              <a:t>약</a:t>
            </a: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5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.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0</a:t>
            </a:r>
            <a:r>
              <a:rPr dirty="0" sz="1100" spc="-3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Se</a:t>
            </a: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rv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e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r</a:t>
            </a:r>
            <a:r>
              <a:rPr dirty="0" sz="1100" spc="-29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E</a:t>
            </a:r>
            <a:r>
              <a:rPr dirty="0" sz="1100" spc="-165">
                <a:solidFill>
                  <a:srgbClr val="7E7E7E"/>
                </a:solidFill>
                <a:latin typeface="맑은 고딕"/>
                <a:cs typeface="맑은 고딕"/>
              </a:rPr>
              <a:t>d</a:t>
            </a: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iti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o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n  </a:t>
            </a:r>
            <a:r>
              <a:rPr dirty="0" sz="1100" spc="-110">
                <a:solidFill>
                  <a:srgbClr val="7E7E7E"/>
                </a:solidFill>
                <a:latin typeface="맑은 고딕"/>
                <a:cs typeface="맑은 고딕"/>
              </a:rPr>
              <a:t>제품특장점</a:t>
            </a:r>
            <a:endParaRPr sz="11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100" spc="-95">
                <a:solidFill>
                  <a:srgbClr val="7E7E7E"/>
                </a:solidFill>
                <a:latin typeface="맑은 고딕"/>
                <a:cs typeface="맑은 고딕"/>
              </a:rPr>
              <a:t>주요기능</a:t>
            </a:r>
            <a:endParaRPr sz="11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100" spc="-30">
                <a:solidFill>
                  <a:srgbClr val="7E7E7E"/>
                </a:solidFill>
                <a:latin typeface="맑은 고딕"/>
                <a:cs typeface="맑은 고딕"/>
              </a:rPr>
              <a:t>기능비교표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4651" y="2732633"/>
            <a:ext cx="138938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100"/>
              </a:spcBef>
            </a:pPr>
            <a:r>
              <a:rPr dirty="0" sz="1100" spc="-125">
                <a:solidFill>
                  <a:srgbClr val="7E7E7E"/>
                </a:solidFill>
                <a:latin typeface="맑은 고딕"/>
                <a:cs typeface="맑은 고딕"/>
              </a:rPr>
              <a:t>고객지원서비스 </a:t>
            </a:r>
            <a:r>
              <a:rPr dirty="0" sz="1100" spc="-1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이스트시큐리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티</a:t>
            </a:r>
            <a:r>
              <a:rPr dirty="0" sz="1100" spc="-29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대응센터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373" y="2401061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0" y="0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4087" y="2683764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0272" y="2452497"/>
            <a:ext cx="7277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01</a:t>
            </a:r>
            <a:r>
              <a:rPr dirty="0" sz="1100" spc="-17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제</a:t>
            </a:r>
            <a:r>
              <a:rPr dirty="0" sz="1100" spc="80">
                <a:solidFill>
                  <a:srgbClr val="7E7E7E"/>
                </a:solidFill>
                <a:latin typeface="맑은 고딕"/>
                <a:cs typeface="맑은 고딕"/>
              </a:rPr>
              <a:t>안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배경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1289" y="2401061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99004" y="2683764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56407" y="2452497"/>
            <a:ext cx="7277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02</a:t>
            </a:r>
            <a:r>
              <a:rPr dirty="0" sz="1100" spc="-17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제</a:t>
            </a:r>
            <a:r>
              <a:rPr dirty="0" sz="1100" spc="80">
                <a:solidFill>
                  <a:srgbClr val="7E7E7E"/>
                </a:solidFill>
                <a:latin typeface="맑은 고딕"/>
                <a:cs typeface="맑은 고딕"/>
              </a:rPr>
              <a:t>품</a:t>
            </a:r>
            <a:r>
              <a:rPr dirty="0" sz="1100" spc="-155">
                <a:solidFill>
                  <a:srgbClr val="7E7E7E"/>
                </a:solidFill>
                <a:latin typeface="맑은 고딕"/>
                <a:cs typeface="맑은 고딕"/>
              </a:rPr>
              <a:t>소개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7541" y="2402585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5255" y="2685288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72025" y="2453767"/>
            <a:ext cx="7277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03</a:t>
            </a:r>
            <a:r>
              <a:rPr dirty="0" sz="1100" spc="-17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고</a:t>
            </a:r>
            <a:r>
              <a:rPr dirty="0" sz="1100" spc="80">
                <a:solidFill>
                  <a:srgbClr val="7E7E7E"/>
                </a:solidFill>
                <a:latin typeface="맑은 고딕"/>
                <a:cs typeface="맑은 고딕"/>
              </a:rPr>
              <a:t>객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지원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4087" y="4872228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99004" y="4872228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15255" y="4873752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86396" y="2756382"/>
            <a:ext cx="54483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">
              <a:lnSpc>
                <a:spcPct val="150000"/>
              </a:lnSpc>
              <a:spcBef>
                <a:spcPts val="100"/>
              </a:spcBef>
            </a:pP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설</a:t>
            </a:r>
            <a:r>
              <a:rPr dirty="0" sz="1100" spc="80">
                <a:solidFill>
                  <a:srgbClr val="7E7E7E"/>
                </a:solidFill>
                <a:latin typeface="맑은 고딕"/>
                <a:cs typeface="맑은 고딕"/>
              </a:rPr>
              <a:t>치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환경  </a:t>
            </a:r>
            <a:r>
              <a:rPr dirty="0" sz="1100" spc="-145">
                <a:solidFill>
                  <a:srgbClr val="7E7E7E"/>
                </a:solidFill>
                <a:latin typeface="맑은 고딕"/>
                <a:cs typeface="맑은 고딕"/>
              </a:rPr>
              <a:t>Reference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73418" y="2401061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71131" y="2683764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829425" y="2452497"/>
            <a:ext cx="4565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04</a:t>
            </a:r>
            <a:r>
              <a:rPr dirty="0" sz="1100" spc="-17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160">
                <a:solidFill>
                  <a:srgbClr val="7E7E7E"/>
                </a:solidFill>
                <a:latin typeface="맑은 고딕"/>
                <a:cs typeface="맑은 고딕"/>
              </a:rPr>
              <a:t>기타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71131" y="4872228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971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27532" y="2446020"/>
            <a:ext cx="7272655" cy="1377950"/>
          </a:xfrm>
          <a:custGeom>
            <a:avLst/>
            <a:gdLst/>
            <a:ahLst/>
            <a:cxnLst/>
            <a:rect l="l" t="t" r="r" b="b"/>
            <a:pathLst>
              <a:path w="7272655" h="1377950">
                <a:moveTo>
                  <a:pt x="0" y="144652"/>
                </a:moveTo>
                <a:lnTo>
                  <a:pt x="7372" y="98934"/>
                </a:lnTo>
                <a:lnTo>
                  <a:pt x="27901" y="59225"/>
                </a:lnTo>
                <a:lnTo>
                  <a:pt x="59206" y="27911"/>
                </a:lnTo>
                <a:lnTo>
                  <a:pt x="98904" y="7375"/>
                </a:lnTo>
                <a:lnTo>
                  <a:pt x="144614" y="0"/>
                </a:lnTo>
                <a:lnTo>
                  <a:pt x="7127875" y="0"/>
                </a:lnTo>
                <a:lnTo>
                  <a:pt x="7173593" y="7375"/>
                </a:lnTo>
                <a:lnTo>
                  <a:pt x="7213302" y="27911"/>
                </a:lnTo>
                <a:lnTo>
                  <a:pt x="7244616" y="59225"/>
                </a:lnTo>
                <a:lnTo>
                  <a:pt x="7265152" y="98934"/>
                </a:lnTo>
                <a:lnTo>
                  <a:pt x="7272528" y="144652"/>
                </a:lnTo>
                <a:lnTo>
                  <a:pt x="7272528" y="1233042"/>
                </a:lnTo>
                <a:lnTo>
                  <a:pt x="7265152" y="1278761"/>
                </a:lnTo>
                <a:lnTo>
                  <a:pt x="7244616" y="1318470"/>
                </a:lnTo>
                <a:lnTo>
                  <a:pt x="7213302" y="1349784"/>
                </a:lnTo>
                <a:lnTo>
                  <a:pt x="7173593" y="1370320"/>
                </a:lnTo>
                <a:lnTo>
                  <a:pt x="7127875" y="1377695"/>
                </a:lnTo>
                <a:lnTo>
                  <a:pt x="144614" y="1377695"/>
                </a:lnTo>
                <a:lnTo>
                  <a:pt x="98904" y="1370320"/>
                </a:lnTo>
                <a:lnTo>
                  <a:pt x="59206" y="1349784"/>
                </a:lnTo>
                <a:lnTo>
                  <a:pt x="27901" y="1318470"/>
                </a:lnTo>
                <a:lnTo>
                  <a:pt x="7372" y="1278761"/>
                </a:lnTo>
                <a:lnTo>
                  <a:pt x="0" y="1233042"/>
                </a:lnTo>
                <a:lnTo>
                  <a:pt x="0" y="144652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06576" y="2126107"/>
            <a:ext cx="6853555" cy="1532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해쉬</a:t>
            </a:r>
            <a:r>
              <a:rPr dirty="0" sz="1200" spc="-6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검증이란?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맑은 고딕"/>
              <a:cs typeface="맑은 고딕"/>
            </a:endParaRPr>
          </a:p>
          <a:p>
            <a:pPr marL="92710" marR="807085">
              <a:lnSpc>
                <a:spcPct val="150000"/>
              </a:lnSpc>
            </a:pPr>
            <a:r>
              <a:rPr dirty="0" sz="900">
                <a:latin typeface="맑은 고딕"/>
                <a:cs typeface="맑은 고딕"/>
              </a:rPr>
              <a:t>해쉬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검증은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데이터를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주고받을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때,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경로의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양쪽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끝에서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데이터의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해쉬값을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구해,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보낸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쪽과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받은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쪽의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값을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비교하여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데이터를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주고받는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도중에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변경이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가해졌는지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여부를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확인할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수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있는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검증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방법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850">
              <a:latin typeface="맑은 고딕"/>
              <a:cs typeface="맑은 고딕"/>
            </a:endParaRPr>
          </a:p>
          <a:p>
            <a:pPr marL="92710" marR="5080">
              <a:lnSpc>
                <a:spcPct val="150000"/>
              </a:lnSpc>
              <a:spcBef>
                <a:spcPts val="5"/>
              </a:spcBef>
            </a:pPr>
            <a:r>
              <a:rPr dirty="0" sz="900">
                <a:latin typeface="맑은 고딕"/>
                <a:cs typeface="맑은 고딕"/>
              </a:rPr>
              <a:t>특히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해쉬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검증에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사용되는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해쉬값은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‘일방향</a:t>
            </a:r>
            <a:r>
              <a:rPr dirty="0" sz="900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해쉬함수’를</a:t>
            </a:r>
            <a:r>
              <a:rPr dirty="0" sz="900">
                <a:latin typeface="맑은 고딕"/>
                <a:cs typeface="맑은 고딕"/>
              </a:rPr>
              <a:t> 통해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계산된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값으로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같은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해쉬값을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다른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데이터를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작성하기가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어려워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통신의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암호화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보조수단이나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사용자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인증,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디지털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서명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등에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널리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활용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576" y="4380103"/>
            <a:ext cx="634301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디지털</a:t>
            </a:r>
            <a:r>
              <a:rPr dirty="0" sz="1200" spc="-4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인증서</a:t>
            </a:r>
            <a:r>
              <a:rPr dirty="0" sz="1200" spc="-25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검증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맑은 고딕"/>
              <a:cs typeface="맑은 고딕"/>
            </a:endParaRPr>
          </a:p>
          <a:p>
            <a:pPr marL="92710" marR="938530">
              <a:lnSpc>
                <a:spcPct val="150000"/>
              </a:lnSpc>
              <a:spcBef>
                <a:spcPts val="5"/>
              </a:spcBef>
            </a:pPr>
            <a:r>
              <a:rPr dirty="0" sz="900">
                <a:latin typeface="맑은 고딕"/>
                <a:cs typeface="맑은 고딕"/>
              </a:rPr>
              <a:t>웹상에서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상대편을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믿고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신뢰할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수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있도록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하는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전자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보증서의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일종으로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특정한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인증기관에서 발급하며,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인증서의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소유자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명,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유효기간,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전자서명을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확인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할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있는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공개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키,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인증기관의</a:t>
            </a:r>
            <a:r>
              <a:rPr dirty="0" sz="900" spc="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전자서명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등이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포함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50">
              <a:latin typeface="맑은 고딕"/>
              <a:cs typeface="맑은 고딕"/>
            </a:endParaRPr>
          </a:p>
          <a:p>
            <a:pPr marL="92710" marR="5080">
              <a:lnSpc>
                <a:spcPct val="150000"/>
              </a:lnSpc>
            </a:pPr>
            <a:r>
              <a:rPr dirty="0" sz="900">
                <a:latin typeface="맑은 고딕"/>
                <a:cs typeface="맑은 고딕"/>
              </a:rPr>
              <a:t>전자서명을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확인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하는데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사용되는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공개키는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데이터를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암호화하고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이를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다시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있는 열쇠가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다르기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때문에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거의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완벽한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데이터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보안이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가능하고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정보유출의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가능성이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적은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암호화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방법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339" y="4637532"/>
            <a:ext cx="7272655" cy="1511935"/>
          </a:xfrm>
          <a:custGeom>
            <a:avLst/>
            <a:gdLst/>
            <a:ahLst/>
            <a:cxnLst/>
            <a:rect l="l" t="t" r="r" b="b"/>
            <a:pathLst>
              <a:path w="7272655" h="1511935">
                <a:moveTo>
                  <a:pt x="0" y="158750"/>
                </a:moveTo>
                <a:lnTo>
                  <a:pt x="8089" y="108541"/>
                </a:lnTo>
                <a:lnTo>
                  <a:pt x="30616" y="64958"/>
                </a:lnTo>
                <a:lnTo>
                  <a:pt x="64967" y="30605"/>
                </a:lnTo>
                <a:lnTo>
                  <a:pt x="108528" y="8085"/>
                </a:lnTo>
                <a:lnTo>
                  <a:pt x="158686" y="0"/>
                </a:lnTo>
                <a:lnTo>
                  <a:pt x="7113778" y="0"/>
                </a:lnTo>
                <a:lnTo>
                  <a:pt x="7163986" y="8085"/>
                </a:lnTo>
                <a:lnTo>
                  <a:pt x="7207569" y="30605"/>
                </a:lnTo>
                <a:lnTo>
                  <a:pt x="7241922" y="64958"/>
                </a:lnTo>
                <a:lnTo>
                  <a:pt x="7264442" y="108541"/>
                </a:lnTo>
                <a:lnTo>
                  <a:pt x="7272528" y="158750"/>
                </a:lnTo>
                <a:lnTo>
                  <a:pt x="7272528" y="1353108"/>
                </a:lnTo>
                <a:lnTo>
                  <a:pt x="7264442" y="1403273"/>
                </a:lnTo>
                <a:lnTo>
                  <a:pt x="7241922" y="1446838"/>
                </a:lnTo>
                <a:lnTo>
                  <a:pt x="7207569" y="1481190"/>
                </a:lnTo>
                <a:lnTo>
                  <a:pt x="7163986" y="1503718"/>
                </a:lnTo>
                <a:lnTo>
                  <a:pt x="7113778" y="1511808"/>
                </a:lnTo>
                <a:lnTo>
                  <a:pt x="158686" y="1511808"/>
                </a:lnTo>
                <a:lnTo>
                  <a:pt x="108528" y="1503718"/>
                </a:lnTo>
                <a:lnTo>
                  <a:pt x="64967" y="1481190"/>
                </a:lnTo>
                <a:lnTo>
                  <a:pt x="30616" y="1446838"/>
                </a:lnTo>
                <a:lnTo>
                  <a:pt x="8089" y="1403273"/>
                </a:lnTo>
                <a:lnTo>
                  <a:pt x="0" y="1353108"/>
                </a:lnTo>
                <a:lnTo>
                  <a:pt x="0" y="158750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6216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업데이</a:t>
            </a:r>
            <a:r>
              <a:rPr dirty="0" sz="2400">
                <a:solidFill>
                  <a:srgbClr val="313945"/>
                </a:solidFill>
              </a:rPr>
              <a:t>트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증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시스템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620268" y="1452372"/>
            <a:ext cx="1999614" cy="31877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64769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509"/>
              </a:spcBef>
            </a:pP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해쉬</a:t>
            </a:r>
            <a:r>
              <a:rPr dirty="0" sz="1200" spc="-3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검증과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디지털</a:t>
            </a:r>
            <a:r>
              <a:rPr dirty="0" sz="1200" spc="-3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서명</a:t>
            </a:r>
            <a:endParaRPr sz="12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9157" y="3317240"/>
            <a:ext cx="21793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*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HTTPS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프로토콜을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이용한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서버운영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99766" y="2315121"/>
            <a:ext cx="1216025" cy="931544"/>
            <a:chOff x="2699766" y="2315121"/>
            <a:chExt cx="1216025" cy="93154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6816" y="2582982"/>
              <a:ext cx="1157663" cy="4750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66" y="2315121"/>
              <a:ext cx="1215936" cy="9313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18663" y="2737358"/>
              <a:ext cx="684530" cy="111760"/>
            </a:xfrm>
            <a:custGeom>
              <a:avLst/>
              <a:gdLst/>
              <a:ahLst/>
              <a:cxnLst/>
              <a:rect l="l" t="t" r="r" b="b"/>
              <a:pathLst>
                <a:path w="684529" h="111760">
                  <a:moveTo>
                    <a:pt x="20193" y="10667"/>
                  </a:moveTo>
                  <a:lnTo>
                    <a:pt x="0" y="11049"/>
                  </a:lnTo>
                  <a:lnTo>
                    <a:pt x="1524" y="111378"/>
                  </a:lnTo>
                  <a:lnTo>
                    <a:pt x="21843" y="111125"/>
                  </a:lnTo>
                  <a:lnTo>
                    <a:pt x="20193" y="10667"/>
                  </a:lnTo>
                  <a:close/>
                </a:path>
                <a:path w="684529" h="111760">
                  <a:moveTo>
                    <a:pt x="60070" y="10032"/>
                  </a:moveTo>
                  <a:lnTo>
                    <a:pt x="40386" y="10413"/>
                  </a:lnTo>
                  <a:lnTo>
                    <a:pt x="42037" y="110743"/>
                  </a:lnTo>
                  <a:lnTo>
                    <a:pt x="60832" y="110489"/>
                  </a:lnTo>
                  <a:lnTo>
                    <a:pt x="59817" y="44957"/>
                  </a:lnTo>
                  <a:lnTo>
                    <a:pt x="82241" y="44957"/>
                  </a:lnTo>
                  <a:lnTo>
                    <a:pt x="60070" y="10032"/>
                  </a:lnTo>
                  <a:close/>
                </a:path>
                <a:path w="684529" h="111760">
                  <a:moveTo>
                    <a:pt x="82241" y="44957"/>
                  </a:moveTo>
                  <a:lnTo>
                    <a:pt x="59817" y="44957"/>
                  </a:lnTo>
                  <a:lnTo>
                    <a:pt x="101345" y="109727"/>
                  </a:lnTo>
                  <a:lnTo>
                    <a:pt x="121666" y="109474"/>
                  </a:lnTo>
                  <a:lnTo>
                    <a:pt x="121122" y="76453"/>
                  </a:lnTo>
                  <a:lnTo>
                    <a:pt x="102235" y="76453"/>
                  </a:lnTo>
                  <a:lnTo>
                    <a:pt x="82241" y="44957"/>
                  </a:lnTo>
                  <a:close/>
                </a:path>
                <a:path w="684529" h="111760">
                  <a:moveTo>
                    <a:pt x="120014" y="9143"/>
                  </a:moveTo>
                  <a:lnTo>
                    <a:pt x="101218" y="9397"/>
                  </a:lnTo>
                  <a:lnTo>
                    <a:pt x="102235" y="76453"/>
                  </a:lnTo>
                  <a:lnTo>
                    <a:pt x="121122" y="76453"/>
                  </a:lnTo>
                  <a:lnTo>
                    <a:pt x="120014" y="9143"/>
                  </a:lnTo>
                  <a:close/>
                </a:path>
                <a:path w="684529" h="111760">
                  <a:moveTo>
                    <a:pt x="183902" y="25400"/>
                  </a:moveTo>
                  <a:lnTo>
                    <a:pt x="163575" y="25400"/>
                  </a:lnTo>
                  <a:lnTo>
                    <a:pt x="164973" y="108712"/>
                  </a:lnTo>
                  <a:lnTo>
                    <a:pt x="185293" y="108457"/>
                  </a:lnTo>
                  <a:lnTo>
                    <a:pt x="183902" y="25400"/>
                  </a:lnTo>
                  <a:close/>
                </a:path>
                <a:path w="684529" h="111760">
                  <a:moveTo>
                    <a:pt x="213360" y="7619"/>
                  </a:moveTo>
                  <a:lnTo>
                    <a:pt x="133604" y="8889"/>
                  </a:lnTo>
                  <a:lnTo>
                    <a:pt x="133857" y="25907"/>
                  </a:lnTo>
                  <a:lnTo>
                    <a:pt x="163575" y="25400"/>
                  </a:lnTo>
                  <a:lnTo>
                    <a:pt x="183902" y="25400"/>
                  </a:lnTo>
                  <a:lnTo>
                    <a:pt x="183895" y="25018"/>
                  </a:lnTo>
                  <a:lnTo>
                    <a:pt x="213613" y="24637"/>
                  </a:lnTo>
                  <a:lnTo>
                    <a:pt x="213360" y="7619"/>
                  </a:lnTo>
                  <a:close/>
                </a:path>
                <a:path w="684529" h="111760">
                  <a:moveTo>
                    <a:pt x="298958" y="6222"/>
                  </a:moveTo>
                  <a:lnTo>
                    <a:pt x="224536" y="7365"/>
                  </a:lnTo>
                  <a:lnTo>
                    <a:pt x="226187" y="107822"/>
                  </a:lnTo>
                  <a:lnTo>
                    <a:pt x="302513" y="106552"/>
                  </a:lnTo>
                  <a:lnTo>
                    <a:pt x="302273" y="90550"/>
                  </a:lnTo>
                  <a:lnTo>
                    <a:pt x="246125" y="90550"/>
                  </a:lnTo>
                  <a:lnTo>
                    <a:pt x="245745" y="63245"/>
                  </a:lnTo>
                  <a:lnTo>
                    <a:pt x="296163" y="62356"/>
                  </a:lnTo>
                  <a:lnTo>
                    <a:pt x="295923" y="46354"/>
                  </a:lnTo>
                  <a:lnTo>
                    <a:pt x="245490" y="46354"/>
                  </a:lnTo>
                  <a:lnTo>
                    <a:pt x="245110" y="24129"/>
                  </a:lnTo>
                  <a:lnTo>
                    <a:pt x="299212" y="23240"/>
                  </a:lnTo>
                  <a:lnTo>
                    <a:pt x="298958" y="6222"/>
                  </a:lnTo>
                  <a:close/>
                </a:path>
                <a:path w="684529" h="111760">
                  <a:moveTo>
                    <a:pt x="302260" y="89662"/>
                  </a:moveTo>
                  <a:lnTo>
                    <a:pt x="246125" y="90550"/>
                  </a:lnTo>
                  <a:lnTo>
                    <a:pt x="302273" y="90550"/>
                  </a:lnTo>
                  <a:lnTo>
                    <a:pt x="302260" y="89662"/>
                  </a:lnTo>
                  <a:close/>
                </a:path>
                <a:path w="684529" h="111760">
                  <a:moveTo>
                    <a:pt x="295910" y="45465"/>
                  </a:moveTo>
                  <a:lnTo>
                    <a:pt x="245490" y="46354"/>
                  </a:lnTo>
                  <a:lnTo>
                    <a:pt x="295923" y="46354"/>
                  </a:lnTo>
                  <a:lnTo>
                    <a:pt x="295910" y="45465"/>
                  </a:lnTo>
                  <a:close/>
                </a:path>
                <a:path w="684529" h="111760">
                  <a:moveTo>
                    <a:pt x="370966" y="5079"/>
                  </a:moveTo>
                  <a:lnTo>
                    <a:pt x="317626" y="5968"/>
                  </a:lnTo>
                  <a:lnTo>
                    <a:pt x="319277" y="106299"/>
                  </a:lnTo>
                  <a:lnTo>
                    <a:pt x="339471" y="105917"/>
                  </a:lnTo>
                  <a:lnTo>
                    <a:pt x="338836" y="64007"/>
                  </a:lnTo>
                  <a:lnTo>
                    <a:pt x="342900" y="64007"/>
                  </a:lnTo>
                  <a:lnTo>
                    <a:pt x="347599" y="63880"/>
                  </a:lnTo>
                  <a:lnTo>
                    <a:pt x="378810" y="63880"/>
                  </a:lnTo>
                  <a:lnTo>
                    <a:pt x="378460" y="63626"/>
                  </a:lnTo>
                  <a:lnTo>
                    <a:pt x="374141" y="61087"/>
                  </a:lnTo>
                  <a:lnTo>
                    <a:pt x="382904" y="59689"/>
                  </a:lnTo>
                  <a:lnTo>
                    <a:pt x="389382" y="56514"/>
                  </a:lnTo>
                  <a:lnTo>
                    <a:pt x="396813" y="48005"/>
                  </a:lnTo>
                  <a:lnTo>
                    <a:pt x="338582" y="48005"/>
                  </a:lnTo>
                  <a:lnTo>
                    <a:pt x="338074" y="22605"/>
                  </a:lnTo>
                  <a:lnTo>
                    <a:pt x="362203" y="22225"/>
                  </a:lnTo>
                  <a:lnTo>
                    <a:pt x="398711" y="22225"/>
                  </a:lnTo>
                  <a:lnTo>
                    <a:pt x="398525" y="21589"/>
                  </a:lnTo>
                  <a:lnTo>
                    <a:pt x="392429" y="12445"/>
                  </a:lnTo>
                  <a:lnTo>
                    <a:pt x="388492" y="9270"/>
                  </a:lnTo>
                  <a:lnTo>
                    <a:pt x="383666" y="7492"/>
                  </a:lnTo>
                  <a:lnTo>
                    <a:pt x="378713" y="5841"/>
                  </a:lnTo>
                  <a:lnTo>
                    <a:pt x="370966" y="5079"/>
                  </a:lnTo>
                  <a:close/>
                </a:path>
                <a:path w="684529" h="111760">
                  <a:moveTo>
                    <a:pt x="378810" y="63880"/>
                  </a:moveTo>
                  <a:lnTo>
                    <a:pt x="347599" y="63880"/>
                  </a:lnTo>
                  <a:lnTo>
                    <a:pt x="351027" y="64262"/>
                  </a:lnTo>
                  <a:lnTo>
                    <a:pt x="353187" y="64896"/>
                  </a:lnTo>
                  <a:lnTo>
                    <a:pt x="370204" y="83565"/>
                  </a:lnTo>
                  <a:lnTo>
                    <a:pt x="385190" y="105155"/>
                  </a:lnTo>
                  <a:lnTo>
                    <a:pt x="409448" y="104775"/>
                  </a:lnTo>
                  <a:lnTo>
                    <a:pt x="396875" y="85470"/>
                  </a:lnTo>
                  <a:lnTo>
                    <a:pt x="391922" y="77724"/>
                  </a:lnTo>
                  <a:lnTo>
                    <a:pt x="387985" y="72389"/>
                  </a:lnTo>
                  <a:lnTo>
                    <a:pt x="382142" y="66293"/>
                  </a:lnTo>
                  <a:lnTo>
                    <a:pt x="378810" y="63880"/>
                  </a:lnTo>
                  <a:close/>
                </a:path>
                <a:path w="684529" h="111760">
                  <a:moveTo>
                    <a:pt x="398711" y="22225"/>
                  </a:moveTo>
                  <a:lnTo>
                    <a:pt x="367029" y="22225"/>
                  </a:lnTo>
                  <a:lnTo>
                    <a:pt x="368681" y="22351"/>
                  </a:lnTo>
                  <a:lnTo>
                    <a:pt x="371983" y="22859"/>
                  </a:lnTo>
                  <a:lnTo>
                    <a:pt x="379349" y="37337"/>
                  </a:lnTo>
                  <a:lnTo>
                    <a:pt x="378713" y="39877"/>
                  </a:lnTo>
                  <a:lnTo>
                    <a:pt x="377316" y="41909"/>
                  </a:lnTo>
                  <a:lnTo>
                    <a:pt x="376047" y="43941"/>
                  </a:lnTo>
                  <a:lnTo>
                    <a:pt x="374141" y="45338"/>
                  </a:lnTo>
                  <a:lnTo>
                    <a:pt x="369315" y="47116"/>
                  </a:lnTo>
                  <a:lnTo>
                    <a:pt x="363220" y="47625"/>
                  </a:lnTo>
                  <a:lnTo>
                    <a:pt x="338582" y="48005"/>
                  </a:lnTo>
                  <a:lnTo>
                    <a:pt x="396813" y="48005"/>
                  </a:lnTo>
                  <a:lnTo>
                    <a:pt x="398145" y="46481"/>
                  </a:lnTo>
                  <a:lnTo>
                    <a:pt x="400303" y="40258"/>
                  </a:lnTo>
                  <a:lnTo>
                    <a:pt x="400176" y="32765"/>
                  </a:lnTo>
                  <a:lnTo>
                    <a:pt x="400050" y="26796"/>
                  </a:lnTo>
                  <a:lnTo>
                    <a:pt x="398711" y="22225"/>
                  </a:lnTo>
                  <a:close/>
                </a:path>
                <a:path w="684529" h="111760">
                  <a:moveTo>
                    <a:pt x="438023" y="3937"/>
                  </a:moveTo>
                  <a:lnTo>
                    <a:pt x="418338" y="4317"/>
                  </a:lnTo>
                  <a:lnTo>
                    <a:pt x="419862" y="104647"/>
                  </a:lnTo>
                  <a:lnTo>
                    <a:pt x="438785" y="104393"/>
                  </a:lnTo>
                  <a:lnTo>
                    <a:pt x="437641" y="38862"/>
                  </a:lnTo>
                  <a:lnTo>
                    <a:pt x="460193" y="38862"/>
                  </a:lnTo>
                  <a:lnTo>
                    <a:pt x="438023" y="3937"/>
                  </a:lnTo>
                  <a:close/>
                </a:path>
                <a:path w="684529" h="111760">
                  <a:moveTo>
                    <a:pt x="460193" y="38862"/>
                  </a:moveTo>
                  <a:lnTo>
                    <a:pt x="437641" y="38862"/>
                  </a:lnTo>
                  <a:lnTo>
                    <a:pt x="479171" y="103631"/>
                  </a:lnTo>
                  <a:lnTo>
                    <a:pt x="499490" y="103377"/>
                  </a:lnTo>
                  <a:lnTo>
                    <a:pt x="498989" y="70357"/>
                  </a:lnTo>
                  <a:lnTo>
                    <a:pt x="480187" y="70357"/>
                  </a:lnTo>
                  <a:lnTo>
                    <a:pt x="460193" y="38862"/>
                  </a:lnTo>
                  <a:close/>
                </a:path>
                <a:path w="684529" h="111760">
                  <a:moveTo>
                    <a:pt x="497966" y="3047"/>
                  </a:moveTo>
                  <a:lnTo>
                    <a:pt x="479044" y="3301"/>
                  </a:lnTo>
                  <a:lnTo>
                    <a:pt x="480187" y="70357"/>
                  </a:lnTo>
                  <a:lnTo>
                    <a:pt x="498989" y="70357"/>
                  </a:lnTo>
                  <a:lnTo>
                    <a:pt x="497966" y="3047"/>
                  </a:lnTo>
                  <a:close/>
                </a:path>
                <a:path w="684529" h="111760">
                  <a:moveTo>
                    <a:pt x="593089" y="1524"/>
                  </a:moveTo>
                  <a:lnTo>
                    <a:pt x="518667" y="2666"/>
                  </a:lnTo>
                  <a:lnTo>
                    <a:pt x="520319" y="102996"/>
                  </a:lnTo>
                  <a:lnTo>
                    <a:pt x="596646" y="101726"/>
                  </a:lnTo>
                  <a:lnTo>
                    <a:pt x="596405" y="85725"/>
                  </a:lnTo>
                  <a:lnTo>
                    <a:pt x="540258" y="85725"/>
                  </a:lnTo>
                  <a:lnTo>
                    <a:pt x="539876" y="58419"/>
                  </a:lnTo>
                  <a:lnTo>
                    <a:pt x="590169" y="57657"/>
                  </a:lnTo>
                  <a:lnTo>
                    <a:pt x="589926" y="41528"/>
                  </a:lnTo>
                  <a:lnTo>
                    <a:pt x="539623" y="41528"/>
                  </a:lnTo>
                  <a:lnTo>
                    <a:pt x="539241" y="19303"/>
                  </a:lnTo>
                  <a:lnTo>
                    <a:pt x="593344" y="18414"/>
                  </a:lnTo>
                  <a:lnTo>
                    <a:pt x="593089" y="1524"/>
                  </a:lnTo>
                  <a:close/>
                </a:path>
                <a:path w="684529" h="111760">
                  <a:moveTo>
                    <a:pt x="596391" y="84836"/>
                  </a:moveTo>
                  <a:lnTo>
                    <a:pt x="540258" y="85725"/>
                  </a:lnTo>
                  <a:lnTo>
                    <a:pt x="596405" y="85725"/>
                  </a:lnTo>
                  <a:lnTo>
                    <a:pt x="596391" y="84836"/>
                  </a:lnTo>
                  <a:close/>
                </a:path>
                <a:path w="684529" h="111760">
                  <a:moveTo>
                    <a:pt x="589914" y="40766"/>
                  </a:moveTo>
                  <a:lnTo>
                    <a:pt x="539623" y="41528"/>
                  </a:lnTo>
                  <a:lnTo>
                    <a:pt x="589926" y="41528"/>
                  </a:lnTo>
                  <a:lnTo>
                    <a:pt x="589914" y="40766"/>
                  </a:lnTo>
                  <a:close/>
                </a:path>
                <a:path w="684529" h="111760">
                  <a:moveTo>
                    <a:pt x="654691" y="17779"/>
                  </a:moveTo>
                  <a:lnTo>
                    <a:pt x="634491" y="17779"/>
                  </a:lnTo>
                  <a:lnTo>
                    <a:pt x="635888" y="101091"/>
                  </a:lnTo>
                  <a:lnTo>
                    <a:pt x="656082" y="100837"/>
                  </a:lnTo>
                  <a:lnTo>
                    <a:pt x="654691" y="17779"/>
                  </a:lnTo>
                  <a:close/>
                </a:path>
                <a:path w="684529" h="111760">
                  <a:moveTo>
                    <a:pt x="684149" y="0"/>
                  </a:moveTo>
                  <a:lnTo>
                    <a:pt x="604392" y="1269"/>
                  </a:lnTo>
                  <a:lnTo>
                    <a:pt x="604647" y="18287"/>
                  </a:lnTo>
                  <a:lnTo>
                    <a:pt x="634491" y="17779"/>
                  </a:lnTo>
                  <a:lnTo>
                    <a:pt x="654691" y="17779"/>
                  </a:lnTo>
                  <a:lnTo>
                    <a:pt x="654685" y="17399"/>
                  </a:lnTo>
                  <a:lnTo>
                    <a:pt x="684402" y="17017"/>
                  </a:lnTo>
                  <a:lnTo>
                    <a:pt x="684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867407" y="2472689"/>
            <a:ext cx="775970" cy="615950"/>
            <a:chOff x="1867407" y="2472689"/>
            <a:chExt cx="775970" cy="615950"/>
          </a:xfrm>
        </p:grpSpPr>
        <p:sp>
          <p:nvSpPr>
            <p:cNvPr id="13" name="object 13"/>
            <p:cNvSpPr/>
            <p:nvPr/>
          </p:nvSpPr>
          <p:spPr>
            <a:xfrm>
              <a:off x="1867408" y="2472689"/>
              <a:ext cx="775970" cy="615950"/>
            </a:xfrm>
            <a:custGeom>
              <a:avLst/>
              <a:gdLst/>
              <a:ahLst/>
              <a:cxnLst/>
              <a:rect l="l" t="t" r="r" b="b"/>
              <a:pathLst>
                <a:path w="775969" h="615950">
                  <a:moveTo>
                    <a:pt x="26797" y="149225"/>
                  </a:moveTo>
                  <a:lnTo>
                    <a:pt x="2540" y="148971"/>
                  </a:lnTo>
                  <a:lnTo>
                    <a:pt x="0" y="456819"/>
                  </a:lnTo>
                  <a:lnTo>
                    <a:pt x="24257" y="457073"/>
                  </a:lnTo>
                  <a:lnTo>
                    <a:pt x="26797" y="149225"/>
                  </a:lnTo>
                  <a:close/>
                </a:path>
                <a:path w="775969" h="615950">
                  <a:moveTo>
                    <a:pt x="99441" y="149860"/>
                  </a:moveTo>
                  <a:lnTo>
                    <a:pt x="50927" y="149479"/>
                  </a:lnTo>
                  <a:lnTo>
                    <a:pt x="48387" y="457327"/>
                  </a:lnTo>
                  <a:lnTo>
                    <a:pt x="96774" y="457708"/>
                  </a:lnTo>
                  <a:lnTo>
                    <a:pt x="99441" y="149860"/>
                  </a:lnTo>
                  <a:close/>
                </a:path>
                <a:path w="775969" h="615950">
                  <a:moveTo>
                    <a:pt x="775970" y="309372"/>
                  </a:moveTo>
                  <a:lnTo>
                    <a:pt x="584835" y="0"/>
                  </a:lnTo>
                  <a:lnTo>
                    <a:pt x="583565" y="153924"/>
                  </a:lnTo>
                  <a:lnTo>
                    <a:pt x="123571" y="149987"/>
                  </a:lnTo>
                  <a:lnTo>
                    <a:pt x="121031" y="457835"/>
                  </a:lnTo>
                  <a:lnTo>
                    <a:pt x="581025" y="461772"/>
                  </a:lnTo>
                  <a:lnTo>
                    <a:pt x="579755" y="615696"/>
                  </a:lnTo>
                  <a:lnTo>
                    <a:pt x="775970" y="30937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31186" y="2720720"/>
              <a:ext cx="281305" cy="116205"/>
            </a:xfrm>
            <a:custGeom>
              <a:avLst/>
              <a:gdLst/>
              <a:ahLst/>
              <a:cxnLst/>
              <a:rect l="l" t="t" r="r" b="b"/>
              <a:pathLst>
                <a:path w="281305" h="116205">
                  <a:moveTo>
                    <a:pt x="34800" y="109600"/>
                  </a:moveTo>
                  <a:lnTo>
                    <a:pt x="21970" y="109600"/>
                  </a:lnTo>
                  <a:lnTo>
                    <a:pt x="22732" y="109727"/>
                  </a:lnTo>
                  <a:lnTo>
                    <a:pt x="23875" y="109981"/>
                  </a:lnTo>
                  <a:lnTo>
                    <a:pt x="24511" y="110236"/>
                  </a:lnTo>
                  <a:lnTo>
                    <a:pt x="25781" y="110489"/>
                  </a:lnTo>
                  <a:lnTo>
                    <a:pt x="27431" y="110998"/>
                  </a:lnTo>
                  <a:lnTo>
                    <a:pt x="30733" y="112140"/>
                  </a:lnTo>
                  <a:lnTo>
                    <a:pt x="33400" y="112902"/>
                  </a:lnTo>
                  <a:lnTo>
                    <a:pt x="38988" y="114300"/>
                  </a:lnTo>
                  <a:lnTo>
                    <a:pt x="42290" y="114680"/>
                  </a:lnTo>
                  <a:lnTo>
                    <a:pt x="45338" y="114680"/>
                  </a:lnTo>
                  <a:lnTo>
                    <a:pt x="52766" y="114323"/>
                  </a:lnTo>
                  <a:lnTo>
                    <a:pt x="59420" y="113061"/>
                  </a:lnTo>
                  <a:lnTo>
                    <a:pt x="64664" y="111125"/>
                  </a:lnTo>
                  <a:lnTo>
                    <a:pt x="53212" y="111125"/>
                  </a:lnTo>
                  <a:lnTo>
                    <a:pt x="44831" y="110998"/>
                  </a:lnTo>
                  <a:lnTo>
                    <a:pt x="37709" y="110355"/>
                  </a:lnTo>
                  <a:lnTo>
                    <a:pt x="34800" y="109600"/>
                  </a:lnTo>
                  <a:close/>
                </a:path>
                <a:path w="281305" h="116205">
                  <a:moveTo>
                    <a:pt x="3048" y="83438"/>
                  </a:moveTo>
                  <a:lnTo>
                    <a:pt x="0" y="84962"/>
                  </a:lnTo>
                  <a:lnTo>
                    <a:pt x="10287" y="113918"/>
                  </a:lnTo>
                  <a:lnTo>
                    <a:pt x="11937" y="112649"/>
                  </a:lnTo>
                  <a:lnTo>
                    <a:pt x="13843" y="111632"/>
                  </a:lnTo>
                  <a:lnTo>
                    <a:pt x="15875" y="110870"/>
                  </a:lnTo>
                  <a:lnTo>
                    <a:pt x="17906" y="109981"/>
                  </a:lnTo>
                  <a:lnTo>
                    <a:pt x="19812" y="109600"/>
                  </a:lnTo>
                  <a:lnTo>
                    <a:pt x="34800" y="109600"/>
                  </a:lnTo>
                  <a:lnTo>
                    <a:pt x="31003" y="108616"/>
                  </a:lnTo>
                  <a:lnTo>
                    <a:pt x="24703" y="105783"/>
                  </a:lnTo>
                  <a:lnTo>
                    <a:pt x="18795" y="101853"/>
                  </a:lnTo>
                  <a:lnTo>
                    <a:pt x="13207" y="97536"/>
                  </a:lnTo>
                  <a:lnTo>
                    <a:pt x="8000" y="91439"/>
                  </a:lnTo>
                  <a:lnTo>
                    <a:pt x="3048" y="83438"/>
                  </a:lnTo>
                  <a:close/>
                </a:path>
                <a:path w="281305" h="116205">
                  <a:moveTo>
                    <a:pt x="41275" y="0"/>
                  </a:moveTo>
                  <a:lnTo>
                    <a:pt x="38354" y="0"/>
                  </a:lnTo>
                  <a:lnTo>
                    <a:pt x="30376" y="476"/>
                  </a:lnTo>
                  <a:lnTo>
                    <a:pt x="5080" y="36067"/>
                  </a:lnTo>
                  <a:lnTo>
                    <a:pt x="8636" y="43433"/>
                  </a:lnTo>
                  <a:lnTo>
                    <a:pt x="48575" y="63059"/>
                  </a:lnTo>
                  <a:lnTo>
                    <a:pt x="55610" y="65722"/>
                  </a:lnTo>
                  <a:lnTo>
                    <a:pt x="61096" y="68290"/>
                  </a:lnTo>
                  <a:lnTo>
                    <a:pt x="65024" y="70738"/>
                  </a:lnTo>
                  <a:lnTo>
                    <a:pt x="70104" y="74675"/>
                  </a:lnTo>
                  <a:lnTo>
                    <a:pt x="72517" y="80137"/>
                  </a:lnTo>
                  <a:lnTo>
                    <a:pt x="72262" y="95757"/>
                  </a:lnTo>
                  <a:lnTo>
                    <a:pt x="69595" y="101853"/>
                  </a:lnTo>
                  <a:lnTo>
                    <a:pt x="64262" y="105917"/>
                  </a:lnTo>
                  <a:lnTo>
                    <a:pt x="59689" y="109474"/>
                  </a:lnTo>
                  <a:lnTo>
                    <a:pt x="53212" y="111125"/>
                  </a:lnTo>
                  <a:lnTo>
                    <a:pt x="64664" y="111125"/>
                  </a:lnTo>
                  <a:lnTo>
                    <a:pt x="81152" y="75564"/>
                  </a:lnTo>
                  <a:lnTo>
                    <a:pt x="77596" y="68452"/>
                  </a:lnTo>
                  <a:lnTo>
                    <a:pt x="34417" y="49021"/>
                  </a:lnTo>
                  <a:lnTo>
                    <a:pt x="27177" y="45846"/>
                  </a:lnTo>
                  <a:lnTo>
                    <a:pt x="16510" y="37973"/>
                  </a:lnTo>
                  <a:lnTo>
                    <a:pt x="13462" y="32130"/>
                  </a:lnTo>
                  <a:lnTo>
                    <a:pt x="13715" y="17525"/>
                  </a:lnTo>
                  <a:lnTo>
                    <a:pt x="16129" y="12064"/>
                  </a:lnTo>
                  <a:lnTo>
                    <a:pt x="20955" y="8381"/>
                  </a:lnTo>
                  <a:lnTo>
                    <a:pt x="25145" y="5333"/>
                  </a:lnTo>
                  <a:lnTo>
                    <a:pt x="30733" y="3809"/>
                  </a:lnTo>
                  <a:lnTo>
                    <a:pt x="56472" y="3809"/>
                  </a:lnTo>
                  <a:lnTo>
                    <a:pt x="53848" y="3048"/>
                  </a:lnTo>
                  <a:lnTo>
                    <a:pt x="48894" y="1396"/>
                  </a:lnTo>
                  <a:lnTo>
                    <a:pt x="47243" y="1015"/>
                  </a:lnTo>
                  <a:lnTo>
                    <a:pt x="44323" y="380"/>
                  </a:lnTo>
                  <a:lnTo>
                    <a:pt x="41275" y="0"/>
                  </a:lnTo>
                  <a:close/>
                </a:path>
                <a:path w="281305" h="116205">
                  <a:moveTo>
                    <a:pt x="56472" y="3809"/>
                  </a:moveTo>
                  <a:lnTo>
                    <a:pt x="30733" y="3809"/>
                  </a:lnTo>
                  <a:lnTo>
                    <a:pt x="37464" y="3937"/>
                  </a:lnTo>
                  <a:lnTo>
                    <a:pt x="45846" y="3937"/>
                  </a:lnTo>
                  <a:lnTo>
                    <a:pt x="53467" y="6603"/>
                  </a:lnTo>
                  <a:lnTo>
                    <a:pt x="60198" y="11683"/>
                  </a:lnTo>
                  <a:lnTo>
                    <a:pt x="66039" y="16001"/>
                  </a:lnTo>
                  <a:lnTo>
                    <a:pt x="71374" y="22351"/>
                  </a:lnTo>
                  <a:lnTo>
                    <a:pt x="76200" y="30606"/>
                  </a:lnTo>
                  <a:lnTo>
                    <a:pt x="78612" y="29209"/>
                  </a:lnTo>
                  <a:lnTo>
                    <a:pt x="70101" y="4571"/>
                  </a:lnTo>
                  <a:lnTo>
                    <a:pt x="59436" y="4571"/>
                  </a:lnTo>
                  <a:lnTo>
                    <a:pt x="58165" y="4317"/>
                  </a:lnTo>
                  <a:lnTo>
                    <a:pt x="57404" y="4063"/>
                  </a:lnTo>
                  <a:lnTo>
                    <a:pt x="56472" y="3809"/>
                  </a:lnTo>
                  <a:close/>
                </a:path>
                <a:path w="281305" h="116205">
                  <a:moveTo>
                    <a:pt x="68961" y="1269"/>
                  </a:moveTo>
                  <a:lnTo>
                    <a:pt x="61468" y="4190"/>
                  </a:lnTo>
                  <a:lnTo>
                    <a:pt x="60579" y="4444"/>
                  </a:lnTo>
                  <a:lnTo>
                    <a:pt x="59436" y="4571"/>
                  </a:lnTo>
                  <a:lnTo>
                    <a:pt x="70101" y="4571"/>
                  </a:lnTo>
                  <a:lnTo>
                    <a:pt x="68961" y="1269"/>
                  </a:lnTo>
                  <a:close/>
                </a:path>
                <a:path w="281305" h="116205">
                  <a:moveTo>
                    <a:pt x="130812" y="110870"/>
                  </a:moveTo>
                  <a:lnTo>
                    <a:pt x="115824" y="110870"/>
                  </a:lnTo>
                  <a:lnTo>
                    <a:pt x="117475" y="110998"/>
                  </a:lnTo>
                  <a:lnTo>
                    <a:pt x="117982" y="110998"/>
                  </a:lnTo>
                  <a:lnTo>
                    <a:pt x="118744" y="111125"/>
                  </a:lnTo>
                  <a:lnTo>
                    <a:pt x="119887" y="111251"/>
                  </a:lnTo>
                  <a:lnTo>
                    <a:pt x="120523" y="111505"/>
                  </a:lnTo>
                  <a:lnTo>
                    <a:pt x="126745" y="113411"/>
                  </a:lnTo>
                  <a:lnTo>
                    <a:pt x="129412" y="114173"/>
                  </a:lnTo>
                  <a:lnTo>
                    <a:pt x="135000" y="115569"/>
                  </a:lnTo>
                  <a:lnTo>
                    <a:pt x="138302" y="115950"/>
                  </a:lnTo>
                  <a:lnTo>
                    <a:pt x="141350" y="116077"/>
                  </a:lnTo>
                  <a:lnTo>
                    <a:pt x="148778" y="115718"/>
                  </a:lnTo>
                  <a:lnTo>
                    <a:pt x="155432" y="114442"/>
                  </a:lnTo>
                  <a:lnTo>
                    <a:pt x="160882" y="112394"/>
                  </a:lnTo>
                  <a:lnTo>
                    <a:pt x="149225" y="112394"/>
                  </a:lnTo>
                  <a:lnTo>
                    <a:pt x="140843" y="112267"/>
                  </a:lnTo>
                  <a:lnTo>
                    <a:pt x="133721" y="111625"/>
                  </a:lnTo>
                  <a:lnTo>
                    <a:pt x="130812" y="110870"/>
                  </a:lnTo>
                  <a:close/>
                </a:path>
                <a:path w="281305" h="116205">
                  <a:moveTo>
                    <a:pt x="99060" y="84836"/>
                  </a:moveTo>
                  <a:lnTo>
                    <a:pt x="95885" y="86232"/>
                  </a:lnTo>
                  <a:lnTo>
                    <a:pt x="106299" y="115315"/>
                  </a:lnTo>
                  <a:lnTo>
                    <a:pt x="107950" y="114045"/>
                  </a:lnTo>
                  <a:lnTo>
                    <a:pt x="109855" y="113029"/>
                  </a:lnTo>
                  <a:lnTo>
                    <a:pt x="113918" y="111378"/>
                  </a:lnTo>
                  <a:lnTo>
                    <a:pt x="115824" y="110870"/>
                  </a:lnTo>
                  <a:lnTo>
                    <a:pt x="130812" y="110870"/>
                  </a:lnTo>
                  <a:lnTo>
                    <a:pt x="127015" y="109886"/>
                  </a:lnTo>
                  <a:lnTo>
                    <a:pt x="120715" y="107053"/>
                  </a:lnTo>
                  <a:lnTo>
                    <a:pt x="114807" y="103124"/>
                  </a:lnTo>
                  <a:lnTo>
                    <a:pt x="109219" y="98805"/>
                  </a:lnTo>
                  <a:lnTo>
                    <a:pt x="103886" y="92709"/>
                  </a:lnTo>
                  <a:lnTo>
                    <a:pt x="99060" y="84836"/>
                  </a:lnTo>
                  <a:close/>
                </a:path>
                <a:path w="281305" h="116205">
                  <a:moveTo>
                    <a:pt x="134365" y="1269"/>
                  </a:moveTo>
                  <a:lnTo>
                    <a:pt x="101345" y="21081"/>
                  </a:lnTo>
                  <a:lnTo>
                    <a:pt x="101092" y="37337"/>
                  </a:lnTo>
                  <a:lnTo>
                    <a:pt x="104648" y="44703"/>
                  </a:lnTo>
                  <a:lnTo>
                    <a:pt x="144597" y="64388"/>
                  </a:lnTo>
                  <a:lnTo>
                    <a:pt x="151622" y="67055"/>
                  </a:lnTo>
                  <a:lnTo>
                    <a:pt x="157108" y="69631"/>
                  </a:lnTo>
                  <a:lnTo>
                    <a:pt x="161036" y="72136"/>
                  </a:lnTo>
                  <a:lnTo>
                    <a:pt x="165988" y="75945"/>
                  </a:lnTo>
                  <a:lnTo>
                    <a:pt x="168529" y="81533"/>
                  </a:lnTo>
                  <a:lnTo>
                    <a:pt x="168275" y="97027"/>
                  </a:lnTo>
                  <a:lnTo>
                    <a:pt x="165607" y="103250"/>
                  </a:lnTo>
                  <a:lnTo>
                    <a:pt x="160274" y="107187"/>
                  </a:lnTo>
                  <a:lnTo>
                    <a:pt x="155701" y="110743"/>
                  </a:lnTo>
                  <a:lnTo>
                    <a:pt x="149225" y="112394"/>
                  </a:lnTo>
                  <a:lnTo>
                    <a:pt x="160882" y="112394"/>
                  </a:lnTo>
                  <a:lnTo>
                    <a:pt x="177164" y="76962"/>
                  </a:lnTo>
                  <a:lnTo>
                    <a:pt x="173608" y="69850"/>
                  </a:lnTo>
                  <a:lnTo>
                    <a:pt x="130429" y="50291"/>
                  </a:lnTo>
                  <a:lnTo>
                    <a:pt x="123189" y="47116"/>
                  </a:lnTo>
                  <a:lnTo>
                    <a:pt x="112521" y="39242"/>
                  </a:lnTo>
                  <a:lnTo>
                    <a:pt x="109474" y="33400"/>
                  </a:lnTo>
                  <a:lnTo>
                    <a:pt x="109727" y="18795"/>
                  </a:lnTo>
                  <a:lnTo>
                    <a:pt x="112140" y="13334"/>
                  </a:lnTo>
                  <a:lnTo>
                    <a:pt x="116967" y="9778"/>
                  </a:lnTo>
                  <a:lnTo>
                    <a:pt x="121157" y="6603"/>
                  </a:lnTo>
                  <a:lnTo>
                    <a:pt x="126618" y="5079"/>
                  </a:lnTo>
                  <a:lnTo>
                    <a:pt x="152368" y="5079"/>
                  </a:lnTo>
                  <a:lnTo>
                    <a:pt x="152019" y="4952"/>
                  </a:lnTo>
                  <a:lnTo>
                    <a:pt x="149860" y="4317"/>
                  </a:lnTo>
                  <a:lnTo>
                    <a:pt x="147193" y="3428"/>
                  </a:lnTo>
                  <a:lnTo>
                    <a:pt x="144906" y="2793"/>
                  </a:lnTo>
                  <a:lnTo>
                    <a:pt x="143256" y="2286"/>
                  </a:lnTo>
                  <a:lnTo>
                    <a:pt x="140207" y="1650"/>
                  </a:lnTo>
                  <a:lnTo>
                    <a:pt x="137287" y="1396"/>
                  </a:lnTo>
                  <a:lnTo>
                    <a:pt x="134365" y="1269"/>
                  </a:lnTo>
                  <a:close/>
                </a:path>
                <a:path w="281305" h="116205">
                  <a:moveTo>
                    <a:pt x="152368" y="5079"/>
                  </a:moveTo>
                  <a:lnTo>
                    <a:pt x="126618" y="5079"/>
                  </a:lnTo>
                  <a:lnTo>
                    <a:pt x="141858" y="5333"/>
                  </a:lnTo>
                  <a:lnTo>
                    <a:pt x="149351" y="7874"/>
                  </a:lnTo>
                  <a:lnTo>
                    <a:pt x="162051" y="17271"/>
                  </a:lnTo>
                  <a:lnTo>
                    <a:pt x="167386" y="23621"/>
                  </a:lnTo>
                  <a:lnTo>
                    <a:pt x="172212" y="31876"/>
                  </a:lnTo>
                  <a:lnTo>
                    <a:pt x="174498" y="30479"/>
                  </a:lnTo>
                  <a:lnTo>
                    <a:pt x="166060" y="5841"/>
                  </a:lnTo>
                  <a:lnTo>
                    <a:pt x="155448" y="5841"/>
                  </a:lnTo>
                  <a:lnTo>
                    <a:pt x="154177" y="5587"/>
                  </a:lnTo>
                  <a:lnTo>
                    <a:pt x="153415" y="5461"/>
                  </a:lnTo>
                  <a:lnTo>
                    <a:pt x="152368" y="5079"/>
                  </a:lnTo>
                  <a:close/>
                </a:path>
                <a:path w="281305" h="116205">
                  <a:moveTo>
                    <a:pt x="164973" y="2666"/>
                  </a:moveTo>
                  <a:lnTo>
                    <a:pt x="157480" y="5461"/>
                  </a:lnTo>
                  <a:lnTo>
                    <a:pt x="156590" y="5841"/>
                  </a:lnTo>
                  <a:lnTo>
                    <a:pt x="166060" y="5841"/>
                  </a:lnTo>
                  <a:lnTo>
                    <a:pt x="164973" y="2666"/>
                  </a:lnTo>
                  <a:close/>
                </a:path>
                <a:path w="281305" h="116205">
                  <a:moveTo>
                    <a:pt x="192150" y="4699"/>
                  </a:moveTo>
                  <a:lnTo>
                    <a:pt x="192150" y="8381"/>
                  </a:lnTo>
                  <a:lnTo>
                    <a:pt x="197738" y="8381"/>
                  </a:lnTo>
                  <a:lnTo>
                    <a:pt x="201549" y="9143"/>
                  </a:lnTo>
                  <a:lnTo>
                    <a:pt x="203581" y="10667"/>
                  </a:lnTo>
                  <a:lnTo>
                    <a:pt x="205486" y="11937"/>
                  </a:lnTo>
                  <a:lnTo>
                    <a:pt x="206501" y="14477"/>
                  </a:lnTo>
                  <a:lnTo>
                    <a:pt x="205358" y="101218"/>
                  </a:lnTo>
                  <a:lnTo>
                    <a:pt x="202183" y="108330"/>
                  </a:lnTo>
                  <a:lnTo>
                    <a:pt x="200025" y="109981"/>
                  </a:lnTo>
                  <a:lnTo>
                    <a:pt x="196214" y="110616"/>
                  </a:lnTo>
                  <a:lnTo>
                    <a:pt x="190754" y="110616"/>
                  </a:lnTo>
                  <a:lnTo>
                    <a:pt x="190754" y="114426"/>
                  </a:lnTo>
                  <a:lnTo>
                    <a:pt x="269239" y="115569"/>
                  </a:lnTo>
                  <a:lnTo>
                    <a:pt x="271073" y="111378"/>
                  </a:lnTo>
                  <a:lnTo>
                    <a:pt x="248919" y="111378"/>
                  </a:lnTo>
                  <a:lnTo>
                    <a:pt x="226060" y="111125"/>
                  </a:lnTo>
                  <a:lnTo>
                    <a:pt x="221869" y="110998"/>
                  </a:lnTo>
                  <a:lnTo>
                    <a:pt x="218948" y="110236"/>
                  </a:lnTo>
                  <a:lnTo>
                    <a:pt x="217296" y="108584"/>
                  </a:lnTo>
                  <a:lnTo>
                    <a:pt x="215645" y="107061"/>
                  </a:lnTo>
                  <a:lnTo>
                    <a:pt x="215004" y="105028"/>
                  </a:lnTo>
                  <a:lnTo>
                    <a:pt x="215096" y="95123"/>
                  </a:lnTo>
                  <a:lnTo>
                    <a:pt x="216204" y="14477"/>
                  </a:lnTo>
                  <a:lnTo>
                    <a:pt x="217169" y="12064"/>
                  </a:lnTo>
                  <a:lnTo>
                    <a:pt x="219075" y="10794"/>
                  </a:lnTo>
                  <a:lnTo>
                    <a:pt x="221233" y="9398"/>
                  </a:lnTo>
                  <a:lnTo>
                    <a:pt x="225551" y="8762"/>
                  </a:lnTo>
                  <a:lnTo>
                    <a:pt x="231901" y="8762"/>
                  </a:lnTo>
                  <a:lnTo>
                    <a:pt x="231901" y="5206"/>
                  </a:lnTo>
                  <a:lnTo>
                    <a:pt x="192150" y="4699"/>
                  </a:lnTo>
                  <a:close/>
                </a:path>
                <a:path w="281305" h="116205">
                  <a:moveTo>
                    <a:pt x="277875" y="87629"/>
                  </a:moveTo>
                  <a:lnTo>
                    <a:pt x="273431" y="95123"/>
                  </a:lnTo>
                  <a:lnTo>
                    <a:pt x="268224" y="100964"/>
                  </a:lnTo>
                  <a:lnTo>
                    <a:pt x="262000" y="105028"/>
                  </a:lnTo>
                  <a:lnTo>
                    <a:pt x="255650" y="109346"/>
                  </a:lnTo>
                  <a:lnTo>
                    <a:pt x="248919" y="111378"/>
                  </a:lnTo>
                  <a:lnTo>
                    <a:pt x="271073" y="111378"/>
                  </a:lnTo>
                  <a:lnTo>
                    <a:pt x="280796" y="89153"/>
                  </a:lnTo>
                  <a:lnTo>
                    <a:pt x="277875" y="87629"/>
                  </a:lnTo>
                  <a:close/>
                </a:path>
                <a:path w="281305" h="116205">
                  <a:moveTo>
                    <a:pt x="231901" y="8762"/>
                  </a:moveTo>
                  <a:lnTo>
                    <a:pt x="225551" y="8762"/>
                  </a:lnTo>
                  <a:lnTo>
                    <a:pt x="231901" y="8889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04672" y="2132076"/>
            <a:ext cx="963294" cy="1114425"/>
            <a:chOff x="804672" y="2132076"/>
            <a:chExt cx="963294" cy="111442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984" y="2412492"/>
              <a:ext cx="484631" cy="7147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2916" y="2884932"/>
              <a:ext cx="332231" cy="3611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" y="2692908"/>
              <a:ext cx="312420" cy="4541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736" y="2650236"/>
              <a:ext cx="364236" cy="342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6424" y="2132076"/>
              <a:ext cx="661415" cy="66293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271397" y="2330958"/>
            <a:ext cx="3308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U</a:t>
            </a:r>
            <a:r>
              <a:rPr dirty="0" sz="600" spc="-5" b="1">
                <a:solidFill>
                  <a:srgbClr val="252525"/>
                </a:solidFill>
                <a:latin typeface="Verdana"/>
                <a:cs typeface="Verdana"/>
              </a:rPr>
              <a:t>pda</a:t>
            </a: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te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3588" y="2468117"/>
            <a:ext cx="307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5" b="1">
                <a:solidFill>
                  <a:srgbClr val="252525"/>
                </a:solidFill>
                <a:latin typeface="Verdana"/>
                <a:cs typeface="Verdana"/>
              </a:rPr>
              <a:t>S</a:t>
            </a:r>
            <a:r>
              <a:rPr dirty="0" sz="600" spc="-5" b="1">
                <a:solidFill>
                  <a:srgbClr val="252525"/>
                </a:solidFill>
                <a:latin typeface="Verdana"/>
                <a:cs typeface="Verdana"/>
              </a:rPr>
              <a:t>e</a:t>
            </a: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r</a:t>
            </a:r>
            <a:r>
              <a:rPr dirty="0" sz="600" spc="5" b="1">
                <a:solidFill>
                  <a:srgbClr val="252525"/>
                </a:solidFill>
                <a:latin typeface="Verdana"/>
                <a:cs typeface="Verdana"/>
              </a:rPr>
              <a:t>v</a:t>
            </a:r>
            <a:r>
              <a:rPr dirty="0" sz="600" spc="-5" b="1">
                <a:solidFill>
                  <a:srgbClr val="252525"/>
                </a:solidFill>
                <a:latin typeface="Verdana"/>
                <a:cs typeface="Verdana"/>
              </a:rPr>
              <a:t>e</a:t>
            </a: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r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19422" y="2515489"/>
            <a:ext cx="775970" cy="615950"/>
            <a:chOff x="4019422" y="2515489"/>
            <a:chExt cx="775970" cy="615950"/>
          </a:xfrm>
        </p:grpSpPr>
        <p:sp>
          <p:nvSpPr>
            <p:cNvPr id="24" name="object 24"/>
            <p:cNvSpPr/>
            <p:nvPr/>
          </p:nvSpPr>
          <p:spPr>
            <a:xfrm>
              <a:off x="4019423" y="2515488"/>
              <a:ext cx="775970" cy="615950"/>
            </a:xfrm>
            <a:custGeom>
              <a:avLst/>
              <a:gdLst/>
              <a:ahLst/>
              <a:cxnLst/>
              <a:rect l="l" t="t" r="r" b="b"/>
              <a:pathLst>
                <a:path w="775970" h="615950">
                  <a:moveTo>
                    <a:pt x="26797" y="149352"/>
                  </a:moveTo>
                  <a:lnTo>
                    <a:pt x="2540" y="149098"/>
                  </a:lnTo>
                  <a:lnTo>
                    <a:pt x="0" y="456946"/>
                  </a:lnTo>
                  <a:lnTo>
                    <a:pt x="24257" y="457200"/>
                  </a:lnTo>
                  <a:lnTo>
                    <a:pt x="26797" y="149352"/>
                  </a:lnTo>
                  <a:close/>
                </a:path>
                <a:path w="775970" h="615950">
                  <a:moveTo>
                    <a:pt x="99441" y="149987"/>
                  </a:moveTo>
                  <a:lnTo>
                    <a:pt x="51054" y="149479"/>
                  </a:lnTo>
                  <a:lnTo>
                    <a:pt x="48387" y="457327"/>
                  </a:lnTo>
                  <a:lnTo>
                    <a:pt x="96901" y="457835"/>
                  </a:lnTo>
                  <a:lnTo>
                    <a:pt x="99441" y="149987"/>
                  </a:lnTo>
                  <a:close/>
                </a:path>
                <a:path w="775970" h="615950">
                  <a:moveTo>
                    <a:pt x="775970" y="309499"/>
                  </a:moveTo>
                  <a:lnTo>
                    <a:pt x="584835" y="0"/>
                  </a:lnTo>
                  <a:lnTo>
                    <a:pt x="583565" y="153924"/>
                  </a:lnTo>
                  <a:lnTo>
                    <a:pt x="123698" y="150114"/>
                  </a:lnTo>
                  <a:lnTo>
                    <a:pt x="121031" y="457962"/>
                  </a:lnTo>
                  <a:lnTo>
                    <a:pt x="581025" y="461772"/>
                  </a:lnTo>
                  <a:lnTo>
                    <a:pt x="579755" y="615696"/>
                  </a:lnTo>
                  <a:lnTo>
                    <a:pt x="775970" y="3094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83201" y="2763647"/>
              <a:ext cx="281305" cy="116205"/>
            </a:xfrm>
            <a:custGeom>
              <a:avLst/>
              <a:gdLst/>
              <a:ahLst/>
              <a:cxnLst/>
              <a:rect l="l" t="t" r="r" b="b"/>
              <a:pathLst>
                <a:path w="281304" h="116205">
                  <a:moveTo>
                    <a:pt x="34851" y="109600"/>
                  </a:moveTo>
                  <a:lnTo>
                    <a:pt x="21971" y="109600"/>
                  </a:lnTo>
                  <a:lnTo>
                    <a:pt x="22860" y="109727"/>
                  </a:lnTo>
                  <a:lnTo>
                    <a:pt x="23875" y="109981"/>
                  </a:lnTo>
                  <a:lnTo>
                    <a:pt x="24637" y="110108"/>
                  </a:lnTo>
                  <a:lnTo>
                    <a:pt x="25781" y="110489"/>
                  </a:lnTo>
                  <a:lnTo>
                    <a:pt x="30861" y="112013"/>
                  </a:lnTo>
                  <a:lnTo>
                    <a:pt x="33527" y="112902"/>
                  </a:lnTo>
                  <a:lnTo>
                    <a:pt x="35433" y="113411"/>
                  </a:lnTo>
                  <a:lnTo>
                    <a:pt x="38988" y="114173"/>
                  </a:lnTo>
                  <a:lnTo>
                    <a:pt x="42290" y="114680"/>
                  </a:lnTo>
                  <a:lnTo>
                    <a:pt x="45465" y="114680"/>
                  </a:lnTo>
                  <a:lnTo>
                    <a:pt x="52873" y="114321"/>
                  </a:lnTo>
                  <a:lnTo>
                    <a:pt x="59483" y="113045"/>
                  </a:lnTo>
                  <a:lnTo>
                    <a:pt x="64558" y="111125"/>
                  </a:lnTo>
                  <a:lnTo>
                    <a:pt x="53212" y="111125"/>
                  </a:lnTo>
                  <a:lnTo>
                    <a:pt x="44831" y="110998"/>
                  </a:lnTo>
                  <a:lnTo>
                    <a:pt x="37762" y="110355"/>
                  </a:lnTo>
                  <a:lnTo>
                    <a:pt x="34851" y="109600"/>
                  </a:lnTo>
                  <a:close/>
                </a:path>
                <a:path w="281304" h="116205">
                  <a:moveTo>
                    <a:pt x="3175" y="83438"/>
                  </a:moveTo>
                  <a:lnTo>
                    <a:pt x="0" y="84836"/>
                  </a:lnTo>
                  <a:lnTo>
                    <a:pt x="10287" y="113918"/>
                  </a:lnTo>
                  <a:lnTo>
                    <a:pt x="11937" y="112649"/>
                  </a:lnTo>
                  <a:lnTo>
                    <a:pt x="13843" y="111632"/>
                  </a:lnTo>
                  <a:lnTo>
                    <a:pt x="15943" y="110841"/>
                  </a:lnTo>
                  <a:lnTo>
                    <a:pt x="17907" y="109981"/>
                  </a:lnTo>
                  <a:lnTo>
                    <a:pt x="19812" y="109600"/>
                  </a:lnTo>
                  <a:lnTo>
                    <a:pt x="34851" y="109600"/>
                  </a:lnTo>
                  <a:lnTo>
                    <a:pt x="31051" y="108616"/>
                  </a:lnTo>
                  <a:lnTo>
                    <a:pt x="24721" y="105783"/>
                  </a:lnTo>
                  <a:lnTo>
                    <a:pt x="18796" y="101853"/>
                  </a:lnTo>
                  <a:lnTo>
                    <a:pt x="13208" y="97536"/>
                  </a:lnTo>
                  <a:lnTo>
                    <a:pt x="8000" y="91312"/>
                  </a:lnTo>
                  <a:lnTo>
                    <a:pt x="3175" y="83438"/>
                  </a:lnTo>
                  <a:close/>
                </a:path>
                <a:path w="281304" h="116205">
                  <a:moveTo>
                    <a:pt x="41275" y="0"/>
                  </a:moveTo>
                  <a:lnTo>
                    <a:pt x="38353" y="0"/>
                  </a:lnTo>
                  <a:lnTo>
                    <a:pt x="30376" y="476"/>
                  </a:lnTo>
                  <a:lnTo>
                    <a:pt x="5080" y="36067"/>
                  </a:lnTo>
                  <a:lnTo>
                    <a:pt x="8762" y="43306"/>
                  </a:lnTo>
                  <a:lnTo>
                    <a:pt x="48575" y="63059"/>
                  </a:lnTo>
                  <a:lnTo>
                    <a:pt x="55610" y="65722"/>
                  </a:lnTo>
                  <a:lnTo>
                    <a:pt x="61096" y="68290"/>
                  </a:lnTo>
                  <a:lnTo>
                    <a:pt x="65024" y="70738"/>
                  </a:lnTo>
                  <a:lnTo>
                    <a:pt x="70103" y="74549"/>
                  </a:lnTo>
                  <a:lnTo>
                    <a:pt x="72517" y="80137"/>
                  </a:lnTo>
                  <a:lnTo>
                    <a:pt x="72262" y="95757"/>
                  </a:lnTo>
                  <a:lnTo>
                    <a:pt x="69596" y="101853"/>
                  </a:lnTo>
                  <a:lnTo>
                    <a:pt x="64262" y="105917"/>
                  </a:lnTo>
                  <a:lnTo>
                    <a:pt x="59689" y="109347"/>
                  </a:lnTo>
                  <a:lnTo>
                    <a:pt x="53212" y="111125"/>
                  </a:lnTo>
                  <a:lnTo>
                    <a:pt x="64558" y="111125"/>
                  </a:lnTo>
                  <a:lnTo>
                    <a:pt x="81280" y="75564"/>
                  </a:lnTo>
                  <a:lnTo>
                    <a:pt x="77597" y="68452"/>
                  </a:lnTo>
                  <a:lnTo>
                    <a:pt x="44196" y="52069"/>
                  </a:lnTo>
                  <a:lnTo>
                    <a:pt x="34417" y="49022"/>
                  </a:lnTo>
                  <a:lnTo>
                    <a:pt x="27305" y="45847"/>
                  </a:lnTo>
                  <a:lnTo>
                    <a:pt x="22733" y="42544"/>
                  </a:lnTo>
                  <a:lnTo>
                    <a:pt x="16510" y="37973"/>
                  </a:lnTo>
                  <a:lnTo>
                    <a:pt x="13462" y="32003"/>
                  </a:lnTo>
                  <a:lnTo>
                    <a:pt x="13715" y="17399"/>
                  </a:lnTo>
                  <a:lnTo>
                    <a:pt x="16128" y="11937"/>
                  </a:lnTo>
                  <a:lnTo>
                    <a:pt x="20955" y="8381"/>
                  </a:lnTo>
                  <a:lnTo>
                    <a:pt x="25146" y="5206"/>
                  </a:lnTo>
                  <a:lnTo>
                    <a:pt x="30734" y="3810"/>
                  </a:lnTo>
                  <a:lnTo>
                    <a:pt x="56464" y="3810"/>
                  </a:lnTo>
                  <a:lnTo>
                    <a:pt x="53975" y="3048"/>
                  </a:lnTo>
                  <a:lnTo>
                    <a:pt x="51181" y="2031"/>
                  </a:lnTo>
                  <a:lnTo>
                    <a:pt x="48895" y="1397"/>
                  </a:lnTo>
                  <a:lnTo>
                    <a:pt x="47244" y="1015"/>
                  </a:lnTo>
                  <a:lnTo>
                    <a:pt x="44323" y="380"/>
                  </a:lnTo>
                  <a:lnTo>
                    <a:pt x="41275" y="0"/>
                  </a:lnTo>
                  <a:close/>
                </a:path>
                <a:path w="281304" h="116205">
                  <a:moveTo>
                    <a:pt x="56464" y="3810"/>
                  </a:moveTo>
                  <a:lnTo>
                    <a:pt x="37592" y="3810"/>
                  </a:lnTo>
                  <a:lnTo>
                    <a:pt x="45847" y="3937"/>
                  </a:lnTo>
                  <a:lnTo>
                    <a:pt x="53467" y="6603"/>
                  </a:lnTo>
                  <a:lnTo>
                    <a:pt x="66167" y="16001"/>
                  </a:lnTo>
                  <a:lnTo>
                    <a:pt x="71374" y="22225"/>
                  </a:lnTo>
                  <a:lnTo>
                    <a:pt x="76200" y="30606"/>
                  </a:lnTo>
                  <a:lnTo>
                    <a:pt x="78612" y="29082"/>
                  </a:lnTo>
                  <a:lnTo>
                    <a:pt x="70062" y="4444"/>
                  </a:lnTo>
                  <a:lnTo>
                    <a:pt x="59562" y="4444"/>
                  </a:lnTo>
                  <a:lnTo>
                    <a:pt x="58293" y="4317"/>
                  </a:lnTo>
                  <a:lnTo>
                    <a:pt x="56464" y="3810"/>
                  </a:lnTo>
                  <a:close/>
                </a:path>
                <a:path w="281304" h="116205">
                  <a:moveTo>
                    <a:pt x="68961" y="1269"/>
                  </a:moveTo>
                  <a:lnTo>
                    <a:pt x="61468" y="4190"/>
                  </a:lnTo>
                  <a:lnTo>
                    <a:pt x="60578" y="4444"/>
                  </a:lnTo>
                  <a:lnTo>
                    <a:pt x="70062" y="4444"/>
                  </a:lnTo>
                  <a:lnTo>
                    <a:pt x="68961" y="1269"/>
                  </a:lnTo>
                  <a:close/>
                </a:path>
                <a:path w="281304" h="116205">
                  <a:moveTo>
                    <a:pt x="130863" y="110870"/>
                  </a:moveTo>
                  <a:lnTo>
                    <a:pt x="117983" y="110870"/>
                  </a:lnTo>
                  <a:lnTo>
                    <a:pt x="118872" y="110998"/>
                  </a:lnTo>
                  <a:lnTo>
                    <a:pt x="119887" y="111251"/>
                  </a:lnTo>
                  <a:lnTo>
                    <a:pt x="120650" y="111505"/>
                  </a:lnTo>
                  <a:lnTo>
                    <a:pt x="121793" y="111760"/>
                  </a:lnTo>
                  <a:lnTo>
                    <a:pt x="123444" y="112267"/>
                  </a:lnTo>
                  <a:lnTo>
                    <a:pt x="138302" y="115950"/>
                  </a:lnTo>
                  <a:lnTo>
                    <a:pt x="141477" y="115950"/>
                  </a:lnTo>
                  <a:lnTo>
                    <a:pt x="148885" y="115593"/>
                  </a:lnTo>
                  <a:lnTo>
                    <a:pt x="155495" y="114331"/>
                  </a:lnTo>
                  <a:lnTo>
                    <a:pt x="160701" y="112394"/>
                  </a:lnTo>
                  <a:lnTo>
                    <a:pt x="149225" y="112394"/>
                  </a:lnTo>
                  <a:lnTo>
                    <a:pt x="140843" y="112267"/>
                  </a:lnTo>
                  <a:lnTo>
                    <a:pt x="133774" y="111625"/>
                  </a:lnTo>
                  <a:lnTo>
                    <a:pt x="130863" y="110870"/>
                  </a:lnTo>
                  <a:close/>
                </a:path>
                <a:path w="281304" h="116205">
                  <a:moveTo>
                    <a:pt x="99187" y="84708"/>
                  </a:moveTo>
                  <a:lnTo>
                    <a:pt x="96012" y="86232"/>
                  </a:lnTo>
                  <a:lnTo>
                    <a:pt x="106299" y="115188"/>
                  </a:lnTo>
                  <a:lnTo>
                    <a:pt x="107950" y="113918"/>
                  </a:lnTo>
                  <a:lnTo>
                    <a:pt x="109855" y="112902"/>
                  </a:lnTo>
                  <a:lnTo>
                    <a:pt x="111887" y="112140"/>
                  </a:lnTo>
                  <a:lnTo>
                    <a:pt x="113919" y="111251"/>
                  </a:lnTo>
                  <a:lnTo>
                    <a:pt x="115824" y="110870"/>
                  </a:lnTo>
                  <a:lnTo>
                    <a:pt x="130863" y="110870"/>
                  </a:lnTo>
                  <a:lnTo>
                    <a:pt x="127063" y="109886"/>
                  </a:lnTo>
                  <a:lnTo>
                    <a:pt x="120733" y="107053"/>
                  </a:lnTo>
                  <a:lnTo>
                    <a:pt x="114808" y="103124"/>
                  </a:lnTo>
                  <a:lnTo>
                    <a:pt x="109220" y="98805"/>
                  </a:lnTo>
                  <a:lnTo>
                    <a:pt x="104012" y="92710"/>
                  </a:lnTo>
                  <a:lnTo>
                    <a:pt x="99187" y="84708"/>
                  </a:lnTo>
                  <a:close/>
                </a:path>
                <a:path w="281304" h="116205">
                  <a:moveTo>
                    <a:pt x="134365" y="1269"/>
                  </a:moveTo>
                  <a:lnTo>
                    <a:pt x="101346" y="21081"/>
                  </a:lnTo>
                  <a:lnTo>
                    <a:pt x="101092" y="37337"/>
                  </a:lnTo>
                  <a:lnTo>
                    <a:pt x="104775" y="44703"/>
                  </a:lnTo>
                  <a:lnTo>
                    <a:pt x="144587" y="64329"/>
                  </a:lnTo>
                  <a:lnTo>
                    <a:pt x="151622" y="66992"/>
                  </a:lnTo>
                  <a:lnTo>
                    <a:pt x="157108" y="69560"/>
                  </a:lnTo>
                  <a:lnTo>
                    <a:pt x="161036" y="72008"/>
                  </a:lnTo>
                  <a:lnTo>
                    <a:pt x="166115" y="75945"/>
                  </a:lnTo>
                  <a:lnTo>
                    <a:pt x="168528" y="81406"/>
                  </a:lnTo>
                  <a:lnTo>
                    <a:pt x="168275" y="97027"/>
                  </a:lnTo>
                  <a:lnTo>
                    <a:pt x="165608" y="103124"/>
                  </a:lnTo>
                  <a:lnTo>
                    <a:pt x="160274" y="107187"/>
                  </a:lnTo>
                  <a:lnTo>
                    <a:pt x="155701" y="110743"/>
                  </a:lnTo>
                  <a:lnTo>
                    <a:pt x="149225" y="112394"/>
                  </a:lnTo>
                  <a:lnTo>
                    <a:pt x="160701" y="112394"/>
                  </a:lnTo>
                  <a:lnTo>
                    <a:pt x="177164" y="76835"/>
                  </a:lnTo>
                  <a:lnTo>
                    <a:pt x="173609" y="69723"/>
                  </a:lnTo>
                  <a:lnTo>
                    <a:pt x="130428" y="50291"/>
                  </a:lnTo>
                  <a:lnTo>
                    <a:pt x="123317" y="47116"/>
                  </a:lnTo>
                  <a:lnTo>
                    <a:pt x="118745" y="43814"/>
                  </a:lnTo>
                  <a:lnTo>
                    <a:pt x="112522" y="39242"/>
                  </a:lnTo>
                  <a:lnTo>
                    <a:pt x="109474" y="33400"/>
                  </a:lnTo>
                  <a:lnTo>
                    <a:pt x="109727" y="18795"/>
                  </a:lnTo>
                  <a:lnTo>
                    <a:pt x="112140" y="13335"/>
                  </a:lnTo>
                  <a:lnTo>
                    <a:pt x="116967" y="9651"/>
                  </a:lnTo>
                  <a:lnTo>
                    <a:pt x="121158" y="6603"/>
                  </a:lnTo>
                  <a:lnTo>
                    <a:pt x="126746" y="5079"/>
                  </a:lnTo>
                  <a:lnTo>
                    <a:pt x="152484" y="5079"/>
                  </a:lnTo>
                  <a:lnTo>
                    <a:pt x="152019" y="4952"/>
                  </a:lnTo>
                  <a:lnTo>
                    <a:pt x="147193" y="3428"/>
                  </a:lnTo>
                  <a:lnTo>
                    <a:pt x="144907" y="2666"/>
                  </a:lnTo>
                  <a:lnTo>
                    <a:pt x="143256" y="2286"/>
                  </a:lnTo>
                  <a:lnTo>
                    <a:pt x="140335" y="1650"/>
                  </a:lnTo>
                  <a:lnTo>
                    <a:pt x="137287" y="1397"/>
                  </a:lnTo>
                  <a:lnTo>
                    <a:pt x="134365" y="1269"/>
                  </a:lnTo>
                  <a:close/>
                </a:path>
                <a:path w="281304" h="116205">
                  <a:moveTo>
                    <a:pt x="152484" y="5079"/>
                  </a:moveTo>
                  <a:lnTo>
                    <a:pt x="126746" y="5079"/>
                  </a:lnTo>
                  <a:lnTo>
                    <a:pt x="133603" y="5206"/>
                  </a:lnTo>
                  <a:lnTo>
                    <a:pt x="141859" y="5206"/>
                  </a:lnTo>
                  <a:lnTo>
                    <a:pt x="149478" y="7874"/>
                  </a:lnTo>
                  <a:lnTo>
                    <a:pt x="156210" y="12953"/>
                  </a:lnTo>
                  <a:lnTo>
                    <a:pt x="162051" y="17272"/>
                  </a:lnTo>
                  <a:lnTo>
                    <a:pt x="167386" y="23622"/>
                  </a:lnTo>
                  <a:lnTo>
                    <a:pt x="172212" y="31876"/>
                  </a:lnTo>
                  <a:lnTo>
                    <a:pt x="174625" y="30479"/>
                  </a:lnTo>
                  <a:lnTo>
                    <a:pt x="166074" y="5841"/>
                  </a:lnTo>
                  <a:lnTo>
                    <a:pt x="155575" y="5841"/>
                  </a:lnTo>
                  <a:lnTo>
                    <a:pt x="154177" y="5587"/>
                  </a:lnTo>
                  <a:lnTo>
                    <a:pt x="153415" y="5333"/>
                  </a:lnTo>
                  <a:lnTo>
                    <a:pt x="152484" y="5079"/>
                  </a:lnTo>
                  <a:close/>
                </a:path>
                <a:path w="281304" h="116205">
                  <a:moveTo>
                    <a:pt x="164973" y="2666"/>
                  </a:moveTo>
                  <a:lnTo>
                    <a:pt x="157480" y="5461"/>
                  </a:lnTo>
                  <a:lnTo>
                    <a:pt x="156590" y="5714"/>
                  </a:lnTo>
                  <a:lnTo>
                    <a:pt x="155575" y="5841"/>
                  </a:lnTo>
                  <a:lnTo>
                    <a:pt x="166074" y="5841"/>
                  </a:lnTo>
                  <a:lnTo>
                    <a:pt x="164973" y="2666"/>
                  </a:lnTo>
                  <a:close/>
                </a:path>
                <a:path w="281304" h="116205">
                  <a:moveTo>
                    <a:pt x="192277" y="4572"/>
                  </a:moveTo>
                  <a:lnTo>
                    <a:pt x="192150" y="8381"/>
                  </a:lnTo>
                  <a:lnTo>
                    <a:pt x="197738" y="8381"/>
                  </a:lnTo>
                  <a:lnTo>
                    <a:pt x="201549" y="9143"/>
                  </a:lnTo>
                  <a:lnTo>
                    <a:pt x="205612" y="11937"/>
                  </a:lnTo>
                  <a:lnTo>
                    <a:pt x="206501" y="14477"/>
                  </a:lnTo>
                  <a:lnTo>
                    <a:pt x="206500" y="18287"/>
                  </a:lnTo>
                  <a:lnTo>
                    <a:pt x="205359" y="101218"/>
                  </a:lnTo>
                  <a:lnTo>
                    <a:pt x="196214" y="110616"/>
                  </a:lnTo>
                  <a:lnTo>
                    <a:pt x="190753" y="110616"/>
                  </a:lnTo>
                  <a:lnTo>
                    <a:pt x="190753" y="114426"/>
                  </a:lnTo>
                  <a:lnTo>
                    <a:pt x="269239" y="115569"/>
                  </a:lnTo>
                  <a:lnTo>
                    <a:pt x="271073" y="111378"/>
                  </a:lnTo>
                  <a:lnTo>
                    <a:pt x="248920" y="111378"/>
                  </a:lnTo>
                  <a:lnTo>
                    <a:pt x="226060" y="110998"/>
                  </a:lnTo>
                  <a:lnTo>
                    <a:pt x="221869" y="110998"/>
                  </a:lnTo>
                  <a:lnTo>
                    <a:pt x="218948" y="110108"/>
                  </a:lnTo>
                  <a:lnTo>
                    <a:pt x="217297" y="108585"/>
                  </a:lnTo>
                  <a:lnTo>
                    <a:pt x="215773" y="107061"/>
                  </a:lnTo>
                  <a:lnTo>
                    <a:pt x="215131" y="105028"/>
                  </a:lnTo>
                  <a:lnTo>
                    <a:pt x="215199" y="87629"/>
                  </a:lnTo>
                  <a:lnTo>
                    <a:pt x="216204" y="14477"/>
                  </a:lnTo>
                  <a:lnTo>
                    <a:pt x="225551" y="8762"/>
                  </a:lnTo>
                  <a:lnTo>
                    <a:pt x="231901" y="8762"/>
                  </a:lnTo>
                  <a:lnTo>
                    <a:pt x="231901" y="5206"/>
                  </a:lnTo>
                  <a:lnTo>
                    <a:pt x="192277" y="4572"/>
                  </a:lnTo>
                  <a:close/>
                </a:path>
                <a:path w="281304" h="116205">
                  <a:moveTo>
                    <a:pt x="277875" y="87629"/>
                  </a:moveTo>
                  <a:lnTo>
                    <a:pt x="273431" y="95123"/>
                  </a:lnTo>
                  <a:lnTo>
                    <a:pt x="268224" y="100964"/>
                  </a:lnTo>
                  <a:lnTo>
                    <a:pt x="255650" y="109219"/>
                  </a:lnTo>
                  <a:lnTo>
                    <a:pt x="248920" y="111378"/>
                  </a:lnTo>
                  <a:lnTo>
                    <a:pt x="271073" y="111378"/>
                  </a:lnTo>
                  <a:lnTo>
                    <a:pt x="280797" y="89153"/>
                  </a:lnTo>
                  <a:lnTo>
                    <a:pt x="277875" y="87629"/>
                  </a:lnTo>
                  <a:close/>
                </a:path>
                <a:path w="281304" h="116205">
                  <a:moveTo>
                    <a:pt x="231901" y="8762"/>
                  </a:moveTo>
                  <a:lnTo>
                    <a:pt x="225551" y="8762"/>
                  </a:lnTo>
                  <a:lnTo>
                    <a:pt x="231901" y="8889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7635240" y="2331720"/>
            <a:ext cx="962025" cy="1114425"/>
            <a:chOff x="7635240" y="2331720"/>
            <a:chExt cx="962025" cy="111442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5552" y="2612136"/>
              <a:ext cx="483107" cy="7147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3484" y="3084576"/>
              <a:ext cx="330707" cy="3611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5240" y="2892552"/>
              <a:ext cx="310896" cy="4541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64780" y="2849880"/>
              <a:ext cx="364235" cy="3429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5468" y="2331720"/>
              <a:ext cx="661416" cy="66141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124825" y="2530221"/>
            <a:ext cx="2851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ALY</a:t>
            </a:r>
            <a:r>
              <a:rPr dirty="0" sz="600" spc="-5" b="1">
                <a:solidFill>
                  <a:srgbClr val="252525"/>
                </a:solidFill>
                <a:latin typeface="Verdana"/>
                <a:cs typeface="Verdana"/>
              </a:rPr>
              <a:t>a</a:t>
            </a: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c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186171" y="2267711"/>
            <a:ext cx="963294" cy="1114425"/>
            <a:chOff x="5186171" y="2267711"/>
            <a:chExt cx="963294" cy="111442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6483" y="2548127"/>
              <a:ext cx="484632" cy="7147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4415" y="3019043"/>
              <a:ext cx="332232" cy="3627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6171" y="2828543"/>
              <a:ext cx="312420" cy="4541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7235" y="2784347"/>
              <a:ext cx="362712" cy="3444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399" y="2267711"/>
              <a:ext cx="662939" cy="66141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712714" y="2543047"/>
            <a:ext cx="212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A</a:t>
            </a:r>
            <a:r>
              <a:rPr dirty="0" sz="600" spc="5" b="1">
                <a:solidFill>
                  <a:srgbClr val="252525"/>
                </a:solidFill>
                <a:latin typeface="Verdana"/>
                <a:cs typeface="Verdana"/>
              </a:rPr>
              <a:t>S</a:t>
            </a:r>
            <a:r>
              <a:rPr dirty="0" sz="600" b="1">
                <a:solidFill>
                  <a:srgbClr val="252525"/>
                </a:solidFill>
                <a:latin typeface="Verdana"/>
                <a:cs typeface="Verdana"/>
              </a:rPr>
              <a:t>M</a:t>
            </a:r>
            <a:endParaRPr sz="60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475857" y="2606675"/>
            <a:ext cx="775970" cy="615950"/>
            <a:chOff x="6475857" y="2606675"/>
            <a:chExt cx="775970" cy="615950"/>
          </a:xfrm>
        </p:grpSpPr>
        <p:sp>
          <p:nvSpPr>
            <p:cNvPr id="41" name="object 41"/>
            <p:cNvSpPr/>
            <p:nvPr/>
          </p:nvSpPr>
          <p:spPr>
            <a:xfrm>
              <a:off x="6475857" y="2606674"/>
              <a:ext cx="775970" cy="615950"/>
            </a:xfrm>
            <a:custGeom>
              <a:avLst/>
              <a:gdLst/>
              <a:ahLst/>
              <a:cxnLst/>
              <a:rect l="l" t="t" r="r" b="b"/>
              <a:pathLst>
                <a:path w="775970" h="615950">
                  <a:moveTo>
                    <a:pt x="26797" y="149225"/>
                  </a:moveTo>
                  <a:lnTo>
                    <a:pt x="2667" y="149098"/>
                  </a:lnTo>
                  <a:lnTo>
                    <a:pt x="0" y="456946"/>
                  </a:lnTo>
                  <a:lnTo>
                    <a:pt x="24257" y="457073"/>
                  </a:lnTo>
                  <a:lnTo>
                    <a:pt x="26797" y="149225"/>
                  </a:lnTo>
                  <a:close/>
                </a:path>
                <a:path w="775970" h="615950">
                  <a:moveTo>
                    <a:pt x="99441" y="149860"/>
                  </a:moveTo>
                  <a:lnTo>
                    <a:pt x="51041" y="149479"/>
                  </a:lnTo>
                  <a:lnTo>
                    <a:pt x="48514" y="457327"/>
                  </a:lnTo>
                  <a:lnTo>
                    <a:pt x="96888" y="457708"/>
                  </a:lnTo>
                  <a:lnTo>
                    <a:pt x="99441" y="149860"/>
                  </a:lnTo>
                  <a:close/>
                </a:path>
                <a:path w="775970" h="615950">
                  <a:moveTo>
                    <a:pt x="775970" y="309499"/>
                  </a:moveTo>
                  <a:lnTo>
                    <a:pt x="584962" y="0"/>
                  </a:lnTo>
                  <a:lnTo>
                    <a:pt x="583692" y="153924"/>
                  </a:lnTo>
                  <a:lnTo>
                    <a:pt x="123698" y="150114"/>
                  </a:lnTo>
                  <a:lnTo>
                    <a:pt x="121158" y="457962"/>
                  </a:lnTo>
                  <a:lnTo>
                    <a:pt x="581025" y="461772"/>
                  </a:lnTo>
                  <a:lnTo>
                    <a:pt x="579755" y="615696"/>
                  </a:lnTo>
                  <a:lnTo>
                    <a:pt x="775970" y="3094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739636" y="2854706"/>
              <a:ext cx="281305" cy="116205"/>
            </a:xfrm>
            <a:custGeom>
              <a:avLst/>
              <a:gdLst/>
              <a:ahLst/>
              <a:cxnLst/>
              <a:rect l="l" t="t" r="r" b="b"/>
              <a:pathLst>
                <a:path w="281304" h="116205">
                  <a:moveTo>
                    <a:pt x="34919" y="109601"/>
                  </a:moveTo>
                  <a:lnTo>
                    <a:pt x="22098" y="109601"/>
                  </a:lnTo>
                  <a:lnTo>
                    <a:pt x="22860" y="109728"/>
                  </a:lnTo>
                  <a:lnTo>
                    <a:pt x="23875" y="109982"/>
                  </a:lnTo>
                  <a:lnTo>
                    <a:pt x="42418" y="114681"/>
                  </a:lnTo>
                  <a:lnTo>
                    <a:pt x="45466" y="114681"/>
                  </a:lnTo>
                  <a:lnTo>
                    <a:pt x="52873" y="114377"/>
                  </a:lnTo>
                  <a:lnTo>
                    <a:pt x="59483" y="113109"/>
                  </a:lnTo>
                  <a:lnTo>
                    <a:pt x="64744" y="111125"/>
                  </a:lnTo>
                  <a:lnTo>
                    <a:pt x="53213" y="111125"/>
                  </a:lnTo>
                  <a:lnTo>
                    <a:pt x="44958" y="110998"/>
                  </a:lnTo>
                  <a:lnTo>
                    <a:pt x="37834" y="110355"/>
                  </a:lnTo>
                  <a:lnTo>
                    <a:pt x="34919" y="109601"/>
                  </a:lnTo>
                  <a:close/>
                </a:path>
                <a:path w="281304" h="116205">
                  <a:moveTo>
                    <a:pt x="3175" y="83566"/>
                  </a:moveTo>
                  <a:lnTo>
                    <a:pt x="0" y="84963"/>
                  </a:lnTo>
                  <a:lnTo>
                    <a:pt x="10287" y="113919"/>
                  </a:lnTo>
                  <a:lnTo>
                    <a:pt x="12065" y="112649"/>
                  </a:lnTo>
                  <a:lnTo>
                    <a:pt x="13843" y="111633"/>
                  </a:lnTo>
                  <a:lnTo>
                    <a:pt x="15875" y="110871"/>
                  </a:lnTo>
                  <a:lnTo>
                    <a:pt x="18034" y="110109"/>
                  </a:lnTo>
                  <a:lnTo>
                    <a:pt x="19812" y="109601"/>
                  </a:lnTo>
                  <a:lnTo>
                    <a:pt x="34919" y="109601"/>
                  </a:lnTo>
                  <a:lnTo>
                    <a:pt x="31115" y="108616"/>
                  </a:lnTo>
                  <a:lnTo>
                    <a:pt x="24776" y="105783"/>
                  </a:lnTo>
                  <a:lnTo>
                    <a:pt x="18796" y="101854"/>
                  </a:lnTo>
                  <a:lnTo>
                    <a:pt x="13208" y="97536"/>
                  </a:lnTo>
                  <a:lnTo>
                    <a:pt x="8000" y="91440"/>
                  </a:lnTo>
                  <a:lnTo>
                    <a:pt x="3175" y="83566"/>
                  </a:lnTo>
                  <a:close/>
                </a:path>
                <a:path w="281304" h="116205">
                  <a:moveTo>
                    <a:pt x="38354" y="0"/>
                  </a:moveTo>
                  <a:lnTo>
                    <a:pt x="5334" y="19812"/>
                  </a:lnTo>
                  <a:lnTo>
                    <a:pt x="5080" y="36068"/>
                  </a:lnTo>
                  <a:lnTo>
                    <a:pt x="8763" y="43434"/>
                  </a:lnTo>
                  <a:lnTo>
                    <a:pt x="48695" y="63119"/>
                  </a:lnTo>
                  <a:lnTo>
                    <a:pt x="55689" y="65786"/>
                  </a:lnTo>
                  <a:lnTo>
                    <a:pt x="61170" y="68361"/>
                  </a:lnTo>
                  <a:lnTo>
                    <a:pt x="65150" y="70866"/>
                  </a:lnTo>
                  <a:lnTo>
                    <a:pt x="70104" y="74676"/>
                  </a:lnTo>
                  <a:lnTo>
                    <a:pt x="72517" y="80137"/>
                  </a:lnTo>
                  <a:lnTo>
                    <a:pt x="72390" y="95758"/>
                  </a:lnTo>
                  <a:lnTo>
                    <a:pt x="69596" y="101981"/>
                  </a:lnTo>
                  <a:lnTo>
                    <a:pt x="64262" y="105918"/>
                  </a:lnTo>
                  <a:lnTo>
                    <a:pt x="59690" y="109474"/>
                  </a:lnTo>
                  <a:lnTo>
                    <a:pt x="53213" y="111125"/>
                  </a:lnTo>
                  <a:lnTo>
                    <a:pt x="64744" y="111125"/>
                  </a:lnTo>
                  <a:lnTo>
                    <a:pt x="81280" y="75692"/>
                  </a:lnTo>
                  <a:lnTo>
                    <a:pt x="77724" y="68453"/>
                  </a:lnTo>
                  <a:lnTo>
                    <a:pt x="34417" y="49022"/>
                  </a:lnTo>
                  <a:lnTo>
                    <a:pt x="27305" y="45847"/>
                  </a:lnTo>
                  <a:lnTo>
                    <a:pt x="22733" y="42545"/>
                  </a:lnTo>
                  <a:lnTo>
                    <a:pt x="16510" y="37973"/>
                  </a:lnTo>
                  <a:lnTo>
                    <a:pt x="13589" y="32131"/>
                  </a:lnTo>
                  <a:lnTo>
                    <a:pt x="13716" y="17526"/>
                  </a:lnTo>
                  <a:lnTo>
                    <a:pt x="16129" y="12065"/>
                  </a:lnTo>
                  <a:lnTo>
                    <a:pt x="20955" y="8382"/>
                  </a:lnTo>
                  <a:lnTo>
                    <a:pt x="25146" y="5334"/>
                  </a:lnTo>
                  <a:lnTo>
                    <a:pt x="30734" y="3810"/>
                  </a:lnTo>
                  <a:lnTo>
                    <a:pt x="56515" y="3810"/>
                  </a:lnTo>
                  <a:lnTo>
                    <a:pt x="56007" y="3683"/>
                  </a:lnTo>
                  <a:lnTo>
                    <a:pt x="51181" y="2159"/>
                  </a:lnTo>
                  <a:lnTo>
                    <a:pt x="47244" y="1016"/>
                  </a:lnTo>
                  <a:lnTo>
                    <a:pt x="44323" y="381"/>
                  </a:lnTo>
                  <a:lnTo>
                    <a:pt x="41402" y="127"/>
                  </a:lnTo>
                  <a:lnTo>
                    <a:pt x="38354" y="0"/>
                  </a:lnTo>
                  <a:close/>
                </a:path>
                <a:path w="281304" h="116205">
                  <a:moveTo>
                    <a:pt x="56515" y="3810"/>
                  </a:moveTo>
                  <a:lnTo>
                    <a:pt x="30734" y="3810"/>
                  </a:lnTo>
                  <a:lnTo>
                    <a:pt x="45974" y="4064"/>
                  </a:lnTo>
                  <a:lnTo>
                    <a:pt x="53467" y="6604"/>
                  </a:lnTo>
                  <a:lnTo>
                    <a:pt x="60198" y="11684"/>
                  </a:lnTo>
                  <a:lnTo>
                    <a:pt x="66167" y="16002"/>
                  </a:lnTo>
                  <a:lnTo>
                    <a:pt x="71500" y="22352"/>
                  </a:lnTo>
                  <a:lnTo>
                    <a:pt x="76200" y="30607"/>
                  </a:lnTo>
                  <a:lnTo>
                    <a:pt x="78613" y="29210"/>
                  </a:lnTo>
                  <a:lnTo>
                    <a:pt x="70062" y="4572"/>
                  </a:lnTo>
                  <a:lnTo>
                    <a:pt x="59563" y="4572"/>
                  </a:lnTo>
                  <a:lnTo>
                    <a:pt x="58293" y="4318"/>
                  </a:lnTo>
                  <a:lnTo>
                    <a:pt x="57531" y="4064"/>
                  </a:lnTo>
                  <a:lnTo>
                    <a:pt x="56515" y="3810"/>
                  </a:lnTo>
                  <a:close/>
                </a:path>
                <a:path w="281304" h="116205">
                  <a:moveTo>
                    <a:pt x="68961" y="1397"/>
                  </a:moveTo>
                  <a:lnTo>
                    <a:pt x="60579" y="4572"/>
                  </a:lnTo>
                  <a:lnTo>
                    <a:pt x="70062" y="4572"/>
                  </a:lnTo>
                  <a:lnTo>
                    <a:pt x="68961" y="1397"/>
                  </a:lnTo>
                  <a:close/>
                </a:path>
                <a:path w="281304" h="116205">
                  <a:moveTo>
                    <a:pt x="131353" y="110998"/>
                  </a:moveTo>
                  <a:lnTo>
                    <a:pt x="118110" y="110998"/>
                  </a:lnTo>
                  <a:lnTo>
                    <a:pt x="118872" y="111125"/>
                  </a:lnTo>
                  <a:lnTo>
                    <a:pt x="119888" y="111252"/>
                  </a:lnTo>
                  <a:lnTo>
                    <a:pt x="121793" y="111887"/>
                  </a:lnTo>
                  <a:lnTo>
                    <a:pt x="141478" y="116078"/>
                  </a:lnTo>
                  <a:lnTo>
                    <a:pt x="148885" y="115718"/>
                  </a:lnTo>
                  <a:lnTo>
                    <a:pt x="155495" y="114442"/>
                  </a:lnTo>
                  <a:lnTo>
                    <a:pt x="160905" y="112395"/>
                  </a:lnTo>
                  <a:lnTo>
                    <a:pt x="149225" y="112395"/>
                  </a:lnTo>
                  <a:lnTo>
                    <a:pt x="140843" y="112268"/>
                  </a:lnTo>
                  <a:lnTo>
                    <a:pt x="133774" y="111625"/>
                  </a:lnTo>
                  <a:lnTo>
                    <a:pt x="131353" y="110998"/>
                  </a:lnTo>
                  <a:close/>
                </a:path>
                <a:path w="281304" h="116205">
                  <a:moveTo>
                    <a:pt x="99187" y="84836"/>
                  </a:moveTo>
                  <a:lnTo>
                    <a:pt x="96012" y="86233"/>
                  </a:lnTo>
                  <a:lnTo>
                    <a:pt x="106299" y="115316"/>
                  </a:lnTo>
                  <a:lnTo>
                    <a:pt x="108077" y="114046"/>
                  </a:lnTo>
                  <a:lnTo>
                    <a:pt x="109855" y="113030"/>
                  </a:lnTo>
                  <a:lnTo>
                    <a:pt x="111955" y="112238"/>
                  </a:lnTo>
                  <a:lnTo>
                    <a:pt x="113919" y="111379"/>
                  </a:lnTo>
                  <a:lnTo>
                    <a:pt x="115824" y="110998"/>
                  </a:lnTo>
                  <a:lnTo>
                    <a:pt x="131353" y="110998"/>
                  </a:lnTo>
                  <a:lnTo>
                    <a:pt x="127063" y="109886"/>
                  </a:lnTo>
                  <a:lnTo>
                    <a:pt x="120733" y="107053"/>
                  </a:lnTo>
                  <a:lnTo>
                    <a:pt x="114808" y="103124"/>
                  </a:lnTo>
                  <a:lnTo>
                    <a:pt x="109220" y="98806"/>
                  </a:lnTo>
                  <a:lnTo>
                    <a:pt x="104013" y="92710"/>
                  </a:lnTo>
                  <a:lnTo>
                    <a:pt x="99187" y="84836"/>
                  </a:lnTo>
                  <a:close/>
                </a:path>
                <a:path w="281304" h="116205">
                  <a:moveTo>
                    <a:pt x="137414" y="1397"/>
                  </a:moveTo>
                  <a:lnTo>
                    <a:pt x="134366" y="1397"/>
                  </a:lnTo>
                  <a:lnTo>
                    <a:pt x="126388" y="1799"/>
                  </a:lnTo>
                  <a:lnTo>
                    <a:pt x="101092" y="37465"/>
                  </a:lnTo>
                  <a:lnTo>
                    <a:pt x="104775" y="44704"/>
                  </a:lnTo>
                  <a:lnTo>
                    <a:pt x="144705" y="64389"/>
                  </a:lnTo>
                  <a:lnTo>
                    <a:pt x="151685" y="67056"/>
                  </a:lnTo>
                  <a:lnTo>
                    <a:pt x="157128" y="69631"/>
                  </a:lnTo>
                  <a:lnTo>
                    <a:pt x="161036" y="72136"/>
                  </a:lnTo>
                  <a:lnTo>
                    <a:pt x="166116" y="75946"/>
                  </a:lnTo>
                  <a:lnTo>
                    <a:pt x="168529" y="81534"/>
                  </a:lnTo>
                  <a:lnTo>
                    <a:pt x="168402" y="97028"/>
                  </a:lnTo>
                  <a:lnTo>
                    <a:pt x="165608" y="103251"/>
                  </a:lnTo>
                  <a:lnTo>
                    <a:pt x="160274" y="107188"/>
                  </a:lnTo>
                  <a:lnTo>
                    <a:pt x="155702" y="110744"/>
                  </a:lnTo>
                  <a:lnTo>
                    <a:pt x="149225" y="112395"/>
                  </a:lnTo>
                  <a:lnTo>
                    <a:pt x="160905" y="112395"/>
                  </a:lnTo>
                  <a:lnTo>
                    <a:pt x="177292" y="76962"/>
                  </a:lnTo>
                  <a:lnTo>
                    <a:pt x="173736" y="69850"/>
                  </a:lnTo>
                  <a:lnTo>
                    <a:pt x="130429" y="50419"/>
                  </a:lnTo>
                  <a:lnTo>
                    <a:pt x="123317" y="47244"/>
                  </a:lnTo>
                  <a:lnTo>
                    <a:pt x="118745" y="43815"/>
                  </a:lnTo>
                  <a:lnTo>
                    <a:pt x="112522" y="39243"/>
                  </a:lnTo>
                  <a:lnTo>
                    <a:pt x="109474" y="33401"/>
                  </a:lnTo>
                  <a:lnTo>
                    <a:pt x="109728" y="18796"/>
                  </a:lnTo>
                  <a:lnTo>
                    <a:pt x="112141" y="13335"/>
                  </a:lnTo>
                  <a:lnTo>
                    <a:pt x="116967" y="9779"/>
                  </a:lnTo>
                  <a:lnTo>
                    <a:pt x="121158" y="6604"/>
                  </a:lnTo>
                  <a:lnTo>
                    <a:pt x="126746" y="5080"/>
                  </a:lnTo>
                  <a:lnTo>
                    <a:pt x="152368" y="5080"/>
                  </a:lnTo>
                  <a:lnTo>
                    <a:pt x="152019" y="4953"/>
                  </a:lnTo>
                  <a:lnTo>
                    <a:pt x="149987" y="4445"/>
                  </a:lnTo>
                  <a:lnTo>
                    <a:pt x="147193" y="3429"/>
                  </a:lnTo>
                  <a:lnTo>
                    <a:pt x="145034" y="2794"/>
                  </a:lnTo>
                  <a:lnTo>
                    <a:pt x="140335" y="1778"/>
                  </a:lnTo>
                  <a:lnTo>
                    <a:pt x="137414" y="1397"/>
                  </a:lnTo>
                  <a:close/>
                </a:path>
                <a:path w="281304" h="116205">
                  <a:moveTo>
                    <a:pt x="152368" y="5080"/>
                  </a:moveTo>
                  <a:lnTo>
                    <a:pt x="126746" y="5080"/>
                  </a:lnTo>
                  <a:lnTo>
                    <a:pt x="141859" y="5334"/>
                  </a:lnTo>
                  <a:lnTo>
                    <a:pt x="149479" y="7874"/>
                  </a:lnTo>
                  <a:lnTo>
                    <a:pt x="156210" y="12954"/>
                  </a:lnTo>
                  <a:lnTo>
                    <a:pt x="162179" y="17272"/>
                  </a:lnTo>
                  <a:lnTo>
                    <a:pt x="167513" y="23622"/>
                  </a:lnTo>
                  <a:lnTo>
                    <a:pt x="172212" y="31877"/>
                  </a:lnTo>
                  <a:lnTo>
                    <a:pt x="174625" y="30480"/>
                  </a:lnTo>
                  <a:lnTo>
                    <a:pt x="166074" y="5842"/>
                  </a:lnTo>
                  <a:lnTo>
                    <a:pt x="155575" y="5842"/>
                  </a:lnTo>
                  <a:lnTo>
                    <a:pt x="154305" y="5588"/>
                  </a:lnTo>
                  <a:lnTo>
                    <a:pt x="153416" y="5461"/>
                  </a:lnTo>
                  <a:lnTo>
                    <a:pt x="152368" y="5080"/>
                  </a:lnTo>
                  <a:close/>
                </a:path>
                <a:path w="281304" h="116205">
                  <a:moveTo>
                    <a:pt x="164973" y="2667"/>
                  </a:moveTo>
                  <a:lnTo>
                    <a:pt x="157480" y="5588"/>
                  </a:lnTo>
                  <a:lnTo>
                    <a:pt x="156591" y="5842"/>
                  </a:lnTo>
                  <a:lnTo>
                    <a:pt x="166074" y="5842"/>
                  </a:lnTo>
                  <a:lnTo>
                    <a:pt x="164973" y="2667"/>
                  </a:lnTo>
                  <a:close/>
                </a:path>
                <a:path w="281304" h="116205">
                  <a:moveTo>
                    <a:pt x="190754" y="110617"/>
                  </a:moveTo>
                  <a:lnTo>
                    <a:pt x="190754" y="114554"/>
                  </a:lnTo>
                  <a:lnTo>
                    <a:pt x="269367" y="115570"/>
                  </a:lnTo>
                  <a:lnTo>
                    <a:pt x="271189" y="111379"/>
                  </a:lnTo>
                  <a:lnTo>
                    <a:pt x="241808" y="111379"/>
                  </a:lnTo>
                  <a:lnTo>
                    <a:pt x="226060" y="111125"/>
                  </a:lnTo>
                  <a:lnTo>
                    <a:pt x="221869" y="110998"/>
                  </a:lnTo>
                  <a:lnTo>
                    <a:pt x="220895" y="110744"/>
                  </a:lnTo>
                  <a:lnTo>
                    <a:pt x="196215" y="110744"/>
                  </a:lnTo>
                  <a:lnTo>
                    <a:pt x="190754" y="110617"/>
                  </a:lnTo>
                  <a:close/>
                </a:path>
                <a:path w="281304" h="116205">
                  <a:moveTo>
                    <a:pt x="277875" y="87757"/>
                  </a:moveTo>
                  <a:lnTo>
                    <a:pt x="273558" y="95123"/>
                  </a:lnTo>
                  <a:lnTo>
                    <a:pt x="268224" y="100965"/>
                  </a:lnTo>
                  <a:lnTo>
                    <a:pt x="262000" y="105029"/>
                  </a:lnTo>
                  <a:lnTo>
                    <a:pt x="255778" y="109347"/>
                  </a:lnTo>
                  <a:lnTo>
                    <a:pt x="249047" y="111379"/>
                  </a:lnTo>
                  <a:lnTo>
                    <a:pt x="271189" y="111379"/>
                  </a:lnTo>
                  <a:lnTo>
                    <a:pt x="280797" y="89281"/>
                  </a:lnTo>
                  <a:lnTo>
                    <a:pt x="277875" y="87757"/>
                  </a:lnTo>
                  <a:close/>
                </a:path>
                <a:path w="281304" h="116205">
                  <a:moveTo>
                    <a:pt x="192278" y="4699"/>
                  </a:moveTo>
                  <a:lnTo>
                    <a:pt x="192150" y="8382"/>
                  </a:lnTo>
                  <a:lnTo>
                    <a:pt x="197739" y="8509"/>
                  </a:lnTo>
                  <a:lnTo>
                    <a:pt x="201549" y="9271"/>
                  </a:lnTo>
                  <a:lnTo>
                    <a:pt x="203581" y="10668"/>
                  </a:lnTo>
                  <a:lnTo>
                    <a:pt x="205613" y="11938"/>
                  </a:lnTo>
                  <a:lnTo>
                    <a:pt x="206502" y="14478"/>
                  </a:lnTo>
                  <a:lnTo>
                    <a:pt x="205305" y="104648"/>
                  </a:lnTo>
                  <a:lnTo>
                    <a:pt x="196215" y="110744"/>
                  </a:lnTo>
                  <a:lnTo>
                    <a:pt x="220895" y="110744"/>
                  </a:lnTo>
                  <a:lnTo>
                    <a:pt x="218948" y="110236"/>
                  </a:lnTo>
                  <a:lnTo>
                    <a:pt x="215773" y="107061"/>
                  </a:lnTo>
                  <a:lnTo>
                    <a:pt x="215131" y="105029"/>
                  </a:lnTo>
                  <a:lnTo>
                    <a:pt x="215199" y="87757"/>
                  </a:lnTo>
                  <a:lnTo>
                    <a:pt x="216154" y="18415"/>
                  </a:lnTo>
                  <a:lnTo>
                    <a:pt x="225552" y="8890"/>
                  </a:lnTo>
                  <a:lnTo>
                    <a:pt x="231902" y="8890"/>
                  </a:lnTo>
                  <a:lnTo>
                    <a:pt x="232029" y="5207"/>
                  </a:lnTo>
                  <a:lnTo>
                    <a:pt x="192278" y="4699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/>
          <p:nvPr/>
        </p:nvSpPr>
        <p:spPr>
          <a:xfrm>
            <a:off x="827532" y="4285488"/>
            <a:ext cx="7272655" cy="1376680"/>
          </a:xfrm>
          <a:custGeom>
            <a:avLst/>
            <a:gdLst/>
            <a:ahLst/>
            <a:cxnLst/>
            <a:rect l="l" t="t" r="r" b="b"/>
            <a:pathLst>
              <a:path w="7272655" h="1376679">
                <a:moveTo>
                  <a:pt x="0" y="144399"/>
                </a:moveTo>
                <a:lnTo>
                  <a:pt x="7365" y="98755"/>
                </a:lnTo>
                <a:lnTo>
                  <a:pt x="27873" y="59115"/>
                </a:lnTo>
                <a:lnTo>
                  <a:pt x="59146" y="27858"/>
                </a:lnTo>
                <a:lnTo>
                  <a:pt x="98802" y="7360"/>
                </a:lnTo>
                <a:lnTo>
                  <a:pt x="144462" y="0"/>
                </a:lnTo>
                <a:lnTo>
                  <a:pt x="7128129" y="0"/>
                </a:lnTo>
                <a:lnTo>
                  <a:pt x="7173772" y="7360"/>
                </a:lnTo>
                <a:lnTo>
                  <a:pt x="7213412" y="27858"/>
                </a:lnTo>
                <a:lnTo>
                  <a:pt x="7244669" y="59115"/>
                </a:lnTo>
                <a:lnTo>
                  <a:pt x="7265167" y="98755"/>
                </a:lnTo>
                <a:lnTo>
                  <a:pt x="7272528" y="144399"/>
                </a:lnTo>
                <a:lnTo>
                  <a:pt x="7272528" y="1231773"/>
                </a:lnTo>
                <a:lnTo>
                  <a:pt x="7265167" y="1277402"/>
                </a:lnTo>
                <a:lnTo>
                  <a:pt x="7244669" y="1317039"/>
                </a:lnTo>
                <a:lnTo>
                  <a:pt x="7213412" y="1348302"/>
                </a:lnTo>
                <a:lnTo>
                  <a:pt x="7173772" y="1368807"/>
                </a:lnTo>
                <a:lnTo>
                  <a:pt x="7128129" y="1376172"/>
                </a:lnTo>
                <a:lnTo>
                  <a:pt x="144462" y="1376172"/>
                </a:lnTo>
                <a:lnTo>
                  <a:pt x="98802" y="1368807"/>
                </a:lnTo>
                <a:lnTo>
                  <a:pt x="59146" y="1348302"/>
                </a:lnTo>
                <a:lnTo>
                  <a:pt x="27873" y="1317039"/>
                </a:lnTo>
                <a:lnTo>
                  <a:pt x="7365" y="1277402"/>
                </a:lnTo>
                <a:lnTo>
                  <a:pt x="0" y="1231773"/>
                </a:lnTo>
                <a:lnTo>
                  <a:pt x="0" y="144399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906576" y="3964940"/>
            <a:ext cx="5448300" cy="1532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맑은 고딕"/>
                <a:cs typeface="맑은 고딕"/>
              </a:rPr>
              <a:t>SSL(Secure</a:t>
            </a:r>
            <a:r>
              <a:rPr dirty="0" sz="1200" spc="-60" b="1">
                <a:latin typeface="맑은 고딕"/>
                <a:cs typeface="맑은 고딕"/>
              </a:rPr>
              <a:t> </a:t>
            </a:r>
            <a:r>
              <a:rPr dirty="0" sz="1200" spc="-5" b="1">
                <a:latin typeface="맑은 고딕"/>
                <a:cs typeface="맑은 고딕"/>
              </a:rPr>
              <a:t>Sockets</a:t>
            </a:r>
            <a:r>
              <a:rPr dirty="0" sz="1200" spc="-20" b="1">
                <a:latin typeface="맑은 고딕"/>
                <a:cs typeface="맑은 고딕"/>
              </a:rPr>
              <a:t> </a:t>
            </a:r>
            <a:r>
              <a:rPr dirty="0" sz="1200" spc="-5" b="1">
                <a:latin typeface="맑은 고딕"/>
                <a:cs typeface="맑은 고딕"/>
              </a:rPr>
              <a:t>Layer)</a:t>
            </a:r>
            <a:r>
              <a:rPr dirty="0" sz="1200" spc="-1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이란?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50">
              <a:latin typeface="맑은 고딕"/>
              <a:cs typeface="맑은 고딕"/>
            </a:endParaRPr>
          </a:p>
          <a:p>
            <a:pPr marL="92710" marR="5080">
              <a:lnSpc>
                <a:spcPct val="150000"/>
              </a:lnSpc>
            </a:pPr>
            <a:r>
              <a:rPr dirty="0" sz="900">
                <a:latin typeface="맑은 고딕"/>
                <a:cs typeface="맑은 고딕"/>
              </a:rPr>
              <a:t>SSL은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사이버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공간에서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전달되는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정보의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안전한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거래를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보장하기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위해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정한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인터넷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통신규약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프로토콜로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서버와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클라이언트의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진위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확인이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가능하도록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해주는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역할을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하며,</a:t>
            </a:r>
            <a:endParaRPr sz="900">
              <a:latin typeface="맑은 고딕"/>
              <a:cs typeface="맑은 고딕"/>
            </a:endParaRPr>
          </a:p>
          <a:p>
            <a:pPr marL="92710">
              <a:lnSpc>
                <a:spcPct val="100000"/>
              </a:lnSpc>
              <a:spcBef>
                <a:spcPts val="540"/>
              </a:spcBef>
            </a:pPr>
            <a:r>
              <a:rPr dirty="0" sz="900">
                <a:latin typeface="맑은 고딕"/>
                <a:cs typeface="맑은 고딕"/>
              </a:rPr>
              <a:t>웹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제품뿐만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아니라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파일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전송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규약(FTP)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등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다른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TCP/IP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애플리케이션에도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적용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가능</a:t>
            </a:r>
            <a:endParaRPr sz="900">
              <a:latin typeface="맑은 고딕"/>
              <a:cs typeface="맑은 고딕"/>
            </a:endParaRPr>
          </a:p>
          <a:p>
            <a:pPr marL="92710" marR="219075">
              <a:lnSpc>
                <a:spcPct val="150000"/>
              </a:lnSpc>
            </a:pPr>
            <a:r>
              <a:rPr dirty="0" sz="900">
                <a:latin typeface="맑은 고딕"/>
                <a:cs typeface="맑은 고딕"/>
              </a:rPr>
              <a:t>또한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인증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암호화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기능을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통해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암호화키와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관련된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협상을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할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수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있을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뿐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아니라</a:t>
            </a:r>
            <a:r>
              <a:rPr dirty="0" sz="900" spc="-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상위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응용프로그램이 </a:t>
            </a:r>
            <a:r>
              <a:rPr dirty="0" sz="900" spc="-30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정보를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서버와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교환하기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전에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서버의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진위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확인이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가능한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장점을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지님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6216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업데이</a:t>
            </a:r>
            <a:r>
              <a:rPr dirty="0" sz="2400">
                <a:solidFill>
                  <a:srgbClr val="313945"/>
                </a:solidFill>
              </a:rPr>
              <a:t>트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증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시스템</a:t>
            </a:r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620268" y="1452372"/>
            <a:ext cx="3103245" cy="31877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64769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509"/>
              </a:spcBef>
            </a:pPr>
            <a:r>
              <a:rPr dirty="0" sz="1200" spc="-5" b="1">
                <a:solidFill>
                  <a:srgbClr val="1CC95D"/>
                </a:solidFill>
                <a:latin typeface="맑은 고딕"/>
                <a:cs typeface="맑은 고딕"/>
              </a:rPr>
              <a:t>SSL을</a:t>
            </a:r>
            <a:r>
              <a:rPr dirty="0" sz="1200" spc="-3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이용한</a:t>
            </a:r>
            <a:r>
              <a:rPr dirty="0" sz="1200" spc="-1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연결</a:t>
            </a:r>
            <a:r>
              <a:rPr dirty="0" sz="1200" spc="-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및</a:t>
            </a:r>
            <a:r>
              <a:rPr dirty="0" sz="1200" spc="-1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데이터</a:t>
            </a:r>
            <a:r>
              <a:rPr dirty="0" sz="1200" spc="-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암호화</a:t>
            </a:r>
            <a:r>
              <a:rPr dirty="0" sz="1200" spc="-1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전송</a:t>
            </a:r>
            <a:endParaRPr sz="12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3002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마이원케어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68858" y="2464054"/>
            <a:ext cx="2528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알약의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메인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화면에서</a:t>
            </a:r>
            <a:r>
              <a:rPr dirty="0" sz="1000" spc="-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“마이원케어”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클릭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494" y="2372613"/>
            <a:ext cx="13836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마이원케어</a:t>
            </a:r>
            <a:r>
              <a:rPr dirty="0" sz="1000" spc="-5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설정화면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8453" y="5473700"/>
            <a:ext cx="3456304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1.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0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검사</a:t>
            </a:r>
            <a:endParaRPr sz="1000">
              <a:latin typeface="맑은 고딕"/>
              <a:cs typeface="맑은 고딕"/>
            </a:endParaRPr>
          </a:p>
          <a:p>
            <a:pPr marL="109855" indent="-97790">
              <a:lnSpc>
                <a:spcPct val="100000"/>
              </a:lnSpc>
              <a:buChar char="-"/>
              <a:tabLst>
                <a:tab pos="110489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알약</a:t>
            </a:r>
            <a:r>
              <a:rPr dirty="0" sz="1000" spc="-5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endParaRPr sz="1000">
              <a:latin typeface="맑은 고딕"/>
              <a:cs typeface="맑은 고딕"/>
            </a:endParaRPr>
          </a:p>
          <a:p>
            <a:pPr marL="109855" indent="-97790">
              <a:lnSpc>
                <a:spcPct val="100000"/>
              </a:lnSpc>
              <a:buChar char="-"/>
              <a:tabLst>
                <a:tab pos="110489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검사(알약이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권장하는 검사,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빠른검사,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기본검사,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정밀검사)</a:t>
            </a:r>
            <a:endParaRPr sz="1000">
              <a:latin typeface="맑은 고딕"/>
              <a:cs typeface="맑은 고딕"/>
            </a:endParaRPr>
          </a:p>
          <a:p>
            <a:pPr marL="109855" indent="-97790">
              <a:lnSpc>
                <a:spcPct val="100000"/>
              </a:lnSpc>
              <a:buChar char="-"/>
              <a:tabLst>
                <a:tab pos="110489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탐지된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항목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치료</a:t>
            </a:r>
            <a:endParaRPr sz="1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2.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시스템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정리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0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최적화</a:t>
            </a:r>
            <a:endParaRPr sz="1000">
              <a:latin typeface="맑은 고딕"/>
              <a:cs typeface="맑은 고딕"/>
            </a:endParaRPr>
          </a:p>
          <a:p>
            <a:pPr marL="109855" indent="-97790">
              <a:lnSpc>
                <a:spcPct val="100000"/>
              </a:lnSpc>
              <a:buChar char="-"/>
              <a:tabLst>
                <a:tab pos="110489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레지스트리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정리</a:t>
            </a:r>
            <a:endParaRPr sz="1000">
              <a:latin typeface="맑은 고딕"/>
              <a:cs typeface="맑은 고딕"/>
            </a:endParaRPr>
          </a:p>
          <a:p>
            <a:pPr marL="109855" indent="-97790">
              <a:lnSpc>
                <a:spcPct val="100000"/>
              </a:lnSpc>
              <a:buChar char="-"/>
              <a:tabLst>
                <a:tab pos="110489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임시파일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삭제</a:t>
            </a:r>
            <a:endParaRPr sz="1000">
              <a:latin typeface="맑은 고딕"/>
              <a:cs typeface="맑은 고딕"/>
            </a:endParaRPr>
          </a:p>
          <a:p>
            <a:pPr marL="109855" indent="-97790">
              <a:lnSpc>
                <a:spcPct val="100000"/>
              </a:lnSpc>
              <a:buChar char="-"/>
              <a:tabLst>
                <a:tab pos="110489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사용흔적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지우기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016" y="1414272"/>
            <a:ext cx="6724015" cy="7162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430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1215"/>
              </a:spcBef>
            </a:pPr>
            <a:r>
              <a:rPr dirty="0" sz="1100" spc="-100" b="1">
                <a:solidFill>
                  <a:srgbClr val="3A3838"/>
                </a:solidFill>
                <a:latin typeface="맑은 고딕"/>
                <a:cs typeface="맑은 고딕"/>
              </a:rPr>
              <a:t>마이원케어</a:t>
            </a:r>
            <a:r>
              <a:rPr dirty="0" sz="1100" spc="-95" b="1">
                <a:solidFill>
                  <a:srgbClr val="3A3838"/>
                </a:solidFill>
                <a:latin typeface="맑은 고딕"/>
                <a:cs typeface="맑은 고딕"/>
              </a:rPr>
              <a:t>란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?</a:t>
            </a:r>
            <a:r>
              <a:rPr dirty="0" sz="1100" spc="-17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(타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사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백신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에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없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는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00AF50"/>
                </a:solidFill>
                <a:latin typeface="맑은 고딕"/>
                <a:cs typeface="맑은 고딕"/>
              </a:rPr>
              <a:t>알</a:t>
            </a: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약</a:t>
            </a:r>
            <a:r>
              <a:rPr dirty="0" sz="1100" spc="-185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00AF50"/>
                </a:solidFill>
                <a:latin typeface="맑은 고딕"/>
                <a:cs typeface="맑은 고딕"/>
              </a:rPr>
              <a:t>5</a:t>
            </a:r>
            <a:r>
              <a:rPr dirty="0" sz="1100" spc="-100">
                <a:solidFill>
                  <a:srgbClr val="00AF50"/>
                </a:solidFill>
                <a:latin typeface="맑은 고딕"/>
                <a:cs typeface="맑은 고딕"/>
              </a:rPr>
              <a:t>.</a:t>
            </a: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0</a:t>
            </a:r>
            <a:r>
              <a:rPr dirty="0" sz="1100" spc="-19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00AF50"/>
                </a:solidFill>
                <a:latin typeface="맑은 고딕"/>
                <a:cs typeface="맑은 고딕"/>
              </a:rPr>
              <a:t>S</a:t>
            </a:r>
            <a:r>
              <a:rPr dirty="0" sz="1100" spc="-100">
                <a:solidFill>
                  <a:srgbClr val="00AF50"/>
                </a:solidFill>
                <a:latin typeface="맑은 고딕"/>
                <a:cs typeface="맑은 고딕"/>
              </a:rPr>
              <a:t>e</a:t>
            </a:r>
            <a:r>
              <a:rPr dirty="0" sz="1100" spc="-90">
                <a:solidFill>
                  <a:srgbClr val="00AF50"/>
                </a:solidFill>
                <a:latin typeface="맑은 고딕"/>
                <a:cs typeface="맑은 고딕"/>
              </a:rPr>
              <a:t>r</a:t>
            </a:r>
            <a:r>
              <a:rPr dirty="0" sz="1100" spc="-95">
                <a:solidFill>
                  <a:srgbClr val="00AF50"/>
                </a:solidFill>
                <a:latin typeface="맑은 고딕"/>
                <a:cs typeface="맑은 고딕"/>
              </a:rPr>
              <a:t>v</a:t>
            </a:r>
            <a:r>
              <a:rPr dirty="0" sz="1100" spc="-100">
                <a:solidFill>
                  <a:srgbClr val="00AF50"/>
                </a:solidFill>
                <a:latin typeface="맑은 고딕"/>
                <a:cs typeface="맑은 고딕"/>
              </a:rPr>
              <a:t>e</a:t>
            </a: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r</a:t>
            </a:r>
            <a:r>
              <a:rPr dirty="0" sz="1100" spc="-165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00AF50"/>
                </a:solidFill>
                <a:latin typeface="맑은 고딕"/>
                <a:cs typeface="맑은 고딕"/>
              </a:rPr>
              <a:t>E</a:t>
            </a:r>
            <a:r>
              <a:rPr dirty="0" sz="1100" spc="-105">
                <a:solidFill>
                  <a:srgbClr val="00AF50"/>
                </a:solidFill>
                <a:latin typeface="맑은 고딕"/>
                <a:cs typeface="맑은 고딕"/>
              </a:rPr>
              <a:t>d</a:t>
            </a:r>
            <a:r>
              <a:rPr dirty="0" sz="1100" spc="-95">
                <a:solidFill>
                  <a:srgbClr val="00AF50"/>
                </a:solidFill>
                <a:latin typeface="맑은 고딕"/>
                <a:cs typeface="맑은 고딕"/>
              </a:rPr>
              <a:t>iti</a:t>
            </a:r>
            <a:r>
              <a:rPr dirty="0" sz="1100" spc="-100">
                <a:solidFill>
                  <a:srgbClr val="00AF50"/>
                </a:solidFill>
                <a:latin typeface="맑은 고딕"/>
                <a:cs typeface="맑은 고딕"/>
              </a:rPr>
              <a:t>on</a:t>
            </a: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의</a:t>
            </a:r>
            <a:r>
              <a:rPr dirty="0" sz="1100" spc="-15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00AF50"/>
                </a:solidFill>
                <a:latin typeface="맑은 고딕"/>
                <a:cs typeface="맑은 고딕"/>
              </a:rPr>
              <a:t>특징</a:t>
            </a:r>
            <a:r>
              <a:rPr dirty="0" sz="1100">
                <a:solidFill>
                  <a:srgbClr val="00AF50"/>
                </a:solidFill>
                <a:latin typeface="맑은 고딕"/>
                <a:cs typeface="맑은 고딕"/>
              </a:rPr>
              <a:t>!</a:t>
            </a:r>
            <a:r>
              <a:rPr dirty="0" sz="1100" spc="-18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)</a:t>
            </a:r>
            <a:endParaRPr sz="1100">
              <a:latin typeface="맑은 고딕"/>
              <a:cs typeface="맑은 고딕"/>
            </a:endParaRPr>
          </a:p>
          <a:p>
            <a:pPr marL="201930">
              <a:lnSpc>
                <a:spcPct val="100000"/>
              </a:lnSpc>
              <a:spcBef>
                <a:spcPts val="780"/>
              </a:spcBef>
            </a:pP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사용자가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설정한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여러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기능을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번의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클릭으로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75">
                <a:solidFill>
                  <a:srgbClr val="3A3838"/>
                </a:solidFill>
                <a:latin typeface="맑은 고딕"/>
                <a:cs typeface="맑은 고딕"/>
              </a:rPr>
              <a:t>진행하는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‘원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클릭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맞춤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검사’</a:t>
            </a:r>
            <a:endParaRPr sz="1100">
              <a:latin typeface="맑은 고딕"/>
              <a:cs typeface="맑은 고딕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0268" y="2677667"/>
            <a:ext cx="7051675" cy="3839210"/>
            <a:chOff x="620268" y="2677667"/>
            <a:chExt cx="7051675" cy="38392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823" y="2677667"/>
              <a:ext cx="2602992" cy="26913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8" y="2724911"/>
              <a:ext cx="1580388" cy="1066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03476" y="2746247"/>
              <a:ext cx="279400" cy="277495"/>
            </a:xfrm>
            <a:custGeom>
              <a:avLst/>
              <a:gdLst/>
              <a:ahLst/>
              <a:cxnLst/>
              <a:rect l="l" t="t" r="r" b="b"/>
              <a:pathLst>
                <a:path w="279400" h="277494">
                  <a:moveTo>
                    <a:pt x="0" y="138684"/>
                  </a:moveTo>
                  <a:lnTo>
                    <a:pt x="7114" y="94853"/>
                  </a:lnTo>
                  <a:lnTo>
                    <a:pt x="26919" y="56784"/>
                  </a:lnTo>
                  <a:lnTo>
                    <a:pt x="57113" y="26761"/>
                  </a:lnTo>
                  <a:lnTo>
                    <a:pt x="95390" y="7071"/>
                  </a:lnTo>
                  <a:lnTo>
                    <a:pt x="139446" y="0"/>
                  </a:lnTo>
                  <a:lnTo>
                    <a:pt x="183501" y="7071"/>
                  </a:lnTo>
                  <a:lnTo>
                    <a:pt x="221778" y="26761"/>
                  </a:lnTo>
                  <a:lnTo>
                    <a:pt x="251972" y="56784"/>
                  </a:lnTo>
                  <a:lnTo>
                    <a:pt x="271777" y="94853"/>
                  </a:lnTo>
                  <a:lnTo>
                    <a:pt x="278892" y="138684"/>
                  </a:lnTo>
                  <a:lnTo>
                    <a:pt x="271777" y="182514"/>
                  </a:lnTo>
                  <a:lnTo>
                    <a:pt x="251972" y="220583"/>
                  </a:lnTo>
                  <a:lnTo>
                    <a:pt x="221778" y="250606"/>
                  </a:lnTo>
                  <a:lnTo>
                    <a:pt x="183501" y="270296"/>
                  </a:lnTo>
                  <a:lnTo>
                    <a:pt x="139446" y="277367"/>
                  </a:lnTo>
                  <a:lnTo>
                    <a:pt x="95390" y="270296"/>
                  </a:lnTo>
                  <a:lnTo>
                    <a:pt x="57113" y="250606"/>
                  </a:lnTo>
                  <a:lnTo>
                    <a:pt x="26919" y="220583"/>
                  </a:lnTo>
                  <a:lnTo>
                    <a:pt x="7114" y="182514"/>
                  </a:lnTo>
                  <a:lnTo>
                    <a:pt x="0" y="13868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82368" y="2878581"/>
              <a:ext cx="2887345" cy="1183640"/>
            </a:xfrm>
            <a:custGeom>
              <a:avLst/>
              <a:gdLst/>
              <a:ahLst/>
              <a:cxnLst/>
              <a:rect l="l" t="t" r="r" b="b"/>
              <a:pathLst>
                <a:path w="2887345" h="1183639">
                  <a:moveTo>
                    <a:pt x="2810636" y="1106931"/>
                  </a:moveTo>
                  <a:lnTo>
                    <a:pt x="2810636" y="1183131"/>
                  </a:lnTo>
                  <a:lnTo>
                    <a:pt x="2874136" y="1151381"/>
                  </a:lnTo>
                  <a:lnTo>
                    <a:pt x="2823336" y="1151381"/>
                  </a:lnTo>
                  <a:lnTo>
                    <a:pt x="2823336" y="1138681"/>
                  </a:lnTo>
                  <a:lnTo>
                    <a:pt x="2874136" y="1138681"/>
                  </a:lnTo>
                  <a:lnTo>
                    <a:pt x="2810636" y="1106931"/>
                  </a:lnTo>
                  <a:close/>
                </a:path>
                <a:path w="2887345" h="1183639">
                  <a:moveTo>
                    <a:pt x="1437005" y="6350"/>
                  </a:moveTo>
                  <a:lnTo>
                    <a:pt x="1437005" y="1151381"/>
                  </a:lnTo>
                  <a:lnTo>
                    <a:pt x="2810636" y="1151381"/>
                  </a:lnTo>
                  <a:lnTo>
                    <a:pt x="2810636" y="1145031"/>
                  </a:lnTo>
                  <a:lnTo>
                    <a:pt x="1449705" y="1145031"/>
                  </a:lnTo>
                  <a:lnTo>
                    <a:pt x="1443355" y="1138681"/>
                  </a:lnTo>
                  <a:lnTo>
                    <a:pt x="1449705" y="1138681"/>
                  </a:lnTo>
                  <a:lnTo>
                    <a:pt x="1449705" y="12700"/>
                  </a:lnTo>
                  <a:lnTo>
                    <a:pt x="1443355" y="12700"/>
                  </a:lnTo>
                  <a:lnTo>
                    <a:pt x="1437005" y="6350"/>
                  </a:lnTo>
                  <a:close/>
                </a:path>
                <a:path w="2887345" h="1183639">
                  <a:moveTo>
                    <a:pt x="2874136" y="1138681"/>
                  </a:moveTo>
                  <a:lnTo>
                    <a:pt x="2823336" y="1138681"/>
                  </a:lnTo>
                  <a:lnTo>
                    <a:pt x="2823336" y="1151381"/>
                  </a:lnTo>
                  <a:lnTo>
                    <a:pt x="2874136" y="1151381"/>
                  </a:lnTo>
                  <a:lnTo>
                    <a:pt x="2886836" y="1145031"/>
                  </a:lnTo>
                  <a:lnTo>
                    <a:pt x="2874136" y="1138681"/>
                  </a:lnTo>
                  <a:close/>
                </a:path>
                <a:path w="2887345" h="1183639">
                  <a:moveTo>
                    <a:pt x="1449705" y="1138681"/>
                  </a:moveTo>
                  <a:lnTo>
                    <a:pt x="1443355" y="1138681"/>
                  </a:lnTo>
                  <a:lnTo>
                    <a:pt x="1449705" y="1145031"/>
                  </a:lnTo>
                  <a:lnTo>
                    <a:pt x="1449705" y="1138681"/>
                  </a:lnTo>
                  <a:close/>
                </a:path>
                <a:path w="2887345" h="1183639">
                  <a:moveTo>
                    <a:pt x="2810636" y="1138681"/>
                  </a:moveTo>
                  <a:lnTo>
                    <a:pt x="1449705" y="1138681"/>
                  </a:lnTo>
                  <a:lnTo>
                    <a:pt x="1449705" y="1145031"/>
                  </a:lnTo>
                  <a:lnTo>
                    <a:pt x="2810636" y="1145031"/>
                  </a:lnTo>
                  <a:lnTo>
                    <a:pt x="2810636" y="1138681"/>
                  </a:lnTo>
                  <a:close/>
                </a:path>
                <a:path w="2887345" h="1183639">
                  <a:moveTo>
                    <a:pt x="144970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437005" y="12700"/>
                  </a:lnTo>
                  <a:lnTo>
                    <a:pt x="1437005" y="6350"/>
                  </a:lnTo>
                  <a:lnTo>
                    <a:pt x="1449705" y="6350"/>
                  </a:lnTo>
                  <a:lnTo>
                    <a:pt x="1449705" y="0"/>
                  </a:lnTo>
                  <a:close/>
                </a:path>
                <a:path w="2887345" h="1183639">
                  <a:moveTo>
                    <a:pt x="1449705" y="6350"/>
                  </a:moveTo>
                  <a:lnTo>
                    <a:pt x="1437005" y="6350"/>
                  </a:lnTo>
                  <a:lnTo>
                    <a:pt x="1443355" y="12700"/>
                  </a:lnTo>
                  <a:lnTo>
                    <a:pt x="1449705" y="12700"/>
                  </a:lnTo>
                  <a:lnTo>
                    <a:pt x="1449705" y="6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224" y="4448555"/>
              <a:ext cx="3102864" cy="20650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7700" y="4447032"/>
              <a:ext cx="3106420" cy="2068195"/>
            </a:xfrm>
            <a:custGeom>
              <a:avLst/>
              <a:gdLst/>
              <a:ahLst/>
              <a:cxnLst/>
              <a:rect l="l" t="t" r="r" b="b"/>
              <a:pathLst>
                <a:path w="3106420" h="2068195">
                  <a:moveTo>
                    <a:pt x="0" y="2068068"/>
                  </a:moveTo>
                  <a:lnTo>
                    <a:pt x="3105912" y="2068068"/>
                  </a:lnTo>
                  <a:lnTo>
                    <a:pt x="3105912" y="0"/>
                  </a:lnTo>
                  <a:lnTo>
                    <a:pt x="0" y="0"/>
                  </a:lnTo>
                  <a:lnTo>
                    <a:pt x="0" y="20680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9576" y="4776216"/>
              <a:ext cx="2043683" cy="14097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78051" y="4774691"/>
              <a:ext cx="2047239" cy="1412875"/>
            </a:xfrm>
            <a:custGeom>
              <a:avLst/>
              <a:gdLst/>
              <a:ahLst/>
              <a:cxnLst/>
              <a:rect l="l" t="t" r="r" b="b"/>
              <a:pathLst>
                <a:path w="2047239" h="1412875">
                  <a:moveTo>
                    <a:pt x="0" y="1412747"/>
                  </a:moveTo>
                  <a:lnTo>
                    <a:pt x="2046732" y="1412747"/>
                  </a:lnTo>
                  <a:lnTo>
                    <a:pt x="2046732" y="0"/>
                  </a:lnTo>
                  <a:lnTo>
                    <a:pt x="0" y="0"/>
                  </a:lnTo>
                  <a:lnTo>
                    <a:pt x="0" y="14127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87451" y="4141723"/>
            <a:ext cx="13836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마이원케어</a:t>
            </a:r>
            <a:r>
              <a:rPr dirty="0" sz="1000" spc="-5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진행화면</a:t>
            </a:r>
            <a:endParaRPr sz="1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724015" cy="42227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485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170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백신을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위협하는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악성코드로부터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알약을 보호하는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강력한 자가보호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기능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5556" y="1985899"/>
            <a:ext cx="6174740" cy="16560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맑은 고딕"/>
                <a:cs typeface="맑은 고딕"/>
              </a:rPr>
              <a:t>[파일</a:t>
            </a:r>
            <a:r>
              <a:rPr dirty="0" sz="1100" spc="-55" b="1">
                <a:latin typeface="맑은 고딕"/>
                <a:cs typeface="맑은 고딕"/>
              </a:rPr>
              <a:t> </a:t>
            </a:r>
            <a:r>
              <a:rPr dirty="0" sz="1100" b="1">
                <a:latin typeface="맑은 고딕"/>
                <a:cs typeface="맑은 고딕"/>
              </a:rPr>
              <a:t>자가보호]</a:t>
            </a:r>
            <a:endParaRPr sz="1100">
              <a:latin typeface="맑은 고딕"/>
              <a:cs typeface="맑은 고딕"/>
            </a:endParaRPr>
          </a:p>
          <a:p>
            <a:pPr marL="259715" indent="-17272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59715" algn="l"/>
                <a:tab pos="260350" algn="l"/>
              </a:tabLst>
            </a:pPr>
            <a:r>
              <a:rPr dirty="0" sz="1000" spc="-5" b="1">
                <a:latin typeface="맑은 고딕"/>
                <a:cs typeface="맑은 고딕"/>
              </a:rPr>
              <a:t>상위폴더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자가보호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: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숨김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파일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및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읽기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전용과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같은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파일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및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폴더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속성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변경에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대해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방어</a:t>
            </a:r>
            <a:endParaRPr sz="1000">
              <a:latin typeface="맑은 고딕"/>
              <a:cs typeface="맑은 고딕"/>
            </a:endParaRPr>
          </a:p>
          <a:p>
            <a:pPr marL="25971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59715" algn="l"/>
                <a:tab pos="260350" algn="l"/>
              </a:tabLst>
            </a:pPr>
            <a:r>
              <a:rPr dirty="0" sz="1000" spc="-5" b="1">
                <a:latin typeface="맑은 고딕"/>
                <a:cs typeface="맑은 고딕"/>
              </a:rPr>
              <a:t>상위의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상위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폴더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자가보호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: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알약이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포함되어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있는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폴더를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외부로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이동하거나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이름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변경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등에 대한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방어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9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맑은 고딕"/>
                <a:cs typeface="맑은 고딕"/>
              </a:rPr>
              <a:t>[프로세스</a:t>
            </a:r>
            <a:r>
              <a:rPr dirty="0" sz="1100" spc="-65" b="1">
                <a:latin typeface="맑은 고딕"/>
                <a:cs typeface="맑은 고딕"/>
              </a:rPr>
              <a:t> </a:t>
            </a:r>
            <a:r>
              <a:rPr dirty="0" sz="1100" b="1">
                <a:latin typeface="맑은 고딕"/>
                <a:cs typeface="맑은 고딕"/>
              </a:rPr>
              <a:t>자가보호]</a:t>
            </a:r>
            <a:endParaRPr sz="1100">
              <a:latin typeface="맑은 고딕"/>
              <a:cs typeface="맑은 고딕"/>
            </a:endParaRPr>
          </a:p>
          <a:p>
            <a:pPr marL="293370" indent="-1727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93370" algn="l"/>
                <a:tab pos="294005" algn="l"/>
              </a:tabLst>
            </a:pPr>
            <a:r>
              <a:rPr dirty="0" sz="1000" spc="-5">
                <a:latin typeface="맑은 고딕"/>
                <a:cs typeface="맑은 고딕"/>
              </a:rPr>
              <a:t>프로세스 로직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변경으로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알약의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실행을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방해하는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공격에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대한 방어능력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강화</a:t>
            </a:r>
            <a:endParaRPr sz="1000">
              <a:latin typeface="맑은 고딕"/>
              <a:cs typeface="맑은 고딕"/>
            </a:endParaRPr>
          </a:p>
          <a:p>
            <a:pPr marL="154940">
              <a:lnSpc>
                <a:spcPct val="100000"/>
              </a:lnSpc>
              <a:spcBef>
                <a:spcPts val="1060"/>
              </a:spcBef>
            </a:pPr>
            <a:r>
              <a:rPr dirty="0" sz="1000" spc="-5" b="1">
                <a:latin typeface="맑은 고딕"/>
                <a:cs typeface="맑은 고딕"/>
              </a:rPr>
              <a:t>- </a:t>
            </a:r>
            <a:r>
              <a:rPr dirty="0" sz="1000" spc="-10" b="1">
                <a:latin typeface="맑은 고딕"/>
                <a:cs typeface="맑은 고딕"/>
              </a:rPr>
              <a:t>Windows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작업관리자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: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작업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관리자에서의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응용프로그램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/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프로세스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종료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방어</a:t>
            </a:r>
            <a:endParaRPr sz="1000">
              <a:latin typeface="맑은 고딕"/>
              <a:cs typeface="맑은 고딕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05205" y="3671951"/>
          <a:ext cx="2964180" cy="70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/>
                <a:gridCol w="687704"/>
                <a:gridCol w="981709"/>
              </a:tblGrid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구</a:t>
                      </a:r>
                      <a:r>
                        <a:rPr dirty="0" sz="900" spc="-6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분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알약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spc="-5" b="1">
                          <a:latin typeface="맑은 고딕"/>
                          <a:cs typeface="맑은 고딕"/>
                        </a:rPr>
                        <a:t>V3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프로세스</a:t>
                      </a:r>
                      <a:r>
                        <a:rPr dirty="0" sz="900" spc="-6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끝내기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작업</a:t>
                      </a:r>
                      <a:r>
                        <a:rPr dirty="0" sz="900" spc="-6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latin typeface="맑은 고딕"/>
                          <a:cs typeface="맑은 고딕"/>
                        </a:rPr>
                        <a:t>끝내기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X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07898" y="4668139"/>
            <a:ext cx="63709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맑은 고딕"/>
                <a:cs typeface="맑은 고딕"/>
              </a:rPr>
              <a:t>- APT(Advanced</a:t>
            </a:r>
            <a:r>
              <a:rPr dirty="0" sz="1000" spc="30" b="1">
                <a:latin typeface="맑은 고딕"/>
                <a:cs typeface="맑은 고딕"/>
              </a:rPr>
              <a:t> </a:t>
            </a:r>
            <a:r>
              <a:rPr dirty="0" sz="1000" spc="-10" b="1">
                <a:latin typeface="맑은 고딕"/>
                <a:cs typeface="맑은 고딕"/>
              </a:rPr>
              <a:t>Process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Termination</a:t>
            </a:r>
            <a:r>
              <a:rPr dirty="0" sz="1000" spc="35" b="1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: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APT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툴에서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제공하는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여러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가지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방법을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이용한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프로세스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킬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모두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방어</a:t>
            </a:r>
            <a:endParaRPr sz="1000">
              <a:latin typeface="맑은 고딕"/>
              <a:cs typeface="맑은 고딕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05205" y="4925821"/>
          <a:ext cx="7693659" cy="83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180"/>
                <a:gridCol w="370205"/>
                <a:gridCol w="370205"/>
                <a:gridCol w="370205"/>
                <a:gridCol w="370205"/>
                <a:gridCol w="370205"/>
                <a:gridCol w="370205"/>
                <a:gridCol w="370205"/>
                <a:gridCol w="370204"/>
                <a:gridCol w="370204"/>
                <a:gridCol w="370204"/>
                <a:gridCol w="370204"/>
                <a:gridCol w="370204"/>
                <a:gridCol w="628014"/>
                <a:gridCol w="628014"/>
                <a:gridCol w="523240"/>
                <a:gridCol w="523240"/>
              </a:tblGrid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구</a:t>
                      </a:r>
                      <a:r>
                        <a:rPr dirty="0" sz="900" spc="-6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분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2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8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2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9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-6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10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-6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-6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Suspend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Suspend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80010" indent="-368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rn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l 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-6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80010" indent="-368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rn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l 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Kill</a:t>
                      </a:r>
                      <a:r>
                        <a:rPr dirty="0" sz="900" spc="-6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 b="1">
                          <a:latin typeface="맑은 고딕"/>
                          <a:cs typeface="맑은 고딕"/>
                        </a:rPr>
                        <a:t>알약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9CF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5" b="1">
                          <a:latin typeface="맑은 고딕"/>
                          <a:cs typeface="맑은 고딕"/>
                        </a:rPr>
                        <a:t>V3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X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X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X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X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맑은 고딕"/>
                          <a:cs typeface="맑은 고딕"/>
                        </a:rPr>
                        <a:t>O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411595" y="5852871"/>
            <a:ext cx="182816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맑은 고딕"/>
                <a:cs typeface="맑은 고딕"/>
              </a:rPr>
              <a:t>*</a:t>
            </a:r>
            <a:r>
              <a:rPr dirty="0" sz="800" spc="-15" b="1">
                <a:latin typeface="맑은 고딕"/>
                <a:cs typeface="맑은 고딕"/>
              </a:rPr>
              <a:t> </a:t>
            </a:r>
            <a:r>
              <a:rPr dirty="0" sz="800" b="1">
                <a:latin typeface="맑은 고딕"/>
                <a:cs typeface="맑은 고딕"/>
              </a:rPr>
              <a:t>V3</a:t>
            </a:r>
            <a:r>
              <a:rPr dirty="0" sz="800" spc="-10" b="1">
                <a:latin typeface="맑은 고딕"/>
                <a:cs typeface="맑은 고딕"/>
              </a:rPr>
              <a:t> </a:t>
            </a:r>
            <a:r>
              <a:rPr dirty="0" sz="800" b="1">
                <a:latin typeface="맑은 고딕"/>
                <a:cs typeface="맑은 고딕"/>
              </a:rPr>
              <a:t>프로세스</a:t>
            </a:r>
            <a:r>
              <a:rPr dirty="0" sz="800" spc="265" b="1">
                <a:latin typeface="맑은 고딕"/>
                <a:cs typeface="맑은 고딕"/>
              </a:rPr>
              <a:t> </a:t>
            </a:r>
            <a:r>
              <a:rPr dirty="0" sz="800" b="1">
                <a:latin typeface="맑은 고딕"/>
                <a:cs typeface="맑은 고딕"/>
              </a:rPr>
              <a:t>–</a:t>
            </a:r>
            <a:r>
              <a:rPr dirty="0" sz="800" spc="-10" b="1">
                <a:latin typeface="맑은 고딕"/>
                <a:cs typeface="맑은 고딕"/>
              </a:rPr>
              <a:t> </a:t>
            </a:r>
            <a:r>
              <a:rPr dirty="0" sz="800" b="1">
                <a:latin typeface="맑은 고딕"/>
                <a:cs typeface="맑은 고딕"/>
              </a:rPr>
              <a:t>V3Svc.exe,</a:t>
            </a:r>
            <a:r>
              <a:rPr dirty="0" sz="800" spc="-30" b="1">
                <a:latin typeface="맑은 고딕"/>
                <a:cs typeface="맑은 고딕"/>
              </a:rPr>
              <a:t> </a:t>
            </a:r>
            <a:r>
              <a:rPr dirty="0" sz="800" b="1">
                <a:latin typeface="맑은 고딕"/>
                <a:cs typeface="맑은 고딕"/>
              </a:rPr>
              <a:t>V3Sp.exe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473" y="5865063"/>
            <a:ext cx="4250690" cy="64262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91440" indent="-7937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b="1">
                <a:latin typeface="맑은 고딕"/>
                <a:cs typeface="맑은 고딕"/>
              </a:rPr>
              <a:t>프로세스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끝내기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: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spc="-5" b="1">
                <a:latin typeface="맑은 고딕"/>
                <a:cs typeface="맑은 고딕"/>
              </a:rPr>
              <a:t>Windows</a:t>
            </a:r>
            <a:r>
              <a:rPr dirty="0" sz="900" spc="-2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작업관리자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–</a:t>
            </a:r>
            <a:r>
              <a:rPr dirty="0" sz="900" spc="-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프로세스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Tab</a:t>
            </a:r>
            <a:r>
              <a:rPr dirty="0" sz="900" spc="-2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–</a:t>
            </a:r>
            <a:r>
              <a:rPr dirty="0" sz="900" spc="-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프로세스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끝내기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기능</a:t>
            </a:r>
            <a:endParaRPr sz="900">
              <a:latin typeface="맑은 고딕"/>
              <a:cs typeface="맑은 고딕"/>
            </a:endParaRPr>
          </a:p>
          <a:p>
            <a:pPr marL="91440" indent="-7937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b="1">
                <a:latin typeface="맑은 고딕"/>
                <a:cs typeface="맑은 고딕"/>
              </a:rPr>
              <a:t>작업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끝내기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: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spc="-5" b="1">
                <a:latin typeface="맑은 고딕"/>
                <a:cs typeface="맑은 고딕"/>
              </a:rPr>
              <a:t>Windows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작업관리자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–</a:t>
            </a:r>
            <a:r>
              <a:rPr dirty="0" sz="900" spc="-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응용프로세스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Tab</a:t>
            </a:r>
            <a:r>
              <a:rPr dirty="0" sz="900" spc="-2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–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작업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끝내기</a:t>
            </a:r>
            <a:r>
              <a:rPr dirty="0" sz="900" spc="-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기능</a:t>
            </a:r>
            <a:endParaRPr sz="900">
              <a:latin typeface="맑은 고딕"/>
              <a:cs typeface="맑은 고딕"/>
            </a:endParaRPr>
          </a:p>
          <a:p>
            <a:pPr marL="91440" indent="-7937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spc="-5" b="1">
                <a:latin typeface="맑은 고딕"/>
                <a:cs typeface="맑은 고딕"/>
              </a:rPr>
              <a:t>APT(Advanced Process</a:t>
            </a:r>
            <a:r>
              <a:rPr dirty="0" sz="900" spc="-15" b="1">
                <a:latin typeface="맑은 고딕"/>
                <a:cs typeface="맑은 고딕"/>
              </a:rPr>
              <a:t> </a:t>
            </a:r>
            <a:r>
              <a:rPr dirty="0" sz="900" spc="-5" b="1">
                <a:latin typeface="맑은 고딕"/>
                <a:cs typeface="맑은 고딕"/>
              </a:rPr>
              <a:t>Termination)</a:t>
            </a:r>
            <a:r>
              <a:rPr dirty="0" sz="900" spc="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: 프로세스</a:t>
            </a:r>
            <a:r>
              <a:rPr dirty="0" sz="900" spc="-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종료 테스트</a:t>
            </a:r>
            <a:r>
              <a:rPr dirty="0" sz="900" spc="-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툴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3371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자가보</a:t>
            </a:r>
            <a:r>
              <a:rPr dirty="0" sz="2400">
                <a:solidFill>
                  <a:srgbClr val="313945"/>
                </a:solidFill>
              </a:rPr>
              <a:t>호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기</a:t>
            </a:r>
            <a:r>
              <a:rPr dirty="0" sz="2400">
                <a:solidFill>
                  <a:srgbClr val="313945"/>
                </a:solidFill>
              </a:rPr>
              <a:t>능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강화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724015" cy="13614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9461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745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실행중인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모든 프로그램의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네트워크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통신</a:t>
            </a:r>
            <a:r>
              <a:rPr dirty="0" sz="1100" spc="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상태를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감시하여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위험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요소의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네트워크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접근을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차단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660"/>
              </a:spcBef>
              <a:buChar char="-"/>
              <a:tabLst>
                <a:tab pos="322580" algn="l"/>
              </a:tabLst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네트워크를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통해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들어오고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나가는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모든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연결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감시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660"/>
              </a:spcBef>
              <a:buChar char="-"/>
              <a:tabLst>
                <a:tab pos="322580" algn="l"/>
              </a:tabLst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통신시도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항목과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원격지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정보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확인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665"/>
              </a:spcBef>
              <a:buChar char="-"/>
              <a:tabLst>
                <a:tab pos="322580" algn="l"/>
              </a:tabLst>
            </a:pP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Process,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IP,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Port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별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규칙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설정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가능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660"/>
              </a:spcBef>
              <a:buChar char="-"/>
              <a:tabLst>
                <a:tab pos="322580" algn="l"/>
              </a:tabLst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실시간으로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통신항목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모니터링</a:t>
            </a:r>
            <a:r>
              <a:rPr dirty="0" sz="1100" spc="-3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가능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6927" y="3165348"/>
            <a:ext cx="5750560" cy="2194560"/>
            <a:chOff x="566927" y="3165348"/>
            <a:chExt cx="5750560" cy="21945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9876" y="3165348"/>
              <a:ext cx="2737104" cy="21884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7" y="3165348"/>
              <a:ext cx="2825496" cy="21574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43811" y="4221480"/>
              <a:ext cx="2037714" cy="1062990"/>
            </a:xfrm>
            <a:custGeom>
              <a:avLst/>
              <a:gdLst/>
              <a:ahLst/>
              <a:cxnLst/>
              <a:rect l="l" t="t" r="r" b="b"/>
              <a:pathLst>
                <a:path w="2037714" h="1062989">
                  <a:moveTo>
                    <a:pt x="1012317" y="1050036"/>
                  </a:moveTo>
                  <a:lnTo>
                    <a:pt x="0" y="1050036"/>
                  </a:lnTo>
                  <a:lnTo>
                    <a:pt x="0" y="1062736"/>
                  </a:lnTo>
                  <a:lnTo>
                    <a:pt x="1025017" y="1062736"/>
                  </a:lnTo>
                  <a:lnTo>
                    <a:pt x="1025017" y="1056386"/>
                  </a:lnTo>
                  <a:lnTo>
                    <a:pt x="1012317" y="1056386"/>
                  </a:lnTo>
                  <a:lnTo>
                    <a:pt x="1012317" y="1050036"/>
                  </a:lnTo>
                  <a:close/>
                </a:path>
                <a:path w="2037714" h="1062989">
                  <a:moveTo>
                    <a:pt x="1961007" y="31750"/>
                  </a:moveTo>
                  <a:lnTo>
                    <a:pt x="1012317" y="31750"/>
                  </a:lnTo>
                  <a:lnTo>
                    <a:pt x="1012317" y="1056386"/>
                  </a:lnTo>
                  <a:lnTo>
                    <a:pt x="1018667" y="1050036"/>
                  </a:lnTo>
                  <a:lnTo>
                    <a:pt x="1025017" y="1050036"/>
                  </a:lnTo>
                  <a:lnTo>
                    <a:pt x="1025017" y="44450"/>
                  </a:lnTo>
                  <a:lnTo>
                    <a:pt x="1018667" y="44450"/>
                  </a:lnTo>
                  <a:lnTo>
                    <a:pt x="1025017" y="38100"/>
                  </a:lnTo>
                  <a:lnTo>
                    <a:pt x="1961007" y="38100"/>
                  </a:lnTo>
                  <a:lnTo>
                    <a:pt x="1961007" y="31750"/>
                  </a:lnTo>
                  <a:close/>
                </a:path>
                <a:path w="2037714" h="1062989">
                  <a:moveTo>
                    <a:pt x="1025017" y="1050036"/>
                  </a:moveTo>
                  <a:lnTo>
                    <a:pt x="1018667" y="1050036"/>
                  </a:lnTo>
                  <a:lnTo>
                    <a:pt x="1012317" y="1056386"/>
                  </a:lnTo>
                  <a:lnTo>
                    <a:pt x="1025017" y="1056386"/>
                  </a:lnTo>
                  <a:lnTo>
                    <a:pt x="1025017" y="1050036"/>
                  </a:lnTo>
                  <a:close/>
                </a:path>
                <a:path w="2037714" h="1062989">
                  <a:moveTo>
                    <a:pt x="1961007" y="0"/>
                  </a:moveTo>
                  <a:lnTo>
                    <a:pt x="1961007" y="76200"/>
                  </a:lnTo>
                  <a:lnTo>
                    <a:pt x="2024507" y="44450"/>
                  </a:lnTo>
                  <a:lnTo>
                    <a:pt x="1973707" y="44450"/>
                  </a:lnTo>
                  <a:lnTo>
                    <a:pt x="1973707" y="31750"/>
                  </a:lnTo>
                  <a:lnTo>
                    <a:pt x="2024507" y="31750"/>
                  </a:lnTo>
                  <a:lnTo>
                    <a:pt x="1961007" y="0"/>
                  </a:lnTo>
                  <a:close/>
                </a:path>
                <a:path w="2037714" h="1062989">
                  <a:moveTo>
                    <a:pt x="1025017" y="38100"/>
                  </a:moveTo>
                  <a:lnTo>
                    <a:pt x="1018667" y="44450"/>
                  </a:lnTo>
                  <a:lnTo>
                    <a:pt x="1025017" y="44450"/>
                  </a:lnTo>
                  <a:lnTo>
                    <a:pt x="1025017" y="38100"/>
                  </a:lnTo>
                  <a:close/>
                </a:path>
                <a:path w="2037714" h="1062989">
                  <a:moveTo>
                    <a:pt x="1961007" y="38100"/>
                  </a:moveTo>
                  <a:lnTo>
                    <a:pt x="1025017" y="38100"/>
                  </a:lnTo>
                  <a:lnTo>
                    <a:pt x="1025017" y="44450"/>
                  </a:lnTo>
                  <a:lnTo>
                    <a:pt x="1961007" y="44450"/>
                  </a:lnTo>
                  <a:lnTo>
                    <a:pt x="1961007" y="38100"/>
                  </a:lnTo>
                  <a:close/>
                </a:path>
                <a:path w="2037714" h="1062989">
                  <a:moveTo>
                    <a:pt x="2024507" y="31750"/>
                  </a:moveTo>
                  <a:lnTo>
                    <a:pt x="1973707" y="31750"/>
                  </a:lnTo>
                  <a:lnTo>
                    <a:pt x="1973707" y="44450"/>
                  </a:lnTo>
                  <a:lnTo>
                    <a:pt x="2024507" y="44450"/>
                  </a:lnTo>
                  <a:lnTo>
                    <a:pt x="2037207" y="38100"/>
                  </a:lnTo>
                  <a:lnTo>
                    <a:pt x="2024507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1143" y="5201412"/>
              <a:ext cx="772795" cy="152400"/>
            </a:xfrm>
            <a:custGeom>
              <a:avLst/>
              <a:gdLst/>
              <a:ahLst/>
              <a:cxnLst/>
              <a:rect l="l" t="t" r="r" b="b"/>
              <a:pathLst>
                <a:path w="772794" h="152400">
                  <a:moveTo>
                    <a:pt x="0" y="152400"/>
                  </a:moveTo>
                  <a:lnTo>
                    <a:pt x="772668" y="152400"/>
                  </a:lnTo>
                  <a:lnTo>
                    <a:pt x="772668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7238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네트워</a:t>
            </a:r>
            <a:r>
              <a:rPr dirty="0" sz="2400">
                <a:solidFill>
                  <a:srgbClr val="313945"/>
                </a:solidFill>
              </a:rPr>
              <a:t>크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차단</a:t>
            </a:r>
            <a:r>
              <a:rPr dirty="0" sz="2400" spc="-155">
                <a:solidFill>
                  <a:srgbClr val="313945"/>
                </a:solidFill>
              </a:rPr>
              <a:t>(</a:t>
            </a:r>
            <a:r>
              <a:rPr dirty="0" sz="2400" spc="-160">
                <a:solidFill>
                  <a:srgbClr val="313945"/>
                </a:solidFill>
              </a:rPr>
              <a:t>방화</a:t>
            </a:r>
            <a:r>
              <a:rPr dirty="0" sz="2400" spc="-155">
                <a:solidFill>
                  <a:srgbClr val="313945"/>
                </a:solidFill>
              </a:rPr>
              <a:t>벽</a:t>
            </a:r>
            <a:r>
              <a:rPr dirty="0" sz="2400">
                <a:solidFill>
                  <a:srgbClr val="313945"/>
                </a:solidFill>
              </a:rPr>
              <a:t>)</a:t>
            </a:r>
            <a:endParaRPr sz="240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1864" y="3165348"/>
            <a:ext cx="2418587" cy="311810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6277" y="2950921"/>
            <a:ext cx="74402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  <a:tab pos="3025775" algn="l"/>
                <a:tab pos="3197860" algn="l"/>
                <a:tab pos="5978525" algn="l"/>
                <a:tab pos="6150610" algn="l"/>
              </a:tabLst>
            </a:pPr>
            <a:r>
              <a:rPr dirty="0" sz="1000" spc="-10" b="1">
                <a:latin typeface="맑은 고딕"/>
                <a:cs typeface="맑은 고딕"/>
              </a:rPr>
              <a:t>알약&gt;환경설정&gt;방화벽</a:t>
            </a:r>
            <a:r>
              <a:rPr dirty="0" sz="1000" spc="6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설정</a:t>
            </a:r>
            <a:r>
              <a:rPr dirty="0" sz="1000" spc="2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화면	</a:t>
            </a:r>
            <a:r>
              <a:rPr dirty="0" sz="1000" spc="-5">
                <a:latin typeface="Arial"/>
                <a:cs typeface="Arial"/>
              </a:rPr>
              <a:t>•	</a:t>
            </a:r>
            <a:r>
              <a:rPr dirty="0" sz="1000" spc="-5" b="1">
                <a:latin typeface="맑은 고딕"/>
                <a:cs typeface="맑은 고딕"/>
              </a:rPr>
              <a:t>방화벽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규칙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설정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화면	</a:t>
            </a:r>
            <a:r>
              <a:rPr dirty="0" sz="1000" spc="-5">
                <a:latin typeface="Arial"/>
                <a:cs typeface="Arial"/>
              </a:rPr>
              <a:t>•	</a:t>
            </a:r>
            <a:r>
              <a:rPr dirty="0" sz="1000" spc="-5" b="1">
                <a:latin typeface="맑은 고딕"/>
                <a:cs typeface="맑은 고딕"/>
              </a:rPr>
              <a:t>방화벽</a:t>
            </a:r>
            <a:r>
              <a:rPr dirty="0" sz="1000" spc="-2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기능</a:t>
            </a:r>
            <a:r>
              <a:rPr dirty="0" sz="1000" spc="-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알림</a:t>
            </a:r>
            <a:r>
              <a:rPr dirty="0" sz="1000" spc="-20" b="1">
                <a:latin typeface="맑은 고딕"/>
                <a:cs typeface="맑은 고딕"/>
              </a:rPr>
              <a:t> </a:t>
            </a:r>
            <a:r>
              <a:rPr dirty="0" sz="1000" spc="-10" b="1">
                <a:latin typeface="맑은 고딕"/>
                <a:cs typeface="맑은 고딕"/>
              </a:rPr>
              <a:t>화면</a:t>
            </a:r>
            <a:endParaRPr sz="1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9988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레지스트</a:t>
            </a:r>
            <a:r>
              <a:rPr dirty="0" sz="2400">
                <a:solidFill>
                  <a:srgbClr val="313945"/>
                </a:solidFill>
              </a:rPr>
              <a:t>리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</a:t>
            </a:r>
            <a:r>
              <a:rPr dirty="0" sz="2400">
                <a:solidFill>
                  <a:srgbClr val="313945"/>
                </a:solidFill>
              </a:rPr>
              <a:t>사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>
                <a:solidFill>
                  <a:srgbClr val="313945"/>
                </a:solidFill>
              </a:rPr>
              <a:t>및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55">
                <a:solidFill>
                  <a:srgbClr val="313945"/>
                </a:solidFill>
              </a:rPr>
              <a:t>복구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09016" y="1414272"/>
            <a:ext cx="6724015" cy="43624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430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1215"/>
              </a:spcBef>
            </a:pP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레지스트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리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정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을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이용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레지스트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리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복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endParaRPr sz="1100">
              <a:latin typeface="맑은 고딕"/>
              <a:cs typeface="맑은 고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795" y="2344785"/>
            <a:ext cx="4084954" cy="532765"/>
            <a:chOff x="636795" y="2344785"/>
            <a:chExt cx="4084954" cy="5327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795" y="2344785"/>
              <a:ext cx="4020785" cy="4777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78936" y="2609088"/>
              <a:ext cx="1036319" cy="262255"/>
            </a:xfrm>
            <a:custGeom>
              <a:avLst/>
              <a:gdLst/>
              <a:ahLst/>
              <a:cxnLst/>
              <a:rect l="l" t="t" r="r" b="b"/>
              <a:pathLst>
                <a:path w="1036320" h="262255">
                  <a:moveTo>
                    <a:pt x="0" y="262127"/>
                  </a:moveTo>
                  <a:lnTo>
                    <a:pt x="1036319" y="262127"/>
                  </a:lnTo>
                  <a:lnTo>
                    <a:pt x="1036319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46277" y="1959610"/>
            <a:ext cx="1823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알약&gt;메인화면&gt;시스템</a:t>
            </a:r>
            <a:r>
              <a:rPr dirty="0" sz="1000" spc="-2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관리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927" y="3308603"/>
            <a:ext cx="3611879" cy="27934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6635" y="3308603"/>
            <a:ext cx="3610356" cy="279349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6277" y="3038348"/>
            <a:ext cx="1429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레지스트리</a:t>
            </a:r>
            <a:r>
              <a:rPr dirty="0" sz="1000" spc="-2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검사</a:t>
            </a:r>
            <a:r>
              <a:rPr dirty="0" sz="1000" spc="-3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화면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5629" y="3038348"/>
            <a:ext cx="1429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latin typeface="맑은 고딕"/>
                <a:cs typeface="맑은 고딕"/>
              </a:rPr>
              <a:t>레지스트리</a:t>
            </a:r>
            <a:r>
              <a:rPr dirty="0" sz="1000" spc="-2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복구</a:t>
            </a:r>
            <a:r>
              <a:rPr dirty="0" sz="1000" spc="-3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화면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277" y="6140297"/>
            <a:ext cx="2421890" cy="55880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96520" indent="-83820">
              <a:lnSpc>
                <a:spcPct val="100000"/>
              </a:lnSpc>
              <a:spcBef>
                <a:spcPts val="880"/>
              </a:spcBef>
              <a:buChar char="-"/>
              <a:tabLst>
                <a:tab pos="96520" algn="l"/>
              </a:tabLst>
            </a:pP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정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항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목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백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업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가능</a:t>
            </a:r>
            <a:endParaRPr sz="1100">
              <a:latin typeface="맑은 고딕"/>
              <a:cs typeface="맑은 고딕"/>
            </a:endParaRPr>
          </a:p>
          <a:p>
            <a:pPr marL="96520" indent="-83820">
              <a:lnSpc>
                <a:spcPct val="100000"/>
              </a:lnSpc>
              <a:spcBef>
                <a:spcPts val="780"/>
              </a:spcBef>
              <a:buChar char="-"/>
              <a:tabLst>
                <a:tab pos="96520" algn="l"/>
              </a:tabLst>
            </a:pP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정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리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항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목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백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업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횟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수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제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가능(환경설정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)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5629" y="6238747"/>
            <a:ext cx="15043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-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복구가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능</a:t>
            </a:r>
            <a:r>
              <a:rPr dirty="0" sz="1100" spc="-18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항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목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삭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제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가능</a:t>
            </a:r>
            <a:endParaRPr sz="11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9016" y="1414272"/>
            <a:ext cx="6724015" cy="9436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1811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30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랜섬웨어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의심 행위를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사전에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탐지하고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차단하여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사용자의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파일이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암호되는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것을 방지합니다.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745"/>
              </a:spcBef>
              <a:buChar char="-"/>
              <a:tabLst>
                <a:tab pos="322580" algn="l"/>
              </a:tabLst>
            </a:pP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랜섬웨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차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단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은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알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약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메인화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면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‘시스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템</a:t>
            </a:r>
            <a:r>
              <a:rPr dirty="0" sz="1100" spc="-17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보호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’</a:t>
            </a:r>
            <a:r>
              <a:rPr dirty="0" sz="1100" spc="-1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탭</a:t>
            </a:r>
            <a:r>
              <a:rPr dirty="0" sz="1100" spc="-18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O</a:t>
            </a:r>
            <a:r>
              <a:rPr dirty="0" sz="1100" spc="-105">
                <a:solidFill>
                  <a:srgbClr val="3A3838"/>
                </a:solidFill>
                <a:latin typeface="맑은 고딕"/>
                <a:cs typeface="맑은 고딕"/>
              </a:rPr>
              <a:t>N/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’O</a:t>
            </a:r>
            <a:r>
              <a:rPr dirty="0" sz="1100" spc="-95">
                <a:solidFill>
                  <a:srgbClr val="3A3838"/>
                </a:solidFill>
                <a:latin typeface="맑은 고딕"/>
                <a:cs typeface="맑은 고딕"/>
              </a:rPr>
              <a:t>F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F</a:t>
            </a:r>
            <a:r>
              <a:rPr dirty="0" sz="1100" spc="-16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100">
                <a:solidFill>
                  <a:srgbClr val="3A3838"/>
                </a:solidFill>
                <a:latin typeface="맑은 고딕"/>
                <a:cs typeface="맑은 고딕"/>
              </a:rPr>
              <a:t>이용</a:t>
            </a:r>
            <a:endParaRPr sz="1100">
              <a:latin typeface="맑은 고딕"/>
              <a:cs typeface="맑은 고딕"/>
            </a:endParaRPr>
          </a:p>
          <a:p>
            <a:pPr marL="321945" indent="-172720">
              <a:lnSpc>
                <a:spcPct val="100000"/>
              </a:lnSpc>
              <a:spcBef>
                <a:spcPts val="780"/>
              </a:spcBef>
              <a:buChar char="-"/>
              <a:tabLst>
                <a:tab pos="322580" algn="l"/>
              </a:tabLst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환경설정&gt;시스템/도구&gt;시스템</a:t>
            </a:r>
            <a:r>
              <a:rPr dirty="0" sz="1100" spc="-4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보호</a:t>
            </a:r>
            <a:r>
              <a:rPr dirty="0" sz="110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내</a:t>
            </a:r>
            <a:r>
              <a:rPr dirty="0" sz="110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옵션</a:t>
            </a:r>
            <a:r>
              <a:rPr dirty="0" sz="110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이용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6767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랜섬웨</a:t>
            </a:r>
            <a:r>
              <a:rPr dirty="0" sz="2400">
                <a:solidFill>
                  <a:srgbClr val="313945"/>
                </a:solidFill>
              </a:rPr>
              <a:t>어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차단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409955" y="2574035"/>
            <a:ext cx="8129270" cy="4098290"/>
            <a:chOff x="409955" y="2574035"/>
            <a:chExt cx="8129270" cy="40982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5" y="2574035"/>
              <a:ext cx="8129016" cy="25999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967" y="3215639"/>
              <a:ext cx="1897380" cy="12664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6776" y="4870703"/>
              <a:ext cx="1648968" cy="18013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1363" y="4116323"/>
              <a:ext cx="3887724" cy="5227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26791" y="4111751"/>
              <a:ext cx="3896995" cy="532130"/>
            </a:xfrm>
            <a:custGeom>
              <a:avLst/>
              <a:gdLst/>
              <a:ahLst/>
              <a:cxnLst/>
              <a:rect l="l" t="t" r="r" b="b"/>
              <a:pathLst>
                <a:path w="3896995" h="532129">
                  <a:moveTo>
                    <a:pt x="0" y="531876"/>
                  </a:moveTo>
                  <a:lnTo>
                    <a:pt x="3896867" y="531876"/>
                  </a:lnTo>
                  <a:lnTo>
                    <a:pt x="3896867" y="0"/>
                  </a:lnTo>
                  <a:lnTo>
                    <a:pt x="0" y="0"/>
                  </a:lnTo>
                  <a:lnTo>
                    <a:pt x="0" y="531876"/>
                  </a:lnTo>
                  <a:close/>
                </a:path>
              </a:pathLst>
            </a:custGeom>
            <a:ln w="9144">
              <a:solidFill>
                <a:srgbClr val="24C2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531363" y="3848099"/>
              <a:ext cx="3887470" cy="267970"/>
            </a:xfrm>
            <a:custGeom>
              <a:avLst/>
              <a:gdLst/>
              <a:ahLst/>
              <a:cxnLst/>
              <a:rect l="l" t="t" r="r" b="b"/>
              <a:pathLst>
                <a:path w="3887470" h="267970">
                  <a:moveTo>
                    <a:pt x="0" y="267462"/>
                  </a:moveTo>
                  <a:lnTo>
                    <a:pt x="1021969" y="0"/>
                  </a:lnTo>
                </a:path>
                <a:path w="3887470" h="267970">
                  <a:moveTo>
                    <a:pt x="2915412" y="0"/>
                  </a:moveTo>
                  <a:lnTo>
                    <a:pt x="3887216" y="267462"/>
                  </a:lnTo>
                </a:path>
              </a:pathLst>
            </a:custGeom>
            <a:ln w="6096">
              <a:solidFill>
                <a:srgbClr val="24C2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70332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랜섬웨</a:t>
            </a:r>
            <a:r>
              <a:rPr dirty="0" sz="2400">
                <a:solidFill>
                  <a:srgbClr val="313945"/>
                </a:solidFill>
              </a:rPr>
              <a:t>어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공</a:t>
            </a:r>
            <a:r>
              <a:rPr dirty="0" sz="2400">
                <a:solidFill>
                  <a:srgbClr val="313945"/>
                </a:solidFill>
              </a:rPr>
              <a:t>격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파</a:t>
            </a:r>
            <a:r>
              <a:rPr dirty="0" sz="2400">
                <a:solidFill>
                  <a:srgbClr val="313945"/>
                </a:solidFill>
              </a:rPr>
              <a:t>일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55">
                <a:solidFill>
                  <a:srgbClr val="313945"/>
                </a:solidFill>
              </a:rPr>
              <a:t>백</a:t>
            </a:r>
            <a:r>
              <a:rPr dirty="0" sz="2400">
                <a:solidFill>
                  <a:srgbClr val="313945"/>
                </a:solidFill>
              </a:rPr>
              <a:t>업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>
                <a:solidFill>
                  <a:srgbClr val="313945"/>
                </a:solidFill>
              </a:rPr>
              <a:t>및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복구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81558" y="1374556"/>
            <a:ext cx="1140460" cy="4064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2400" spc="-160" b="1">
                <a:solidFill>
                  <a:srgbClr val="313945"/>
                </a:solidFill>
                <a:latin typeface="맑은 고딕"/>
                <a:cs typeface="맑은 고딕"/>
              </a:rPr>
              <a:t>파일백업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016" y="1414272"/>
            <a:ext cx="6724015" cy="9436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4290" rIns="0" bIns="0" rtlCol="0" vert="horz">
            <a:spAutoFit/>
          </a:bodyPr>
          <a:lstStyle/>
          <a:p>
            <a:pPr marL="149860" marR="474980">
              <a:lnSpc>
                <a:spcPct val="150000"/>
              </a:lnSpc>
              <a:spcBef>
                <a:spcPts val="270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랜섬웨어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보호 대상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파일을 설정하여</a:t>
            </a:r>
            <a:r>
              <a:rPr dirty="0" sz="1100" spc="-2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랜섬웨어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의심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공격 발생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시 해당 파일을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백업하고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자동으로 </a:t>
            </a:r>
            <a:r>
              <a:rPr dirty="0" sz="1100" spc="-37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복구하여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사용자의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파일을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보호합니다.</a:t>
            </a:r>
            <a:endParaRPr sz="1100">
              <a:latin typeface="맑은 고딕"/>
              <a:cs typeface="맑은 고딕"/>
            </a:endParaRPr>
          </a:p>
          <a:p>
            <a:pPr marL="149860">
              <a:lnSpc>
                <a:spcPct val="100000"/>
              </a:lnSpc>
              <a:spcBef>
                <a:spcPts val="660"/>
              </a:spcBef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-</a:t>
            </a:r>
            <a:r>
              <a:rPr dirty="0" sz="1100" spc="49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환경설정&gt;시스템/도구&gt;시스템</a:t>
            </a:r>
            <a:r>
              <a:rPr dirty="0" sz="110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보호&gt;랜섬웨어</a:t>
            </a:r>
            <a:r>
              <a:rPr dirty="0" sz="110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r>
              <a:rPr dirty="0" sz="110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상세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설정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이용</a:t>
            </a:r>
            <a:endParaRPr sz="1100">
              <a:latin typeface="맑은 고딕"/>
              <a:cs typeface="맑은 고딕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8515" y="2962655"/>
            <a:ext cx="4255135" cy="2959735"/>
            <a:chOff x="318515" y="2962655"/>
            <a:chExt cx="4255135" cy="29597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5" y="2962655"/>
              <a:ext cx="4255008" cy="29596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8784" y="3553968"/>
              <a:ext cx="733425" cy="1141730"/>
            </a:xfrm>
            <a:custGeom>
              <a:avLst/>
              <a:gdLst/>
              <a:ahLst/>
              <a:cxnLst/>
              <a:rect l="l" t="t" r="r" b="b"/>
              <a:pathLst>
                <a:path w="733425" h="1141729">
                  <a:moveTo>
                    <a:pt x="0" y="1141475"/>
                  </a:moveTo>
                  <a:lnTo>
                    <a:pt x="733043" y="1141475"/>
                  </a:lnTo>
                  <a:lnTo>
                    <a:pt x="733043" y="0"/>
                  </a:lnTo>
                  <a:lnTo>
                    <a:pt x="0" y="0"/>
                  </a:lnTo>
                  <a:lnTo>
                    <a:pt x="0" y="1141475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4668011" y="2964179"/>
            <a:ext cx="4089400" cy="2958465"/>
            <a:chOff x="4668011" y="2964179"/>
            <a:chExt cx="4089400" cy="295846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8011" y="2964179"/>
              <a:ext cx="4088891" cy="29580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12207" y="4081271"/>
              <a:ext cx="771525" cy="260985"/>
            </a:xfrm>
            <a:custGeom>
              <a:avLst/>
              <a:gdLst/>
              <a:ahLst/>
              <a:cxnLst/>
              <a:rect l="l" t="t" r="r" b="b"/>
              <a:pathLst>
                <a:path w="771525" h="260985">
                  <a:moveTo>
                    <a:pt x="0" y="260603"/>
                  </a:moveTo>
                  <a:lnTo>
                    <a:pt x="771143" y="260603"/>
                  </a:lnTo>
                  <a:lnTo>
                    <a:pt x="771143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6767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랜섬웨</a:t>
            </a:r>
            <a:r>
              <a:rPr dirty="0" sz="2400">
                <a:solidFill>
                  <a:srgbClr val="313945"/>
                </a:solidFill>
              </a:rPr>
              <a:t>어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차단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68858" y="1612138"/>
            <a:ext cx="3149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알약의</a:t>
            </a:r>
            <a:r>
              <a:rPr dirty="0" sz="1200" spc="-3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랜섬웨어</a:t>
            </a:r>
            <a:r>
              <a:rPr dirty="0" sz="1200" spc="-2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누적</a:t>
            </a:r>
            <a:r>
              <a:rPr dirty="0" sz="1200" spc="-2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차단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통계(2016~2018)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1472" y="2534285"/>
            <a:ext cx="5080000" cy="3377565"/>
            <a:chOff x="1871472" y="2534285"/>
            <a:chExt cx="5080000" cy="3377565"/>
          </a:xfrm>
        </p:grpSpPr>
        <p:sp>
          <p:nvSpPr>
            <p:cNvPr id="10" name="object 10"/>
            <p:cNvSpPr/>
            <p:nvPr/>
          </p:nvSpPr>
          <p:spPr>
            <a:xfrm>
              <a:off x="1871472" y="5455920"/>
              <a:ext cx="3154680" cy="0"/>
            </a:xfrm>
            <a:custGeom>
              <a:avLst/>
              <a:gdLst/>
              <a:ahLst/>
              <a:cxnLst/>
              <a:rect l="l" t="t" r="r" b="b"/>
              <a:pathLst>
                <a:path w="3154679" h="0">
                  <a:moveTo>
                    <a:pt x="0" y="0"/>
                  </a:moveTo>
                  <a:lnTo>
                    <a:pt x="361188" y="0"/>
                  </a:lnTo>
                </a:path>
                <a:path w="3154679" h="0">
                  <a:moveTo>
                    <a:pt x="690371" y="0"/>
                  </a:moveTo>
                  <a:lnTo>
                    <a:pt x="1412748" y="0"/>
                  </a:lnTo>
                </a:path>
                <a:path w="3154679" h="0">
                  <a:moveTo>
                    <a:pt x="1741931" y="0"/>
                  </a:moveTo>
                  <a:lnTo>
                    <a:pt x="2464307" y="0"/>
                  </a:lnTo>
                </a:path>
                <a:path w="3154679" h="0">
                  <a:moveTo>
                    <a:pt x="2793491" y="0"/>
                  </a:moveTo>
                  <a:lnTo>
                    <a:pt x="3154679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71472" y="2747772"/>
              <a:ext cx="3154680" cy="2257425"/>
            </a:xfrm>
            <a:custGeom>
              <a:avLst/>
              <a:gdLst/>
              <a:ahLst/>
              <a:cxnLst/>
              <a:rect l="l" t="t" r="r" b="b"/>
              <a:pathLst>
                <a:path w="3154679" h="2257425">
                  <a:moveTo>
                    <a:pt x="1741931" y="2257044"/>
                  </a:moveTo>
                  <a:lnTo>
                    <a:pt x="2464307" y="2257044"/>
                  </a:lnTo>
                </a:path>
                <a:path w="3154679" h="2257425">
                  <a:moveTo>
                    <a:pt x="2793491" y="2257044"/>
                  </a:moveTo>
                  <a:lnTo>
                    <a:pt x="3154679" y="2257044"/>
                  </a:lnTo>
                </a:path>
                <a:path w="3154679" h="2257425">
                  <a:moveTo>
                    <a:pt x="1741931" y="1804415"/>
                  </a:moveTo>
                  <a:lnTo>
                    <a:pt x="2464307" y="1804415"/>
                  </a:lnTo>
                </a:path>
                <a:path w="3154679" h="2257425">
                  <a:moveTo>
                    <a:pt x="2793491" y="1804415"/>
                  </a:moveTo>
                  <a:lnTo>
                    <a:pt x="3154679" y="1804415"/>
                  </a:lnTo>
                </a:path>
                <a:path w="3154679" h="2257425">
                  <a:moveTo>
                    <a:pt x="1741931" y="1353311"/>
                  </a:moveTo>
                  <a:lnTo>
                    <a:pt x="2464307" y="1353311"/>
                  </a:lnTo>
                </a:path>
                <a:path w="3154679" h="2257425">
                  <a:moveTo>
                    <a:pt x="2793491" y="1353311"/>
                  </a:moveTo>
                  <a:lnTo>
                    <a:pt x="3154679" y="1353311"/>
                  </a:lnTo>
                </a:path>
                <a:path w="3154679" h="2257425">
                  <a:moveTo>
                    <a:pt x="1741931" y="902207"/>
                  </a:moveTo>
                  <a:lnTo>
                    <a:pt x="2464307" y="902207"/>
                  </a:lnTo>
                </a:path>
                <a:path w="3154679" h="2257425">
                  <a:moveTo>
                    <a:pt x="2793491" y="902207"/>
                  </a:moveTo>
                  <a:lnTo>
                    <a:pt x="3154679" y="902207"/>
                  </a:lnTo>
                </a:path>
                <a:path w="3154679" h="2257425">
                  <a:moveTo>
                    <a:pt x="1741931" y="451103"/>
                  </a:moveTo>
                  <a:lnTo>
                    <a:pt x="2464307" y="451103"/>
                  </a:lnTo>
                </a:path>
                <a:path w="3154679" h="2257425">
                  <a:moveTo>
                    <a:pt x="2793491" y="451103"/>
                  </a:moveTo>
                  <a:lnTo>
                    <a:pt x="3154679" y="451103"/>
                  </a:lnTo>
                </a:path>
                <a:path w="3154679" h="2257425">
                  <a:moveTo>
                    <a:pt x="0" y="0"/>
                  </a:moveTo>
                  <a:lnTo>
                    <a:pt x="2464307" y="0"/>
                  </a:lnTo>
                </a:path>
                <a:path w="3154679" h="2257425">
                  <a:moveTo>
                    <a:pt x="2793491" y="0"/>
                  </a:moveTo>
                  <a:lnTo>
                    <a:pt x="31546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35779" y="2534412"/>
              <a:ext cx="329565" cy="3373120"/>
            </a:xfrm>
            <a:custGeom>
              <a:avLst/>
              <a:gdLst/>
              <a:ahLst/>
              <a:cxnLst/>
              <a:rect l="l" t="t" r="r" b="b"/>
              <a:pathLst>
                <a:path w="329564" h="3373120">
                  <a:moveTo>
                    <a:pt x="329184" y="0"/>
                  </a:moveTo>
                  <a:lnTo>
                    <a:pt x="0" y="0"/>
                  </a:lnTo>
                  <a:lnTo>
                    <a:pt x="0" y="3372612"/>
                  </a:lnTo>
                  <a:lnTo>
                    <a:pt x="329184" y="3372612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71472" y="4101084"/>
              <a:ext cx="1412875" cy="904240"/>
            </a:xfrm>
            <a:custGeom>
              <a:avLst/>
              <a:gdLst/>
              <a:ahLst/>
              <a:cxnLst/>
              <a:rect l="l" t="t" r="r" b="b"/>
              <a:pathLst>
                <a:path w="1412875" h="904239">
                  <a:moveTo>
                    <a:pt x="0" y="903732"/>
                  </a:moveTo>
                  <a:lnTo>
                    <a:pt x="361188" y="903732"/>
                  </a:lnTo>
                </a:path>
                <a:path w="1412875" h="904239">
                  <a:moveTo>
                    <a:pt x="690371" y="903732"/>
                  </a:moveTo>
                  <a:lnTo>
                    <a:pt x="1412748" y="903732"/>
                  </a:lnTo>
                </a:path>
                <a:path w="1412875" h="904239">
                  <a:moveTo>
                    <a:pt x="0" y="451104"/>
                  </a:moveTo>
                  <a:lnTo>
                    <a:pt x="361188" y="451104"/>
                  </a:lnTo>
                </a:path>
                <a:path w="1412875" h="904239">
                  <a:moveTo>
                    <a:pt x="690371" y="451104"/>
                  </a:moveTo>
                  <a:lnTo>
                    <a:pt x="1412748" y="451104"/>
                  </a:lnTo>
                </a:path>
                <a:path w="1412875" h="904239">
                  <a:moveTo>
                    <a:pt x="0" y="0"/>
                  </a:moveTo>
                  <a:lnTo>
                    <a:pt x="361188" y="0"/>
                  </a:lnTo>
                </a:path>
                <a:path w="1412875" h="904239">
                  <a:moveTo>
                    <a:pt x="690371" y="0"/>
                  </a:moveTo>
                  <a:lnTo>
                    <a:pt x="14127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232660" y="3963924"/>
              <a:ext cx="329565" cy="1943100"/>
            </a:xfrm>
            <a:custGeom>
              <a:avLst/>
              <a:gdLst/>
              <a:ahLst/>
              <a:cxnLst/>
              <a:rect l="l" t="t" r="r" b="b"/>
              <a:pathLst>
                <a:path w="329564" h="1943100">
                  <a:moveTo>
                    <a:pt x="329183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329183" y="1943100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71472" y="3198876"/>
              <a:ext cx="1412875" cy="451484"/>
            </a:xfrm>
            <a:custGeom>
              <a:avLst/>
              <a:gdLst/>
              <a:ahLst/>
              <a:cxnLst/>
              <a:rect l="l" t="t" r="r" b="b"/>
              <a:pathLst>
                <a:path w="1412875" h="451485">
                  <a:moveTo>
                    <a:pt x="0" y="451104"/>
                  </a:moveTo>
                  <a:lnTo>
                    <a:pt x="1412748" y="451104"/>
                  </a:lnTo>
                </a:path>
                <a:path w="1412875" h="451485">
                  <a:moveTo>
                    <a:pt x="0" y="0"/>
                  </a:moveTo>
                  <a:lnTo>
                    <a:pt x="14127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84219" y="3168396"/>
              <a:ext cx="329565" cy="2738755"/>
            </a:xfrm>
            <a:custGeom>
              <a:avLst/>
              <a:gdLst/>
              <a:ahLst/>
              <a:cxnLst/>
              <a:rect l="l" t="t" r="r" b="b"/>
              <a:pathLst>
                <a:path w="329564" h="2738754">
                  <a:moveTo>
                    <a:pt x="329183" y="0"/>
                  </a:moveTo>
                  <a:lnTo>
                    <a:pt x="0" y="0"/>
                  </a:lnTo>
                  <a:lnTo>
                    <a:pt x="0" y="2738628"/>
                  </a:lnTo>
                  <a:lnTo>
                    <a:pt x="329183" y="2738628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871472" y="5907024"/>
              <a:ext cx="3154680" cy="0"/>
            </a:xfrm>
            <a:custGeom>
              <a:avLst/>
              <a:gdLst/>
              <a:ahLst/>
              <a:cxnLst/>
              <a:rect l="l" t="t" r="r" b="b"/>
              <a:pathLst>
                <a:path w="3154679" h="0">
                  <a:moveTo>
                    <a:pt x="0" y="0"/>
                  </a:moveTo>
                  <a:lnTo>
                    <a:pt x="31546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79163" y="2534285"/>
              <a:ext cx="2472055" cy="1071880"/>
            </a:xfrm>
            <a:custGeom>
              <a:avLst/>
              <a:gdLst/>
              <a:ahLst/>
              <a:cxnLst/>
              <a:rect l="l" t="t" r="r" b="b"/>
              <a:pathLst>
                <a:path w="2472054" h="1071879">
                  <a:moveTo>
                    <a:pt x="0" y="0"/>
                  </a:moveTo>
                  <a:lnTo>
                    <a:pt x="745109" y="586993"/>
                  </a:lnTo>
                  <a:lnTo>
                    <a:pt x="745109" y="1071499"/>
                  </a:lnTo>
                  <a:lnTo>
                    <a:pt x="2471801" y="1071499"/>
                  </a:lnTo>
                  <a:lnTo>
                    <a:pt x="2471801" y="240918"/>
                  </a:lnTo>
                  <a:lnTo>
                    <a:pt x="745109" y="240918"/>
                  </a:lnTo>
                  <a:lnTo>
                    <a:pt x="745109" y="37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1871472" y="2295144"/>
            <a:ext cx="3154680" cy="0"/>
          </a:xfrm>
          <a:custGeom>
            <a:avLst/>
            <a:gdLst/>
            <a:ahLst/>
            <a:cxnLst/>
            <a:rect l="l" t="t" r="r" b="b"/>
            <a:pathLst>
              <a:path w="3154679" h="0">
                <a:moveTo>
                  <a:pt x="0" y="0"/>
                </a:moveTo>
                <a:lnTo>
                  <a:pt x="3154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647825" y="5805017"/>
            <a:ext cx="89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8270" y="5353558"/>
            <a:ext cx="539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1,000,000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8270" y="4902200"/>
            <a:ext cx="539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2,000,000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8270" y="4450460"/>
            <a:ext cx="539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3,000,000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8270" y="3999103"/>
            <a:ext cx="539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4,000,000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8270" y="3547617"/>
            <a:ext cx="539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5,000,000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8270" y="3096260"/>
            <a:ext cx="539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6,000,000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8270" y="2193162"/>
            <a:ext cx="539115" cy="62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8,000,000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7,000,000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92527" y="6012891"/>
            <a:ext cx="14605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4260" algn="l"/>
              </a:tabLst>
            </a:pP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dirty="0" sz="1000" spc="-5">
                <a:solidFill>
                  <a:srgbClr val="585858"/>
                </a:solidFill>
                <a:latin typeface="맑은 고딕"/>
                <a:cs typeface="맑은 고딕"/>
              </a:rPr>
              <a:t>년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z="1000" spc="-10">
                <a:solidFill>
                  <a:srgbClr val="585858"/>
                </a:solidFill>
                <a:latin typeface="맑은 고딕"/>
                <a:cs typeface="맑은 고딕"/>
              </a:rPr>
              <a:t>년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6283" y="6012891"/>
            <a:ext cx="4083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z="1000" spc="-5">
                <a:solidFill>
                  <a:srgbClr val="585858"/>
                </a:solidFill>
                <a:latin typeface="맑은 고딕"/>
                <a:cs typeface="맑은 고딕"/>
              </a:rPr>
              <a:t>년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24271" y="3913632"/>
            <a:ext cx="1727200" cy="8305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003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dirty="0" sz="1200" b="1">
                <a:solidFill>
                  <a:srgbClr val="00AF50"/>
                </a:solidFill>
                <a:latin typeface="맑은 고딕"/>
                <a:cs typeface="맑은 고딕"/>
              </a:rPr>
              <a:t>연간</a:t>
            </a:r>
            <a:r>
              <a:rPr dirty="0" sz="1200" spc="-150" b="1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평균</a:t>
            </a:r>
            <a:r>
              <a:rPr dirty="0" sz="1200" spc="-14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차단</a:t>
            </a:r>
            <a:r>
              <a:rPr dirty="0" sz="1200" spc="-15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건수</a:t>
            </a:r>
            <a:endParaRPr sz="120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latin typeface="Calibri"/>
                <a:cs typeface="Calibri"/>
              </a:rPr>
              <a:t>2,490,635</a:t>
            </a:r>
            <a:r>
              <a:rPr dirty="0" sz="1200">
                <a:latin typeface="맑은 고딕"/>
                <a:cs typeface="맑은 고딕"/>
              </a:rPr>
              <a:t>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1568" y="3913632"/>
            <a:ext cx="1727200" cy="8305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0033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790"/>
              </a:spcBef>
            </a:pPr>
            <a:r>
              <a:rPr dirty="0" sz="1200" b="1">
                <a:solidFill>
                  <a:srgbClr val="00AF50"/>
                </a:solidFill>
                <a:latin typeface="맑은 고딕"/>
                <a:cs typeface="맑은 고딕"/>
              </a:rPr>
              <a:t>월간</a:t>
            </a:r>
            <a:r>
              <a:rPr dirty="0" sz="1200" spc="-150" b="1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평균</a:t>
            </a:r>
            <a:r>
              <a:rPr dirty="0" sz="1200" spc="-15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차단</a:t>
            </a:r>
            <a:r>
              <a:rPr dirty="0" sz="1200" spc="-15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건수</a:t>
            </a:r>
            <a:endParaRPr sz="1200">
              <a:latin typeface="맑은 고딕"/>
              <a:cs typeface="맑은 고딕"/>
            </a:endParaRPr>
          </a:p>
          <a:p>
            <a:pPr marL="92075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latin typeface="Calibri"/>
                <a:cs typeface="Calibri"/>
              </a:rPr>
              <a:t>207,553</a:t>
            </a:r>
            <a:r>
              <a:rPr dirty="0" sz="1200">
                <a:latin typeface="맑은 고딕"/>
                <a:cs typeface="맑은 고딕"/>
              </a:rPr>
              <a:t>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24271" y="5053584"/>
            <a:ext cx="1727200" cy="8305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996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785"/>
              </a:spcBef>
            </a:pPr>
            <a:r>
              <a:rPr dirty="0" sz="1200" b="1">
                <a:solidFill>
                  <a:srgbClr val="00AF50"/>
                </a:solidFill>
                <a:latin typeface="맑은 고딕"/>
                <a:cs typeface="맑은 고딕"/>
              </a:rPr>
              <a:t>일간</a:t>
            </a:r>
            <a:r>
              <a:rPr dirty="0" sz="1200" spc="-150" b="1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평균</a:t>
            </a:r>
            <a:r>
              <a:rPr dirty="0" sz="1200" spc="-14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차단</a:t>
            </a:r>
            <a:r>
              <a:rPr dirty="0" sz="1200" spc="-15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건수</a:t>
            </a:r>
            <a:endParaRPr sz="120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latin typeface="Calibri"/>
                <a:cs typeface="Calibri"/>
              </a:rPr>
              <a:t>6,824</a:t>
            </a:r>
            <a:r>
              <a:rPr dirty="0" sz="1200">
                <a:latin typeface="맑은 고딕"/>
                <a:cs typeface="맑은 고딕"/>
              </a:rPr>
              <a:t>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1568" y="5053584"/>
            <a:ext cx="1727200" cy="8305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996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785"/>
              </a:spcBef>
            </a:pPr>
            <a:r>
              <a:rPr dirty="0" sz="1200" spc="-5" b="1">
                <a:solidFill>
                  <a:srgbClr val="00AF50"/>
                </a:solidFill>
                <a:latin typeface="맑은 고딕"/>
                <a:cs typeface="맑은 고딕"/>
              </a:rPr>
              <a:t>시간</a:t>
            </a:r>
            <a:r>
              <a:rPr dirty="0" sz="1200" b="1">
                <a:solidFill>
                  <a:srgbClr val="00AF50"/>
                </a:solidFill>
                <a:latin typeface="맑은 고딕"/>
                <a:cs typeface="맑은 고딕"/>
              </a:rPr>
              <a:t>당</a:t>
            </a:r>
            <a:r>
              <a:rPr dirty="0" sz="1200" spc="-150" b="1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 spc="-5">
                <a:latin typeface="맑은 고딕"/>
                <a:cs typeface="맑은 고딕"/>
              </a:rPr>
              <a:t>평</a:t>
            </a:r>
            <a:r>
              <a:rPr dirty="0" sz="1200">
                <a:latin typeface="맑은 고딕"/>
                <a:cs typeface="맑은 고딕"/>
              </a:rPr>
              <a:t>균</a:t>
            </a:r>
            <a:r>
              <a:rPr dirty="0" sz="1200" spc="-150">
                <a:latin typeface="맑은 고딕"/>
                <a:cs typeface="맑은 고딕"/>
              </a:rPr>
              <a:t> </a:t>
            </a:r>
            <a:r>
              <a:rPr dirty="0" sz="1200" spc="-5">
                <a:latin typeface="맑은 고딕"/>
                <a:cs typeface="맑은 고딕"/>
              </a:rPr>
              <a:t>차</a:t>
            </a:r>
            <a:r>
              <a:rPr dirty="0" sz="1200">
                <a:latin typeface="맑은 고딕"/>
                <a:cs typeface="맑은 고딕"/>
              </a:rPr>
              <a:t>단</a:t>
            </a:r>
            <a:r>
              <a:rPr dirty="0" sz="1200" spc="-150">
                <a:latin typeface="맑은 고딕"/>
                <a:cs typeface="맑은 고딕"/>
              </a:rPr>
              <a:t> </a:t>
            </a:r>
            <a:r>
              <a:rPr dirty="0" sz="1200" spc="-5">
                <a:latin typeface="맑은 고딕"/>
                <a:cs typeface="맑은 고딕"/>
              </a:rPr>
              <a:t>건수</a:t>
            </a:r>
            <a:endParaRPr sz="1200">
              <a:latin typeface="맑은 고딕"/>
              <a:cs typeface="맑은 고딕"/>
            </a:endParaRPr>
          </a:p>
          <a:p>
            <a:pPr marL="92075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latin typeface="Calibri"/>
                <a:cs typeface="Calibri"/>
              </a:rPr>
              <a:t>284</a:t>
            </a:r>
            <a:r>
              <a:rPr dirty="0" sz="1200">
                <a:latin typeface="맑은 고딕"/>
                <a:cs typeface="맑은 고딕"/>
              </a:rPr>
              <a:t>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33746" y="2859785"/>
            <a:ext cx="1428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년간</a:t>
            </a:r>
            <a:r>
              <a:rPr dirty="0" sz="1200" spc="-15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누적</a:t>
            </a:r>
            <a:r>
              <a:rPr dirty="0" sz="1200" spc="-15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차단</a:t>
            </a:r>
            <a:r>
              <a:rPr dirty="0" sz="1200" spc="-15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건수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33746" y="3169157"/>
            <a:ext cx="12134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7,</a:t>
            </a:r>
            <a:r>
              <a:rPr dirty="0" sz="2000" spc="5" b="1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dirty="0" sz="2000" b="1">
                <a:solidFill>
                  <a:srgbClr val="FFC000"/>
                </a:solidFill>
                <a:latin typeface="Calibri"/>
                <a:cs typeface="Calibri"/>
              </a:rPr>
              <a:t>71,90</a:t>
            </a:r>
            <a:r>
              <a:rPr dirty="0" sz="2000" spc="-15" b="1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dirty="0" sz="1200" b="1">
                <a:solidFill>
                  <a:srgbClr val="FFC000"/>
                </a:solidFill>
                <a:latin typeface="맑은 고딕"/>
                <a:cs typeface="맑은 고딕"/>
              </a:rPr>
              <a:t>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8417" y="6307632"/>
            <a:ext cx="1995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A6A6A6"/>
                </a:solidFill>
                <a:latin typeface="맑은 고딕"/>
                <a:cs typeface="맑은 고딕"/>
              </a:rPr>
              <a:t>[출처]</a:t>
            </a:r>
            <a:r>
              <a:rPr dirty="0" sz="900" spc="-50">
                <a:solidFill>
                  <a:srgbClr val="A6A6A6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A6A6A6"/>
                </a:solidFill>
                <a:latin typeface="맑은 고딕"/>
                <a:cs typeface="맑은 고딕"/>
              </a:rPr>
              <a:t>이스트시큐리티</a:t>
            </a:r>
            <a:r>
              <a:rPr dirty="0" sz="900" spc="-45">
                <a:solidFill>
                  <a:srgbClr val="A6A6A6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A6A6A6"/>
                </a:solidFill>
                <a:latin typeface="맑은 고딕"/>
                <a:cs typeface="맑은 고딕"/>
              </a:rPr>
              <a:t>대응센터(ESRC)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7656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빈틈없</a:t>
            </a:r>
            <a:r>
              <a:rPr dirty="0" sz="2400">
                <a:solidFill>
                  <a:srgbClr val="1CC95D"/>
                </a:solidFill>
              </a:rPr>
              <a:t>는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사</a:t>
            </a:r>
            <a:r>
              <a:rPr dirty="0" sz="2400">
                <a:solidFill>
                  <a:srgbClr val="1CC95D"/>
                </a:solidFill>
              </a:rPr>
              <a:t>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방</a:t>
            </a:r>
            <a:r>
              <a:rPr dirty="0" sz="2400">
                <a:solidFill>
                  <a:srgbClr val="1CC95D"/>
                </a:solidFill>
              </a:rPr>
              <a:t>역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행</a:t>
            </a:r>
            <a:r>
              <a:rPr dirty="0" sz="2400">
                <a:solidFill>
                  <a:srgbClr val="313945"/>
                </a:solidFill>
              </a:rPr>
              <a:t>위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55">
                <a:solidFill>
                  <a:srgbClr val="313945"/>
                </a:solidFill>
              </a:rPr>
              <a:t>기</a:t>
            </a:r>
            <a:r>
              <a:rPr dirty="0" sz="2400">
                <a:solidFill>
                  <a:srgbClr val="313945"/>
                </a:solidFill>
              </a:rPr>
              <a:t>반</a:t>
            </a:r>
            <a:r>
              <a:rPr dirty="0" sz="2400" spc="-295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차단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811" y="3829701"/>
            <a:ext cx="5670984" cy="13764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30224" y="5474208"/>
            <a:ext cx="4259580" cy="271780"/>
          </a:xfrm>
          <a:prstGeom prst="rect">
            <a:avLst/>
          </a:prstGeom>
          <a:solidFill>
            <a:srgbClr val="2F2E33"/>
          </a:solidFill>
        </p:spPr>
        <p:txBody>
          <a:bodyPr wrap="square" lIns="0" tIns="59054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464"/>
              </a:spcBef>
            </a:pP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행위</a:t>
            </a:r>
            <a:r>
              <a:rPr dirty="0" sz="10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로그</a:t>
            </a:r>
            <a:r>
              <a:rPr dirty="0" sz="10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기반으로</a:t>
            </a:r>
            <a:r>
              <a:rPr dirty="0" sz="10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위협</a:t>
            </a:r>
            <a:r>
              <a:rPr dirty="0" sz="100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이벤트를</a:t>
            </a:r>
            <a:r>
              <a:rPr dirty="0" sz="1000" spc="1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탐지하는</a:t>
            </a:r>
            <a:r>
              <a:rPr dirty="0" sz="1000" spc="1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맑은 고딕"/>
                <a:cs typeface="맑은 고딕"/>
              </a:rPr>
              <a:t>비시그니처</a:t>
            </a:r>
            <a:r>
              <a:rPr dirty="0" sz="800" spc="-5">
                <a:solidFill>
                  <a:srgbClr val="FFFFFF"/>
                </a:solidFill>
                <a:latin typeface="맑은 고딕"/>
                <a:cs typeface="맑은 고딕"/>
              </a:rPr>
              <a:t>(Non-signature)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016" y="1414272"/>
            <a:ext cx="6724015" cy="9436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4290" rIns="0" bIns="0" rtlCol="0" vert="horz">
            <a:spAutoFit/>
          </a:bodyPr>
          <a:lstStyle/>
          <a:p>
            <a:pPr marL="149860" marR="804545">
              <a:lnSpc>
                <a:spcPct val="150000"/>
              </a:lnSpc>
              <a:spcBef>
                <a:spcPts val="270"/>
              </a:spcBef>
            </a:pP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알약의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행위 기반 엔진을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통해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의심스러운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행위를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탐지하여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취약점을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통한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1100" spc="-1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공격 등 </a:t>
            </a:r>
            <a:r>
              <a:rPr dirty="0" sz="1100" spc="-37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알려지지</a:t>
            </a:r>
            <a:r>
              <a:rPr dirty="0" sz="1100" spc="-20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않은</a:t>
            </a:r>
            <a:r>
              <a:rPr dirty="0" sz="1100" spc="-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위협을</a:t>
            </a:r>
            <a:r>
              <a:rPr dirty="0" sz="1100" spc="-15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404040"/>
                </a:solidFill>
                <a:latin typeface="맑은 고딕"/>
                <a:cs typeface="맑은 고딕"/>
              </a:rPr>
              <a:t>차단합니다.</a:t>
            </a:r>
            <a:endParaRPr sz="1100">
              <a:latin typeface="맑은 고딕"/>
              <a:cs typeface="맑은 고딕"/>
            </a:endParaRPr>
          </a:p>
          <a:p>
            <a:pPr marL="149860">
              <a:lnSpc>
                <a:spcPct val="100000"/>
              </a:lnSpc>
              <a:spcBef>
                <a:spcPts val="660"/>
              </a:spcBef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-</a:t>
            </a:r>
            <a:r>
              <a:rPr dirty="0" sz="1100" spc="484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환경설정&gt;시스템/도구&gt;시스템</a:t>
            </a:r>
            <a:r>
              <a:rPr dirty="0" sz="1100" spc="-4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보호</a:t>
            </a:r>
            <a:r>
              <a:rPr dirty="0" sz="110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5">
                <a:solidFill>
                  <a:srgbClr val="3A3838"/>
                </a:solidFill>
                <a:latin typeface="맑은 고딕"/>
                <a:cs typeface="맑은 고딕"/>
              </a:rPr>
              <a:t>내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옵션</a:t>
            </a:r>
            <a:r>
              <a:rPr dirty="0" sz="110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이용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3284" y="3223260"/>
            <a:ext cx="2436875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837" y="2682559"/>
            <a:ext cx="2701925" cy="126936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500"/>
              </a:spcBef>
            </a:pPr>
            <a:r>
              <a:rPr dirty="0" sz="2000" spc="-15" b="1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2000" spc="-100" b="1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2000" spc="-10" b="1">
                <a:solidFill>
                  <a:srgbClr val="08CC64"/>
                </a:solidFill>
                <a:latin typeface="맑은 고딕"/>
                <a:cs typeface="맑은 고딕"/>
              </a:rPr>
              <a:t>01</a:t>
            </a:r>
            <a:endParaRPr sz="2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5000" spc="-155" b="1">
                <a:solidFill>
                  <a:srgbClr val="08CC64"/>
                </a:solidFill>
                <a:latin typeface="맑은 고딕"/>
                <a:cs typeface="맑은 고딕"/>
              </a:rPr>
              <a:t>제</a:t>
            </a:r>
            <a:r>
              <a:rPr dirty="0" sz="5000" spc="5" b="1">
                <a:solidFill>
                  <a:srgbClr val="08CC64"/>
                </a:solidFill>
                <a:latin typeface="맑은 고딕"/>
                <a:cs typeface="맑은 고딕"/>
              </a:rPr>
              <a:t>안</a:t>
            </a:r>
            <a:r>
              <a:rPr dirty="0" sz="5000" spc="-300" b="1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5000" spc="-155" b="1">
                <a:solidFill>
                  <a:srgbClr val="08CC64"/>
                </a:solidFill>
                <a:latin typeface="맑은 고딕"/>
                <a:cs typeface="맑은 고딕"/>
              </a:rPr>
              <a:t>배경</a:t>
            </a:r>
            <a:endParaRPr sz="50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512" y="4215460"/>
            <a:ext cx="1917064" cy="1094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Endpoint보안의</a:t>
            </a:r>
            <a:r>
              <a:rPr dirty="0" sz="1400" spc="-10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중요성</a:t>
            </a:r>
            <a:endParaRPr sz="1400">
              <a:latin typeface="맑은 고딕"/>
              <a:cs typeface="맑은 고딕"/>
            </a:endParaRPr>
          </a:p>
          <a:p>
            <a:pPr marL="12700" marR="347980">
              <a:lnSpc>
                <a:spcPct val="200000"/>
              </a:lnSpc>
              <a:spcBef>
                <a:spcPts val="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서버</a:t>
            </a:r>
            <a:r>
              <a:rPr dirty="0" sz="1400" spc="-5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보안의</a:t>
            </a:r>
            <a:r>
              <a:rPr dirty="0" sz="1400" spc="-5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필요성 </a:t>
            </a:r>
            <a:r>
              <a:rPr dirty="0" sz="1400" spc="-47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도입효과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211" y="4256532"/>
            <a:ext cx="0" cy="1076325"/>
          </a:xfrm>
          <a:custGeom>
            <a:avLst/>
            <a:gdLst/>
            <a:ahLst/>
            <a:cxnLst/>
            <a:rect l="l" t="t" r="r" b="b"/>
            <a:pathLst>
              <a:path w="0" h="1076325">
                <a:moveTo>
                  <a:pt x="0" y="0"/>
                </a:moveTo>
                <a:lnTo>
                  <a:pt x="0" y="1075944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1941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주</a:t>
            </a:r>
            <a:r>
              <a:rPr dirty="0" sz="2400">
                <a:solidFill>
                  <a:srgbClr val="1CC95D"/>
                </a:solidFill>
              </a:rPr>
              <a:t>요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기</a:t>
            </a:r>
            <a:r>
              <a:rPr dirty="0" sz="2400">
                <a:solidFill>
                  <a:srgbClr val="1CC95D"/>
                </a:solidFill>
              </a:rPr>
              <a:t>능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②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강력</a:t>
            </a:r>
            <a:r>
              <a:rPr dirty="0" sz="2400">
                <a:solidFill>
                  <a:srgbClr val="000000"/>
                </a:solidFill>
              </a:rPr>
              <a:t>한</a:t>
            </a:r>
            <a:r>
              <a:rPr dirty="0" sz="2400" spc="-280">
                <a:solidFill>
                  <a:srgbClr val="000000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백</a:t>
            </a:r>
            <a:r>
              <a:rPr dirty="0" sz="2400">
                <a:solidFill>
                  <a:srgbClr val="000000"/>
                </a:solidFill>
              </a:rPr>
              <a:t>신</a:t>
            </a:r>
            <a:r>
              <a:rPr dirty="0" sz="2400" spc="-295">
                <a:solidFill>
                  <a:srgbClr val="000000"/>
                </a:solidFill>
              </a:rPr>
              <a:t> </a:t>
            </a:r>
            <a:r>
              <a:rPr dirty="0" sz="2400" spc="-155">
                <a:solidFill>
                  <a:srgbClr val="000000"/>
                </a:solidFill>
              </a:rPr>
              <a:t>엔진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5" name="object 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36264" y="3154679"/>
            <a:ext cx="1836420" cy="415290"/>
            <a:chOff x="3636264" y="3154679"/>
            <a:chExt cx="1836420" cy="415290"/>
          </a:xfrm>
        </p:grpSpPr>
        <p:sp>
          <p:nvSpPr>
            <p:cNvPr id="9" name="object 9"/>
            <p:cNvSpPr/>
            <p:nvPr/>
          </p:nvSpPr>
          <p:spPr>
            <a:xfrm>
              <a:off x="3636264" y="3154679"/>
              <a:ext cx="1836420" cy="363220"/>
            </a:xfrm>
            <a:custGeom>
              <a:avLst/>
              <a:gdLst/>
              <a:ahLst/>
              <a:cxnLst/>
              <a:rect l="l" t="t" r="r" b="b"/>
              <a:pathLst>
                <a:path w="1836420" h="363220">
                  <a:moveTo>
                    <a:pt x="1836420" y="0"/>
                  </a:moveTo>
                  <a:lnTo>
                    <a:pt x="181356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362712"/>
                  </a:lnTo>
                  <a:lnTo>
                    <a:pt x="1655064" y="362712"/>
                  </a:lnTo>
                  <a:lnTo>
                    <a:pt x="1703290" y="356236"/>
                  </a:lnTo>
                  <a:lnTo>
                    <a:pt x="1746616" y="337961"/>
                  </a:lnTo>
                  <a:lnTo>
                    <a:pt x="1783318" y="309610"/>
                  </a:lnTo>
                  <a:lnTo>
                    <a:pt x="1811669" y="272908"/>
                  </a:lnTo>
                  <a:lnTo>
                    <a:pt x="1829944" y="229582"/>
                  </a:lnTo>
                  <a:lnTo>
                    <a:pt x="1836420" y="181356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5804" y="3168408"/>
              <a:ext cx="776477" cy="4015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3168408"/>
              <a:ext cx="598170" cy="4015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9264" y="3168408"/>
              <a:ext cx="598170" cy="4015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5880" y="3168408"/>
              <a:ext cx="299465" cy="40156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797934" y="3212719"/>
            <a:ext cx="2027555" cy="1535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강력한</a:t>
            </a:r>
            <a:r>
              <a:rPr dirty="0" sz="14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백신</a:t>
            </a:r>
            <a:r>
              <a:rPr dirty="0" sz="14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FFFFFF"/>
                </a:solidFill>
                <a:latin typeface="맑은 고딕"/>
                <a:cs typeface="맑은 고딕"/>
              </a:rPr>
              <a:t>엔진!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9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강력한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Dual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엔진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Smart</a:t>
            </a:r>
            <a:r>
              <a:rPr dirty="0" sz="1000" spc="-6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Scan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클라우드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스캔과 연동한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AI</a:t>
            </a:r>
            <a:r>
              <a:rPr dirty="0" sz="10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분석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오탐검증</a:t>
            </a:r>
            <a:r>
              <a:rPr dirty="0" sz="10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시스템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검증받은</a:t>
            </a:r>
            <a:r>
              <a:rPr dirty="0" sz="1000" spc="-3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알약</a:t>
            </a:r>
            <a:r>
              <a:rPr dirty="0" sz="10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엔진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0085" y="2095835"/>
            <a:ext cx="812403" cy="9329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7809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강력</a:t>
            </a:r>
            <a:r>
              <a:rPr dirty="0" sz="2400">
                <a:solidFill>
                  <a:srgbClr val="313945"/>
                </a:solidFill>
              </a:rPr>
              <a:t>한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D</a:t>
            </a:r>
            <a:r>
              <a:rPr dirty="0" sz="2400" spc="-155">
                <a:solidFill>
                  <a:srgbClr val="313945"/>
                </a:solidFill>
              </a:rPr>
              <a:t>ua</a:t>
            </a:r>
            <a:r>
              <a:rPr dirty="0" sz="2400">
                <a:solidFill>
                  <a:srgbClr val="313945"/>
                </a:solidFill>
              </a:rPr>
              <a:t>l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엔진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6" name="object 6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22198" y="1442669"/>
            <a:ext cx="33451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국내외 악성코드를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높은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 탐지율로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빈틈없이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방어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7939" y="4334255"/>
            <a:ext cx="1620520" cy="277495"/>
          </a:xfrm>
          <a:prstGeom prst="rect">
            <a:avLst/>
          </a:prstGeom>
          <a:solidFill>
            <a:srgbClr val="85BA00"/>
          </a:solidFill>
        </p:spPr>
        <p:txBody>
          <a:bodyPr wrap="square" lIns="0" tIns="39370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310"/>
              </a:spcBef>
            </a:pPr>
            <a:r>
              <a:rPr dirty="0" sz="1200" spc="-20" b="1">
                <a:solidFill>
                  <a:srgbClr val="FFFFFF"/>
                </a:solidFill>
                <a:latin typeface="맑은 고딕"/>
                <a:cs typeface="맑은 고딕"/>
              </a:rPr>
              <a:t>테라(Tera)</a:t>
            </a:r>
            <a:r>
              <a:rPr dirty="0" sz="12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엔진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7157" y="4759197"/>
            <a:ext cx="1982470" cy="68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6215">
              <a:lnSpc>
                <a:spcPct val="121100"/>
              </a:lnSpc>
              <a:spcBef>
                <a:spcPts val="100"/>
              </a:spcBef>
            </a:pPr>
            <a:r>
              <a:rPr dirty="0" sz="900" b="1">
                <a:latin typeface="맑은 고딕"/>
                <a:cs typeface="맑은 고딕"/>
              </a:rPr>
              <a:t>이스트소프트</a:t>
            </a:r>
            <a:r>
              <a:rPr dirty="0" sz="900" spc="-114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알약의</a:t>
            </a:r>
            <a:r>
              <a:rPr dirty="0" sz="900" spc="-12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자체</a:t>
            </a:r>
            <a:r>
              <a:rPr dirty="0" sz="900" spc="-114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개발  엔진</a:t>
            </a:r>
            <a:r>
              <a:rPr dirty="0" sz="900" spc="-114" b="1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으로</a:t>
            </a:r>
            <a:r>
              <a:rPr dirty="0" sz="900" spc="-125">
                <a:latin typeface="맑은 고딕"/>
                <a:cs typeface="맑은 고딕"/>
              </a:rPr>
              <a:t> </a:t>
            </a:r>
            <a:r>
              <a:rPr dirty="0" sz="900" spc="-5">
                <a:latin typeface="Calibri"/>
                <a:cs typeface="Calibri"/>
              </a:rPr>
              <a:t>10</a:t>
            </a:r>
            <a:r>
              <a:rPr dirty="0" sz="900">
                <a:latin typeface="맑은 고딕"/>
                <a:cs typeface="맑은 고딕"/>
              </a:rPr>
              <a:t>년간의</a:t>
            </a:r>
            <a:r>
              <a:rPr dirty="0" sz="900" spc="-1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엔진</a:t>
            </a:r>
            <a:r>
              <a:rPr dirty="0" sz="900" spc="-114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개발</a:t>
            </a:r>
            <a:r>
              <a:rPr dirty="0" sz="900" spc="-1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노하우와</a:t>
            </a:r>
            <a:endParaRPr sz="900">
              <a:latin typeface="맑은 고딕"/>
              <a:cs typeface="맑은 고딕"/>
            </a:endParaRPr>
          </a:p>
          <a:p>
            <a:pPr marL="152400" marR="111125" indent="-35560">
              <a:lnSpc>
                <a:spcPct val="120000"/>
              </a:lnSpc>
            </a:pPr>
            <a:r>
              <a:rPr dirty="0" sz="900" spc="-5">
                <a:latin typeface="Calibri"/>
                <a:cs typeface="Calibri"/>
              </a:rPr>
              <a:t>D</a:t>
            </a:r>
            <a:r>
              <a:rPr dirty="0" sz="900">
                <a:latin typeface="Calibri"/>
                <a:cs typeface="Calibri"/>
              </a:rPr>
              <a:t>B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맑은 고딕"/>
                <a:cs typeface="맑은 고딕"/>
              </a:rPr>
              <a:t>분석</a:t>
            </a:r>
            <a:r>
              <a:rPr dirty="0" sz="900" spc="-114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팀의</a:t>
            </a:r>
            <a:r>
              <a:rPr dirty="0" sz="900" spc="-1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패턴</a:t>
            </a:r>
            <a:r>
              <a:rPr dirty="0" sz="900" spc="-114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업데이트를</a:t>
            </a:r>
            <a:r>
              <a:rPr dirty="0" sz="900" spc="-114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통해  악성코드를</a:t>
            </a:r>
            <a:r>
              <a:rPr dirty="0" sz="900" spc="-114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빠르고</a:t>
            </a:r>
            <a:r>
              <a:rPr dirty="0" sz="900" spc="-1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정확하게</a:t>
            </a:r>
            <a:r>
              <a:rPr dirty="0" sz="900" spc="-114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탐지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3376" y="4334255"/>
            <a:ext cx="1620520" cy="277495"/>
          </a:xfrm>
          <a:prstGeom prst="rect">
            <a:avLst/>
          </a:prstGeom>
          <a:solidFill>
            <a:srgbClr val="58A100"/>
          </a:solidFill>
        </p:spPr>
        <p:txBody>
          <a:bodyPr wrap="square" lIns="0" tIns="44450" rIns="0" bIns="0" rtlCol="0" vert="horz">
            <a:spAutoFit/>
          </a:bodyPr>
          <a:lstStyle/>
          <a:p>
            <a:pPr marL="232410">
              <a:lnSpc>
                <a:spcPct val="100000"/>
              </a:lnSpc>
              <a:spcBef>
                <a:spcPts val="350"/>
              </a:spcBef>
            </a:pPr>
            <a:r>
              <a:rPr dirty="0" sz="1200" spc="-5" b="1">
                <a:solidFill>
                  <a:srgbClr val="FFFFFF"/>
                </a:solidFill>
                <a:latin typeface="맑은 고딕"/>
                <a:cs typeface="맑은 고딕"/>
              </a:rPr>
              <a:t>Bitdefender</a:t>
            </a:r>
            <a:r>
              <a:rPr dirty="0" sz="12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엔진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8567" y="4761102"/>
            <a:ext cx="1859280" cy="68707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방대한</a:t>
            </a:r>
            <a:r>
              <a:rPr dirty="0" sz="900" spc="-60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DB로</a:t>
            </a:r>
            <a:endParaRPr sz="900">
              <a:latin typeface="맑은 고딕"/>
              <a:cs typeface="맑은 고딕"/>
            </a:endParaRPr>
          </a:p>
          <a:p>
            <a:pPr algn="ctr" marL="12065" marR="5080" indent="-1905">
              <a:lnSpc>
                <a:spcPct val="120000"/>
              </a:lnSpc>
              <a:spcBef>
                <a:spcPts val="15"/>
              </a:spcBef>
            </a:pP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전세계 악성코드에 대응하며 </a:t>
            </a:r>
            <a:r>
              <a:rPr dirty="0" sz="900" spc="5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알려지지</a:t>
            </a:r>
            <a:r>
              <a:rPr dirty="0" sz="900" spc="-40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않은</a:t>
            </a:r>
            <a:r>
              <a:rPr dirty="0" sz="900" spc="-40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악성코드를</a:t>
            </a:r>
            <a:r>
              <a:rPr dirty="0" sz="900" spc="-35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4A5C74"/>
                </a:solidFill>
                <a:latin typeface="맑은 고딕"/>
                <a:cs typeface="맑은 고딕"/>
              </a:rPr>
              <a:t>탐지하는 </a:t>
            </a:r>
            <a:r>
              <a:rPr dirty="0" sz="900" spc="-300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A5C74"/>
                </a:solidFill>
                <a:latin typeface="맑은 고딕"/>
                <a:cs typeface="맑은 고딕"/>
              </a:rPr>
              <a:t>사전</a:t>
            </a:r>
            <a:r>
              <a:rPr dirty="0" sz="900" spc="-10" b="1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A5C74"/>
                </a:solidFill>
                <a:latin typeface="맑은 고딕"/>
                <a:cs typeface="맑은 고딕"/>
              </a:rPr>
              <a:t>방역</a:t>
            </a:r>
            <a:r>
              <a:rPr dirty="0" sz="900" spc="-10" b="1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A5C74"/>
                </a:solidFill>
                <a:latin typeface="맑은 고딕"/>
                <a:cs typeface="맑은 고딕"/>
              </a:rPr>
              <a:t>능력</a:t>
            </a:r>
            <a:r>
              <a:rPr dirty="0" sz="900" spc="-10" b="1">
                <a:solidFill>
                  <a:srgbClr val="4A5C74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A5C74"/>
                </a:solidFill>
                <a:latin typeface="맑은 고딕"/>
                <a:cs typeface="맑은 고딕"/>
              </a:rPr>
              <a:t>우수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6222" y="5858662"/>
            <a:ext cx="5676265" cy="37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3815">
              <a:lnSpc>
                <a:spcPts val="137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전세계</a:t>
            </a:r>
            <a:r>
              <a:rPr dirty="0" sz="1200" spc="-2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전략적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파트너쉽과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기술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고객사들과의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샘플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공유</a:t>
            </a:r>
            <a:endParaRPr sz="1200">
              <a:latin typeface="맑은 고딕"/>
              <a:cs typeface="맑은 고딕"/>
            </a:endParaRPr>
          </a:p>
          <a:p>
            <a:pPr algn="ctr">
              <a:lnSpc>
                <a:spcPts val="1370"/>
              </a:lnSpc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시간대가 다른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국내외 여러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분석 센터에서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24시간 악성코드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분석 및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업데이트 제공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5614" y="2265374"/>
            <a:ext cx="4962524" cy="17614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0443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S</a:t>
            </a:r>
            <a:r>
              <a:rPr dirty="0" sz="2400" spc="-155">
                <a:solidFill>
                  <a:srgbClr val="313945"/>
                </a:solidFill>
              </a:rPr>
              <a:t>mar</a:t>
            </a:r>
            <a:r>
              <a:rPr dirty="0" sz="2400">
                <a:solidFill>
                  <a:srgbClr val="313945"/>
                </a:solidFill>
              </a:rPr>
              <a:t>t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S</a:t>
            </a:r>
            <a:r>
              <a:rPr dirty="0" sz="2400" spc="-165">
                <a:solidFill>
                  <a:srgbClr val="313945"/>
                </a:solidFill>
              </a:rPr>
              <a:t>c</a:t>
            </a:r>
            <a:r>
              <a:rPr dirty="0" sz="2400" spc="-155">
                <a:solidFill>
                  <a:srgbClr val="313945"/>
                </a:solidFill>
              </a:rPr>
              <a:t>a</a:t>
            </a:r>
            <a:r>
              <a:rPr dirty="0" sz="2400">
                <a:solidFill>
                  <a:srgbClr val="313945"/>
                </a:solidFill>
              </a:rPr>
              <a:t>n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6" name="object 6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2327" y="1442669"/>
            <a:ext cx="45789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Smart</a:t>
            </a:r>
            <a:r>
              <a:rPr dirty="0" sz="1200" spc="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Scan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을</a:t>
            </a:r>
            <a:r>
              <a:rPr dirty="0" sz="12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통해 검사속도는</a:t>
            </a:r>
            <a:r>
              <a:rPr dirty="0" sz="12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높이고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실시간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감시 부하는 낮추고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08047" y="1927860"/>
            <a:ext cx="5120005" cy="3594735"/>
            <a:chOff x="1908047" y="1927860"/>
            <a:chExt cx="5120005" cy="35947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4730496"/>
              <a:ext cx="5119879" cy="7915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8715" y="1927860"/>
              <a:ext cx="5100828" cy="28087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02054" y="5436819"/>
            <a:ext cx="5634355" cy="868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Smart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Scan</a:t>
            </a:r>
            <a:r>
              <a:rPr dirty="0" sz="1200" spc="-4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이란?</a:t>
            </a:r>
            <a:endParaRPr sz="1200">
              <a:latin typeface="맑은 고딕"/>
              <a:cs typeface="맑은 고딕"/>
            </a:endParaRPr>
          </a:p>
          <a:p>
            <a:pPr marL="91440" indent="-7937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Smart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Scan은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실시간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감시나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정밀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검사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실제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검사가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필요한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파일을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분류하고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관리하는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기술</a:t>
            </a:r>
            <a:endParaRPr sz="900">
              <a:latin typeface="맑은 고딕"/>
              <a:cs typeface="맑은 고딕"/>
            </a:endParaRPr>
          </a:p>
          <a:p>
            <a:pPr marL="91440" indent="-7937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안전함(White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 List)으로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검증된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파일은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검사에서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제외되어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검사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속도는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빨라지고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실시간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감시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부하는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낮아짐</a:t>
            </a:r>
            <a:endParaRPr sz="900">
              <a:latin typeface="맑은 고딕"/>
              <a:cs typeface="맑은 고딕"/>
            </a:endParaRPr>
          </a:p>
          <a:p>
            <a:pPr marL="91440" indent="-7937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또한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검증된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파일이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변경되거나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새로운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DB가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되면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추가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검증을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거쳐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지속적으로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관리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3158" y="4864989"/>
            <a:ext cx="3166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높은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탐지율을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유지하면서도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효율적이고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빠른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검사진행</a:t>
            </a:r>
            <a:endParaRPr sz="1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66446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클라우</a:t>
            </a:r>
            <a:r>
              <a:rPr dirty="0" sz="2400">
                <a:solidFill>
                  <a:srgbClr val="313945"/>
                </a:solidFill>
              </a:rPr>
              <a:t>드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스캔</a:t>
            </a:r>
            <a:r>
              <a:rPr dirty="0" sz="2400">
                <a:solidFill>
                  <a:srgbClr val="313945"/>
                </a:solidFill>
              </a:rPr>
              <a:t>과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연동</a:t>
            </a:r>
            <a:r>
              <a:rPr dirty="0" sz="2400">
                <a:solidFill>
                  <a:srgbClr val="313945"/>
                </a:solidFill>
              </a:rPr>
              <a:t>한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55">
                <a:solidFill>
                  <a:srgbClr val="313945"/>
                </a:solidFill>
              </a:rPr>
              <a:t>A</a:t>
            </a:r>
            <a:r>
              <a:rPr dirty="0" sz="2400">
                <a:solidFill>
                  <a:srgbClr val="313945"/>
                </a:solidFill>
              </a:rPr>
              <a:t>I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분석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6" name="object 6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2327" y="1407113"/>
            <a:ext cx="7545070" cy="194754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200" spc="-50" b="1">
                <a:solidFill>
                  <a:srgbClr val="C00000"/>
                </a:solidFill>
                <a:latin typeface="맑은 고딕"/>
                <a:cs typeface="맑은 고딕"/>
              </a:rPr>
              <a:t>ALYac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 Intelligence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Scan(AIS)</a:t>
            </a:r>
            <a:endParaRPr sz="1200">
              <a:latin typeface="맑은 고딕"/>
              <a:cs typeface="맑은 고딕"/>
            </a:endParaRPr>
          </a:p>
          <a:p>
            <a:pPr marL="12700" marR="779145">
              <a:lnSpc>
                <a:spcPct val="150000"/>
              </a:lnSpc>
              <a:spcBef>
                <a:spcPts val="5"/>
              </a:spcBef>
            </a:pP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알약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듀얼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엔진에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존재하지 않는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정보에</a:t>
            </a:r>
            <a:r>
              <a:rPr dirty="0" sz="12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대해서</a:t>
            </a:r>
            <a:r>
              <a:rPr dirty="0" sz="12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고도의 클라우드</a:t>
            </a:r>
            <a:r>
              <a:rPr dirty="0" sz="12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서버 시스템을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사용하여 </a:t>
            </a:r>
            <a:r>
              <a:rPr dirty="0" sz="1200" spc="-409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신종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악성코드,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 변종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발견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시에도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신속한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대응과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악성코드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위협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분석이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가능합니다.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AI</a:t>
            </a:r>
            <a:r>
              <a:rPr dirty="0" sz="1200" spc="-4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분석</a:t>
            </a:r>
            <a:endParaRPr sz="1200">
              <a:latin typeface="맑은 고딕"/>
              <a:cs typeface="맑은 고딕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알약에서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행위 기반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차단이나 랜섬웨어</a:t>
            </a:r>
            <a:r>
              <a:rPr dirty="0" sz="12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차단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기능을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통해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실행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차단된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의심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파일들을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AI</a:t>
            </a:r>
            <a:r>
              <a:rPr dirty="0" sz="12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엔진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서버로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전송하여 </a:t>
            </a:r>
            <a:r>
              <a:rPr dirty="0" sz="1200" spc="-409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상세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분석을 진행하고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악성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여부를 확정하며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알려지지</a:t>
            </a:r>
            <a:r>
              <a:rPr dirty="0" sz="12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않은 악성코드에</a:t>
            </a:r>
            <a:r>
              <a:rPr dirty="0" sz="12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빠르게</a:t>
            </a:r>
            <a:r>
              <a:rPr dirty="0" sz="12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404040"/>
                </a:solidFill>
                <a:latin typeface="맑은 고딕"/>
                <a:cs typeface="맑은 고딕"/>
              </a:rPr>
              <a:t>대응합니다.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5123" y="4130040"/>
            <a:ext cx="2790825" cy="330835"/>
          </a:xfrm>
          <a:prstGeom prst="rect">
            <a:avLst/>
          </a:prstGeom>
          <a:solidFill>
            <a:srgbClr val="313945"/>
          </a:solidFill>
        </p:spPr>
        <p:txBody>
          <a:bodyPr wrap="square" lIns="0" tIns="717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565"/>
              </a:spcBef>
            </a:pP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1.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신종,</a:t>
            </a:r>
            <a:r>
              <a:rPr dirty="0" sz="1200" spc="-2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변종</a:t>
            </a:r>
            <a:r>
              <a:rPr dirty="0" sz="1200" spc="-1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악성코드</a:t>
            </a:r>
            <a:r>
              <a:rPr dirty="0" sz="1200" spc="-2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탐지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542" y="4230802"/>
            <a:ext cx="1300574" cy="14648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45123" y="4555235"/>
            <a:ext cx="2790825" cy="329565"/>
          </a:xfrm>
          <a:prstGeom prst="rect">
            <a:avLst/>
          </a:prstGeom>
          <a:solidFill>
            <a:srgbClr val="313945"/>
          </a:solidFill>
        </p:spPr>
        <p:txBody>
          <a:bodyPr wrap="square" lIns="0" tIns="7112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560"/>
              </a:spcBef>
            </a:pP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2.</a:t>
            </a:r>
            <a:r>
              <a:rPr dirty="0" sz="1200" spc="-1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의심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파일</a:t>
            </a:r>
            <a:r>
              <a:rPr dirty="0" sz="1200" spc="-1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정보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분석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서버</a:t>
            </a:r>
            <a:r>
              <a:rPr dirty="0" sz="1200" spc="-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전송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5123" y="4978908"/>
            <a:ext cx="2790825" cy="329565"/>
          </a:xfrm>
          <a:prstGeom prst="rect">
            <a:avLst/>
          </a:prstGeom>
          <a:solidFill>
            <a:srgbClr val="313945"/>
          </a:solidFill>
        </p:spPr>
        <p:txBody>
          <a:bodyPr wrap="square" lIns="0" tIns="7112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560"/>
              </a:spcBef>
            </a:pP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3.</a:t>
            </a:r>
            <a:r>
              <a:rPr dirty="0" sz="1200" spc="-1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분석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및</a:t>
            </a:r>
            <a:r>
              <a:rPr dirty="0" sz="1200" spc="-1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진단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결과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확인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5123" y="5402579"/>
            <a:ext cx="2790825" cy="330835"/>
          </a:xfrm>
          <a:prstGeom prst="rect">
            <a:avLst/>
          </a:prstGeom>
          <a:solidFill>
            <a:srgbClr val="313945"/>
          </a:solidFill>
        </p:spPr>
        <p:txBody>
          <a:bodyPr wrap="square" lIns="0" tIns="717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565"/>
              </a:spcBef>
            </a:pP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4.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악성코드</a:t>
            </a:r>
            <a:r>
              <a:rPr dirty="0" sz="1200" spc="-2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치료,</a:t>
            </a:r>
            <a:r>
              <a:rPr dirty="0" sz="1200" spc="-1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위협</a:t>
            </a:r>
            <a:r>
              <a:rPr dirty="0" sz="1200" spc="-25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1CC95D"/>
                </a:solidFill>
                <a:latin typeface="맑은 고딕"/>
                <a:cs typeface="맑은 고딕"/>
              </a:rPr>
              <a:t>대응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0353" y="4689476"/>
            <a:ext cx="2004999" cy="35788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772411" y="4770120"/>
            <a:ext cx="1694814" cy="228600"/>
          </a:xfrm>
          <a:custGeom>
            <a:avLst/>
            <a:gdLst/>
            <a:ahLst/>
            <a:cxnLst/>
            <a:rect l="l" t="t" r="r" b="b"/>
            <a:pathLst>
              <a:path w="1694814" h="228600">
                <a:moveTo>
                  <a:pt x="228600" y="0"/>
                </a:moveTo>
                <a:lnTo>
                  <a:pt x="0" y="114299"/>
                </a:lnTo>
                <a:lnTo>
                  <a:pt x="228600" y="228599"/>
                </a:lnTo>
                <a:lnTo>
                  <a:pt x="228600" y="152399"/>
                </a:lnTo>
                <a:lnTo>
                  <a:pt x="190500" y="152399"/>
                </a:lnTo>
                <a:lnTo>
                  <a:pt x="190500" y="76199"/>
                </a:lnTo>
                <a:lnTo>
                  <a:pt x="228600" y="76199"/>
                </a:lnTo>
                <a:lnTo>
                  <a:pt x="228600" y="0"/>
                </a:lnTo>
                <a:close/>
              </a:path>
              <a:path w="1694814" h="228600">
                <a:moveTo>
                  <a:pt x="1466214" y="0"/>
                </a:moveTo>
                <a:lnTo>
                  <a:pt x="1466214" y="228599"/>
                </a:lnTo>
                <a:lnTo>
                  <a:pt x="1618614" y="152399"/>
                </a:lnTo>
                <a:lnTo>
                  <a:pt x="1504314" y="152399"/>
                </a:lnTo>
                <a:lnTo>
                  <a:pt x="1504314" y="76199"/>
                </a:lnTo>
                <a:lnTo>
                  <a:pt x="1618614" y="76199"/>
                </a:lnTo>
                <a:lnTo>
                  <a:pt x="1466214" y="0"/>
                </a:lnTo>
                <a:close/>
              </a:path>
              <a:path w="1694814" h="228600">
                <a:moveTo>
                  <a:pt x="228600" y="76199"/>
                </a:moveTo>
                <a:lnTo>
                  <a:pt x="190500" y="76199"/>
                </a:lnTo>
                <a:lnTo>
                  <a:pt x="190500" y="152399"/>
                </a:lnTo>
                <a:lnTo>
                  <a:pt x="228600" y="152399"/>
                </a:lnTo>
                <a:lnTo>
                  <a:pt x="228600" y="76199"/>
                </a:lnTo>
                <a:close/>
              </a:path>
              <a:path w="1694814" h="228600">
                <a:moveTo>
                  <a:pt x="1466214" y="76199"/>
                </a:moveTo>
                <a:lnTo>
                  <a:pt x="228600" y="76199"/>
                </a:lnTo>
                <a:lnTo>
                  <a:pt x="228600" y="152399"/>
                </a:lnTo>
                <a:lnTo>
                  <a:pt x="1466214" y="152399"/>
                </a:lnTo>
                <a:lnTo>
                  <a:pt x="1466214" y="76199"/>
                </a:lnTo>
                <a:close/>
              </a:path>
              <a:path w="1694814" h="228600">
                <a:moveTo>
                  <a:pt x="1618614" y="76199"/>
                </a:moveTo>
                <a:lnTo>
                  <a:pt x="1504314" y="76199"/>
                </a:lnTo>
                <a:lnTo>
                  <a:pt x="1504314" y="152399"/>
                </a:lnTo>
                <a:lnTo>
                  <a:pt x="1618614" y="152399"/>
                </a:lnTo>
                <a:lnTo>
                  <a:pt x="1694814" y="114299"/>
                </a:lnTo>
                <a:lnTo>
                  <a:pt x="1618614" y="761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6029" y="4072128"/>
            <a:ext cx="409786" cy="6067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6005" y="5084077"/>
            <a:ext cx="1038702" cy="6089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6755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오탐검</a:t>
            </a:r>
            <a:r>
              <a:rPr dirty="0" sz="2400">
                <a:solidFill>
                  <a:srgbClr val="313945"/>
                </a:solidFill>
              </a:rPr>
              <a:t>증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시스템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6" name="object 6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45109" y="3844797"/>
            <a:ext cx="8725535" cy="2265680"/>
            <a:chOff x="245109" y="3844797"/>
            <a:chExt cx="8725535" cy="2265680"/>
          </a:xfrm>
        </p:grpSpPr>
        <p:sp>
          <p:nvSpPr>
            <p:cNvPr id="9" name="object 9"/>
            <p:cNvSpPr/>
            <p:nvPr/>
          </p:nvSpPr>
          <p:spPr>
            <a:xfrm>
              <a:off x="251459" y="3851147"/>
              <a:ext cx="8712835" cy="2252980"/>
            </a:xfrm>
            <a:custGeom>
              <a:avLst/>
              <a:gdLst/>
              <a:ahLst/>
              <a:cxnLst/>
              <a:rect l="l" t="t" r="r" b="b"/>
              <a:pathLst>
                <a:path w="8712835" h="2252979">
                  <a:moveTo>
                    <a:pt x="0" y="375412"/>
                  </a:moveTo>
                  <a:lnTo>
                    <a:pt x="2925" y="328309"/>
                  </a:lnTo>
                  <a:lnTo>
                    <a:pt x="11465" y="282957"/>
                  </a:lnTo>
                  <a:lnTo>
                    <a:pt x="25270" y="239704"/>
                  </a:lnTo>
                  <a:lnTo>
                    <a:pt x="43986" y="198903"/>
                  </a:lnTo>
                  <a:lnTo>
                    <a:pt x="67263" y="160906"/>
                  </a:lnTo>
                  <a:lnTo>
                    <a:pt x="94747" y="126063"/>
                  </a:lnTo>
                  <a:lnTo>
                    <a:pt x="126088" y="94725"/>
                  </a:lnTo>
                  <a:lnTo>
                    <a:pt x="160934" y="67245"/>
                  </a:lnTo>
                  <a:lnTo>
                    <a:pt x="198931" y="43974"/>
                  </a:lnTo>
                  <a:lnTo>
                    <a:pt x="239730" y="25262"/>
                  </a:lnTo>
                  <a:lnTo>
                    <a:pt x="282978" y="11462"/>
                  </a:lnTo>
                  <a:lnTo>
                    <a:pt x="328322" y="2924"/>
                  </a:lnTo>
                  <a:lnTo>
                    <a:pt x="375412" y="0"/>
                  </a:lnTo>
                  <a:lnTo>
                    <a:pt x="8337296" y="0"/>
                  </a:lnTo>
                  <a:lnTo>
                    <a:pt x="8384398" y="2924"/>
                  </a:lnTo>
                  <a:lnTo>
                    <a:pt x="8429750" y="11462"/>
                  </a:lnTo>
                  <a:lnTo>
                    <a:pt x="8473003" y="25262"/>
                  </a:lnTo>
                  <a:lnTo>
                    <a:pt x="8513804" y="43974"/>
                  </a:lnTo>
                  <a:lnTo>
                    <a:pt x="8551801" y="67245"/>
                  </a:lnTo>
                  <a:lnTo>
                    <a:pt x="8586644" y="94725"/>
                  </a:lnTo>
                  <a:lnTo>
                    <a:pt x="8617982" y="126063"/>
                  </a:lnTo>
                  <a:lnTo>
                    <a:pt x="8645462" y="160906"/>
                  </a:lnTo>
                  <a:lnTo>
                    <a:pt x="8668733" y="198903"/>
                  </a:lnTo>
                  <a:lnTo>
                    <a:pt x="8687445" y="239704"/>
                  </a:lnTo>
                  <a:lnTo>
                    <a:pt x="8701245" y="282957"/>
                  </a:lnTo>
                  <a:lnTo>
                    <a:pt x="8709783" y="328309"/>
                  </a:lnTo>
                  <a:lnTo>
                    <a:pt x="8712708" y="375412"/>
                  </a:lnTo>
                  <a:lnTo>
                    <a:pt x="8712708" y="1877060"/>
                  </a:lnTo>
                  <a:lnTo>
                    <a:pt x="8709783" y="1924149"/>
                  </a:lnTo>
                  <a:lnTo>
                    <a:pt x="8701245" y="1969493"/>
                  </a:lnTo>
                  <a:lnTo>
                    <a:pt x="8687445" y="2012741"/>
                  </a:lnTo>
                  <a:lnTo>
                    <a:pt x="8668733" y="2053540"/>
                  </a:lnTo>
                  <a:lnTo>
                    <a:pt x="8645462" y="2091537"/>
                  </a:lnTo>
                  <a:lnTo>
                    <a:pt x="8617982" y="2126383"/>
                  </a:lnTo>
                  <a:lnTo>
                    <a:pt x="8586644" y="2157724"/>
                  </a:lnTo>
                  <a:lnTo>
                    <a:pt x="8551801" y="2185208"/>
                  </a:lnTo>
                  <a:lnTo>
                    <a:pt x="8513804" y="2208485"/>
                  </a:lnTo>
                  <a:lnTo>
                    <a:pt x="8473003" y="2227201"/>
                  </a:lnTo>
                  <a:lnTo>
                    <a:pt x="8429750" y="2241006"/>
                  </a:lnTo>
                  <a:lnTo>
                    <a:pt x="8384398" y="2249546"/>
                  </a:lnTo>
                  <a:lnTo>
                    <a:pt x="8337296" y="2252472"/>
                  </a:lnTo>
                  <a:lnTo>
                    <a:pt x="375412" y="2252472"/>
                  </a:lnTo>
                  <a:lnTo>
                    <a:pt x="328322" y="2249546"/>
                  </a:lnTo>
                  <a:lnTo>
                    <a:pt x="282978" y="2241006"/>
                  </a:lnTo>
                  <a:lnTo>
                    <a:pt x="239730" y="2227201"/>
                  </a:lnTo>
                  <a:lnTo>
                    <a:pt x="198931" y="2208485"/>
                  </a:lnTo>
                  <a:lnTo>
                    <a:pt x="160934" y="2185208"/>
                  </a:lnTo>
                  <a:lnTo>
                    <a:pt x="126088" y="2157724"/>
                  </a:lnTo>
                  <a:lnTo>
                    <a:pt x="94747" y="2126383"/>
                  </a:lnTo>
                  <a:lnTo>
                    <a:pt x="67263" y="2091537"/>
                  </a:lnTo>
                  <a:lnTo>
                    <a:pt x="43986" y="2053540"/>
                  </a:lnTo>
                  <a:lnTo>
                    <a:pt x="25270" y="2012741"/>
                  </a:lnTo>
                  <a:lnTo>
                    <a:pt x="11465" y="1969493"/>
                  </a:lnTo>
                  <a:lnTo>
                    <a:pt x="2925" y="1924149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121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060" y="3984468"/>
              <a:ext cx="3734912" cy="1949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2" y="4340351"/>
              <a:ext cx="184404" cy="2133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65810" y="1442669"/>
            <a:ext cx="7324090" cy="171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오진으로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인한</a:t>
            </a:r>
            <a:r>
              <a:rPr dirty="0" sz="1200" spc="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피해는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악성코드의</a:t>
            </a:r>
            <a:r>
              <a:rPr dirty="0" sz="1200" spc="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피해 만큼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심각한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문제!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</a:pPr>
            <a:endParaRPr sz="1250">
              <a:latin typeface="맑은 고딕"/>
              <a:cs typeface="맑은 고딕"/>
            </a:endParaRPr>
          </a:p>
          <a:p>
            <a:pPr marL="100965" indent="-88900">
              <a:lnSpc>
                <a:spcPct val="100000"/>
              </a:lnSpc>
              <a:buFont typeface="Arial"/>
              <a:buChar char="•"/>
              <a:tabLst>
                <a:tab pos="10160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오탐으로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인한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업무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중단 및 사내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지원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문의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증가</a:t>
            </a:r>
            <a:endParaRPr sz="1000">
              <a:latin typeface="맑은 고딕"/>
              <a:cs typeface="맑은 고딕"/>
            </a:endParaRPr>
          </a:p>
          <a:p>
            <a:pPr marL="100965" indent="-88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0160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부팅이나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시스템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불능 사태일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경우 업무 중요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데이터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손실</a:t>
            </a:r>
            <a:endParaRPr sz="1000">
              <a:latin typeface="맑은 고딕"/>
              <a:cs typeface="맑은 고딕"/>
            </a:endParaRPr>
          </a:p>
          <a:p>
            <a:pPr marL="100965" indent="-88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01600" algn="l"/>
              </a:tabLst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오탐으로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인한</a:t>
            </a:r>
            <a:r>
              <a:rPr dirty="0" sz="10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복구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지원 및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비용 발생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맑은 고딕"/>
              <a:cs typeface="맑은 고딕"/>
            </a:endParaRPr>
          </a:p>
          <a:p>
            <a:pPr marL="1223010" marR="5080" indent="-495300">
              <a:lnSpc>
                <a:spcPct val="125000"/>
              </a:lnSpc>
            </a:pP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오진의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위험을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최소화하기</a:t>
            </a:r>
            <a:r>
              <a:rPr dirty="0" sz="1000" spc="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위해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사용자에게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되기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전에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OS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주요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보안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프로그램,</a:t>
            </a:r>
            <a:r>
              <a:rPr dirty="0" sz="10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주요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범용</a:t>
            </a:r>
            <a:r>
              <a:rPr dirty="0" sz="10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프로그램들의 </a:t>
            </a:r>
            <a:r>
              <a:rPr dirty="0" sz="1000" spc="-33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오진</a:t>
            </a:r>
            <a:r>
              <a:rPr dirty="0" sz="100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여부를</a:t>
            </a:r>
            <a:r>
              <a:rPr dirty="0" sz="100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확인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하는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프로세스를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거쳐</a:t>
            </a:r>
            <a:r>
              <a:rPr dirty="0" sz="10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업데이트를</a:t>
            </a:r>
            <a:r>
              <a:rPr dirty="0" sz="1000" spc="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진행하는</a:t>
            </a:r>
            <a:r>
              <a:rPr dirty="0" sz="1000" spc="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검증</a:t>
            </a:r>
            <a:r>
              <a:rPr dirty="0" sz="10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맑은 고딕"/>
                <a:cs typeface="맑은 고딕"/>
              </a:rPr>
              <a:t>시스템으로</a:t>
            </a:r>
            <a:r>
              <a:rPr dirty="0" sz="1000" spc="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ESTsoft의</a:t>
            </a:r>
            <a:r>
              <a:rPr dirty="0" sz="1000" spc="2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특허기술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02835" y="3275076"/>
            <a:ext cx="363220" cy="433070"/>
          </a:xfrm>
          <a:custGeom>
            <a:avLst/>
            <a:gdLst/>
            <a:ahLst/>
            <a:cxnLst/>
            <a:rect l="l" t="t" r="r" b="b"/>
            <a:pathLst>
              <a:path w="363220" h="433070">
                <a:moveTo>
                  <a:pt x="272034" y="0"/>
                </a:moveTo>
                <a:lnTo>
                  <a:pt x="90677" y="0"/>
                </a:lnTo>
                <a:lnTo>
                  <a:pt x="90677" y="251460"/>
                </a:lnTo>
                <a:lnTo>
                  <a:pt x="0" y="251460"/>
                </a:lnTo>
                <a:lnTo>
                  <a:pt x="181355" y="432816"/>
                </a:lnTo>
                <a:lnTo>
                  <a:pt x="362712" y="251460"/>
                </a:lnTo>
                <a:lnTo>
                  <a:pt x="272034" y="251460"/>
                </a:lnTo>
                <a:lnTo>
                  <a:pt x="272034" y="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86405" y="4340428"/>
            <a:ext cx="114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endParaRPr sz="1200">
              <a:latin typeface="맑은 고딕"/>
              <a:cs typeface="맑은 고딕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2327" y="5274564"/>
            <a:ext cx="184404" cy="21335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98142" y="5275833"/>
            <a:ext cx="114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2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79163" y="4098416"/>
            <a:ext cx="4413250" cy="718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830" indent="-1517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64465" algn="l"/>
              </a:tabLst>
            </a:pP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DB</a:t>
            </a:r>
            <a:r>
              <a:rPr dirty="0" sz="1000" spc="-4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검증</a:t>
            </a:r>
            <a:endParaRPr sz="1000">
              <a:latin typeface="맑은 고딕"/>
              <a:cs typeface="맑은 고딕"/>
            </a:endParaRPr>
          </a:p>
          <a:p>
            <a:pPr lvl="1" marL="219075" indent="-7937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19710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BlackList와</a:t>
            </a:r>
            <a:r>
              <a:rPr dirty="0" sz="900" spc="-4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WhiteList</a:t>
            </a:r>
            <a:r>
              <a:rPr dirty="0" sz="9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파일셋을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기반으로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알약의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오진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및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미탐지를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사전에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확인</a:t>
            </a:r>
            <a:endParaRPr sz="900">
              <a:latin typeface="맑은 고딕"/>
              <a:cs typeface="맑은 고딕"/>
            </a:endParaRPr>
          </a:p>
          <a:p>
            <a:pPr lvl="1">
              <a:lnSpc>
                <a:spcPct val="100000"/>
              </a:lnSpc>
              <a:spcBef>
                <a:spcPts val="85"/>
              </a:spcBef>
              <a:buClr>
                <a:srgbClr val="404040"/>
              </a:buClr>
              <a:buFont typeface="Arial"/>
              <a:buChar char="•"/>
            </a:pPr>
            <a:endParaRPr sz="550">
              <a:latin typeface="맑은 고딕"/>
              <a:cs typeface="맑은 고딕"/>
            </a:endParaRPr>
          </a:p>
          <a:p>
            <a:pPr lvl="1" marL="219075" indent="-79375">
              <a:lnSpc>
                <a:spcPct val="100000"/>
              </a:lnSpc>
              <a:buFont typeface="Arial"/>
              <a:buChar char="•"/>
              <a:tabLst>
                <a:tab pos="219710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오진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발생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시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SMS와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 메일을 발송하며,</a:t>
            </a:r>
            <a:r>
              <a:rPr dirty="0" sz="9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추가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검증된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안전한 DB를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사용자에게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제공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5053" y="5563615"/>
            <a:ext cx="4238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11100"/>
              </a:lnSpc>
              <a:spcBef>
                <a:spcPts val="100"/>
              </a:spcBef>
              <a:buFont typeface="Arial"/>
              <a:buChar char="•"/>
              <a:tabLst>
                <a:tab pos="92075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주기적인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모니터링을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통해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관리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하며,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업체간의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협력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프로그램인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‘WhiteList</a:t>
            </a:r>
            <a:r>
              <a:rPr dirty="0" sz="900" spc="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등록 </a:t>
            </a:r>
            <a:r>
              <a:rPr dirty="0" sz="900" spc="-30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프로그램’을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통해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지속적으로</a:t>
            </a:r>
            <a:r>
              <a:rPr dirty="0" sz="900" spc="-2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DB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업데이트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7671" y="5034737"/>
            <a:ext cx="3533775" cy="40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163830" algn="l"/>
              </a:tabLst>
            </a:pPr>
            <a:r>
              <a:rPr dirty="0" sz="1000" spc="-5" b="1">
                <a:solidFill>
                  <a:srgbClr val="C00000"/>
                </a:solidFill>
                <a:latin typeface="맑은 고딕"/>
                <a:cs typeface="맑은 고딕"/>
              </a:rPr>
              <a:t>파일</a:t>
            </a:r>
            <a:r>
              <a:rPr dirty="0" sz="1000" spc="-4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맑은 고딕"/>
                <a:cs typeface="맑은 고딕"/>
              </a:rPr>
              <a:t>수집</a:t>
            </a:r>
            <a:endParaRPr sz="1000">
              <a:latin typeface="맑은 고딕"/>
              <a:cs typeface="맑은 고딕"/>
            </a:endParaRPr>
          </a:p>
          <a:p>
            <a:pPr lvl="1" marL="219075" indent="-8001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19710" algn="l"/>
              </a:tabLst>
            </a:pP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각종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OS상의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 다양한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보안,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범용</a:t>
            </a:r>
            <a:r>
              <a:rPr dirty="0" sz="900" spc="-1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프로그램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등을</a:t>
            </a:r>
            <a:r>
              <a:rPr dirty="0" sz="9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404040"/>
                </a:solidFill>
                <a:latin typeface="맑은 고딕"/>
                <a:cs typeface="맑은 고딕"/>
              </a:rPr>
              <a:t>WhiteList로 </a:t>
            </a:r>
            <a:r>
              <a:rPr dirty="0" sz="900" b="1">
                <a:solidFill>
                  <a:srgbClr val="404040"/>
                </a:solidFill>
                <a:latin typeface="맑은 고딕"/>
                <a:cs typeface="맑은 고딕"/>
              </a:rPr>
              <a:t>등록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52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검증받</a:t>
            </a:r>
            <a:r>
              <a:rPr dirty="0" sz="2400">
                <a:solidFill>
                  <a:srgbClr val="313945"/>
                </a:solidFill>
              </a:rPr>
              <a:t>은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알</a:t>
            </a:r>
            <a:r>
              <a:rPr dirty="0" sz="2400">
                <a:solidFill>
                  <a:srgbClr val="313945"/>
                </a:solidFill>
              </a:rPr>
              <a:t>약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엔진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6" name="object 6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68858" y="1442669"/>
            <a:ext cx="6251575" cy="897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엄격한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국제</a:t>
            </a:r>
            <a:r>
              <a:rPr dirty="0" sz="1200" spc="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보안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인증</a:t>
            </a:r>
            <a:r>
              <a:rPr dirty="0" sz="1200" spc="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테스트에서</a:t>
            </a:r>
            <a:r>
              <a:rPr dirty="0" sz="1200" spc="-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검증</a:t>
            </a:r>
            <a:r>
              <a:rPr dirty="0" sz="1200" spc="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받은 알약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맑은 고딕"/>
              <a:cs typeface="맑은 고딕"/>
            </a:endParaRPr>
          </a:p>
          <a:p>
            <a:pPr marL="189230">
              <a:lnSpc>
                <a:spcPct val="100000"/>
              </a:lnSpc>
            </a:pPr>
            <a:r>
              <a:rPr dirty="0" sz="1200" b="1">
                <a:latin typeface="맑은 고딕"/>
                <a:cs typeface="맑은 고딕"/>
              </a:rPr>
              <a:t>VB100</a:t>
            </a:r>
            <a:r>
              <a:rPr dirty="0" sz="1200" spc="-15" b="1">
                <a:latin typeface="맑은 고딕"/>
                <a:cs typeface="맑은 고딕"/>
              </a:rPr>
              <a:t> </a:t>
            </a:r>
            <a:r>
              <a:rPr dirty="0" sz="1200" spc="-5" b="1">
                <a:latin typeface="맑은 고딕"/>
                <a:cs typeface="맑은 고딕"/>
              </a:rPr>
              <a:t>인증</a:t>
            </a:r>
            <a:r>
              <a:rPr dirty="0" sz="1200" spc="-25" b="1">
                <a:latin typeface="맑은 고딕"/>
                <a:cs typeface="맑은 고딕"/>
              </a:rPr>
              <a:t> </a:t>
            </a:r>
            <a:r>
              <a:rPr dirty="0" sz="1200" spc="-5" b="1">
                <a:latin typeface="맑은 고딕"/>
                <a:cs typeface="맑은 고딕"/>
              </a:rPr>
              <a:t>Virus</a:t>
            </a:r>
            <a:r>
              <a:rPr dirty="0" sz="1200" spc="-30" b="1">
                <a:latin typeface="맑은 고딕"/>
                <a:cs typeface="맑은 고딕"/>
              </a:rPr>
              <a:t> </a:t>
            </a:r>
            <a:r>
              <a:rPr dirty="0" sz="1200" spc="-5" b="1">
                <a:latin typeface="맑은 고딕"/>
                <a:cs typeface="맑은 고딕"/>
              </a:rPr>
              <a:t>Bulletin</a:t>
            </a:r>
            <a:endParaRPr sz="1200">
              <a:latin typeface="맑은 고딕"/>
              <a:cs typeface="맑은 고딕"/>
            </a:endParaRPr>
          </a:p>
          <a:p>
            <a:pPr marL="189230">
              <a:lnSpc>
                <a:spcPct val="100000"/>
              </a:lnSpc>
              <a:spcBef>
                <a:spcPts val="219"/>
              </a:spcBef>
            </a:pPr>
            <a:r>
              <a:rPr dirty="0" sz="900">
                <a:latin typeface="맑은 고딕"/>
                <a:cs typeface="맑은 고딕"/>
              </a:rPr>
              <a:t>전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세계적인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악성코드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목록인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WildList에</a:t>
            </a:r>
            <a:r>
              <a:rPr dirty="0" sz="900" spc="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대한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100%</a:t>
            </a:r>
            <a:r>
              <a:rPr dirty="0" sz="900" spc="1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검출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및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오탐지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0% </a:t>
            </a:r>
            <a:r>
              <a:rPr dirty="0" sz="900">
                <a:latin typeface="맑은 고딕"/>
                <a:cs typeface="맑은 고딕"/>
              </a:rPr>
              <a:t>조건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충족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부여하는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FF0000"/>
                </a:solidFill>
                <a:latin typeface="맑은 고딕"/>
                <a:cs typeface="맑은 고딕"/>
              </a:rPr>
              <a:t>세계</a:t>
            </a:r>
            <a:r>
              <a:rPr dirty="0" sz="900" spc="-1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맑은 고딕"/>
                <a:cs typeface="맑은 고딕"/>
              </a:rPr>
              <a:t>3대</a:t>
            </a:r>
            <a:r>
              <a:rPr dirty="0" sz="900">
                <a:solidFill>
                  <a:srgbClr val="FF0000"/>
                </a:solidFill>
                <a:latin typeface="맑은 고딕"/>
                <a:cs typeface="맑은 고딕"/>
              </a:rPr>
              <a:t> 국제보안인증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6552" y="2499360"/>
            <a:ext cx="897255" cy="1731010"/>
            <a:chOff x="766552" y="2499360"/>
            <a:chExt cx="897255" cy="1731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52" y="3764272"/>
              <a:ext cx="896912" cy="465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8" y="2523744"/>
              <a:ext cx="864870" cy="12961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2499360"/>
              <a:ext cx="864107" cy="12954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66553" y="4960583"/>
            <a:ext cx="916940" cy="1556385"/>
            <a:chOff x="766553" y="4960583"/>
            <a:chExt cx="916940" cy="155638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53" y="6097505"/>
              <a:ext cx="915218" cy="4189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527" y="4985003"/>
              <a:ext cx="887730" cy="1168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143" y="4960583"/>
              <a:ext cx="869808" cy="115787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5642" y="4402624"/>
            <a:ext cx="6052185" cy="19881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200" spc="-5" b="1">
                <a:latin typeface="맑은 고딕"/>
                <a:cs typeface="맑은 고딕"/>
              </a:rPr>
              <a:t>CheckMark</a:t>
            </a:r>
            <a:r>
              <a:rPr dirty="0" sz="1200" spc="-1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인증</a:t>
            </a:r>
            <a:r>
              <a:rPr dirty="0" sz="1200" spc="-20" b="1">
                <a:latin typeface="맑은 고딕"/>
                <a:cs typeface="맑은 고딕"/>
              </a:rPr>
              <a:t> </a:t>
            </a:r>
            <a:r>
              <a:rPr dirty="0" sz="1200" spc="-10" b="1">
                <a:latin typeface="맑은 고딕"/>
                <a:cs typeface="맑은 고딕"/>
              </a:rPr>
              <a:t>Westcoast</a:t>
            </a:r>
            <a:r>
              <a:rPr dirty="0" sz="1200" spc="-5" b="1">
                <a:latin typeface="맑은 고딕"/>
                <a:cs typeface="맑은 고딕"/>
              </a:rPr>
              <a:t> labs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900" spc="-5">
                <a:latin typeface="맑은 고딕"/>
                <a:cs typeface="맑은 고딕"/>
              </a:rPr>
              <a:t>Virus </a:t>
            </a:r>
            <a:r>
              <a:rPr dirty="0" sz="900" spc="-10">
                <a:latin typeface="맑은 고딕"/>
                <a:cs typeface="맑은 고딕"/>
              </a:rPr>
              <a:t>Bulletin</a:t>
            </a:r>
            <a:r>
              <a:rPr dirty="0" sz="900" spc="35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100%</a:t>
            </a:r>
            <a:r>
              <a:rPr dirty="0" sz="900" spc="15">
                <a:latin typeface="맑은 고딕"/>
                <a:cs typeface="맑은 고딕"/>
              </a:rPr>
              <a:t> </a:t>
            </a:r>
            <a:r>
              <a:rPr dirty="0" sz="900" spc="-5">
                <a:latin typeface="맑은 고딕"/>
                <a:cs typeface="맑은 고딕"/>
              </a:rPr>
              <a:t>Award,</a:t>
            </a:r>
            <a:r>
              <a:rPr dirty="0" sz="900" spc="-2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ICSA와</a:t>
            </a:r>
            <a:r>
              <a:rPr dirty="0" sz="900" spc="-2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더불어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006CC4"/>
                </a:solidFill>
                <a:latin typeface="맑은 고딕"/>
                <a:cs typeface="맑은 고딕"/>
              </a:rPr>
              <a:t>세계</a:t>
            </a:r>
            <a:r>
              <a:rPr dirty="0" sz="900" spc="-5">
                <a:solidFill>
                  <a:srgbClr val="006CC4"/>
                </a:solidFill>
                <a:latin typeface="맑은 고딕"/>
                <a:cs typeface="맑은 고딕"/>
              </a:rPr>
              <a:t> 3대</a:t>
            </a:r>
            <a:r>
              <a:rPr dirty="0" sz="900">
                <a:solidFill>
                  <a:srgbClr val="006CC4"/>
                </a:solidFill>
                <a:latin typeface="맑은 고딕"/>
                <a:cs typeface="맑은 고딕"/>
              </a:rPr>
              <a:t> 국제보안인증</a:t>
            </a:r>
            <a:r>
              <a:rPr dirty="0" sz="900">
                <a:latin typeface="맑은 고딕"/>
                <a:cs typeface="맑은 고딕"/>
              </a:rPr>
              <a:t>으로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정보보호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제품의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효율성에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대한</a:t>
            </a:r>
            <a:r>
              <a:rPr dirty="0" sz="900" spc="-10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품질을</a:t>
            </a:r>
            <a:r>
              <a:rPr dirty="0" sz="900" spc="-5">
                <a:latin typeface="맑은 고딕"/>
                <a:cs typeface="맑은 고딕"/>
              </a:rPr>
              <a:t> </a:t>
            </a:r>
            <a:r>
              <a:rPr dirty="0" sz="900">
                <a:latin typeface="맑은 고딕"/>
                <a:cs typeface="맑은 고딕"/>
              </a:rPr>
              <a:t>테스트</a:t>
            </a:r>
            <a:endParaRPr sz="9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2011.07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2012.08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2013.12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2014.01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2014.02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2014.03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2014.09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2014.10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2015.01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149985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2016.01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8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3155" y="2536952"/>
            <a:ext cx="2009139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2013.08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2013.10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Server</a:t>
            </a:r>
            <a:r>
              <a:rPr dirty="0" sz="900" spc="-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2008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2013.12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8.1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2014.04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2014.08</a:t>
            </a:r>
            <a:r>
              <a:rPr dirty="0" sz="900" spc="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8</a:t>
            </a:r>
            <a:r>
              <a:rPr dirty="0" sz="900" spc="-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Professional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2014.10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Server</a:t>
            </a:r>
            <a:r>
              <a:rPr dirty="0" sz="900" spc="-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2008</a:t>
            </a:r>
            <a:r>
              <a:rPr dirty="0" sz="900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R2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2014.12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2015.04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8.1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2015.06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Server</a:t>
            </a:r>
            <a:r>
              <a:rPr dirty="0" sz="900" spc="-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2012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</a:t>
            </a:r>
            <a:r>
              <a:rPr dirty="0" sz="900" spc="6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2015.08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7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2015.10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Sever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2008</a:t>
            </a:r>
            <a:r>
              <a:rPr dirty="0" sz="900" spc="1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R2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2015.12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7140" y="2536952"/>
            <a:ext cx="183324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2016.04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8.1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2016.06</a:t>
            </a:r>
            <a:r>
              <a:rPr dirty="0" sz="900" spc="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 Server</a:t>
            </a:r>
            <a:r>
              <a:rPr dirty="0" sz="900" spc="-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2012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2016.08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2016.12</a:t>
            </a:r>
            <a:r>
              <a:rPr dirty="0" sz="900" spc="3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Server</a:t>
            </a:r>
            <a:r>
              <a:rPr dirty="0" sz="900" spc="-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2016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2017.04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2017.10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2017.12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2018.02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2018.04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2018.06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2018.10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</a:t>
            </a:r>
            <a:r>
              <a:rPr dirty="0" sz="900" spc="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2018.12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47306" y="2536952"/>
            <a:ext cx="14770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2019.02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7, 10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2019.04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7, 10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2019.06</a:t>
            </a:r>
            <a:r>
              <a:rPr dirty="0" sz="900" spc="3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7, 10</a:t>
            </a: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-  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2019.08</a:t>
            </a:r>
            <a:r>
              <a:rPr dirty="0" sz="900" spc="4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:</a:t>
            </a:r>
            <a:r>
              <a:rPr dirty="0" sz="900" spc="-2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Windows</a:t>
            </a:r>
            <a:r>
              <a:rPr dirty="0" sz="90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7,</a:t>
            </a:r>
            <a:r>
              <a:rPr dirty="0" sz="900" spc="-1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7E7E7E"/>
                </a:solidFill>
                <a:latin typeface="맑은 고딕"/>
                <a:cs typeface="맑은 고딕"/>
              </a:rPr>
              <a:t>10</a:t>
            </a:r>
            <a:endParaRPr sz="9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52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검증받</a:t>
            </a:r>
            <a:r>
              <a:rPr dirty="0" sz="2400">
                <a:solidFill>
                  <a:srgbClr val="313945"/>
                </a:solidFill>
              </a:rPr>
              <a:t>은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알</a:t>
            </a:r>
            <a:r>
              <a:rPr dirty="0" sz="2400">
                <a:solidFill>
                  <a:srgbClr val="313945"/>
                </a:solidFill>
              </a:rPr>
              <a:t>약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엔진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6" name="object 6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87451" y="1442720"/>
            <a:ext cx="6846570" cy="1964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VB100</a:t>
            </a:r>
            <a:r>
              <a:rPr dirty="0" sz="1400" spc="-6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인증?</a:t>
            </a:r>
            <a:endParaRPr sz="1400">
              <a:latin typeface="맑은 고딕"/>
              <a:cs typeface="맑은 고딕"/>
            </a:endParaRPr>
          </a:p>
          <a:p>
            <a:pPr marL="16510" marR="12700">
              <a:lnSpc>
                <a:spcPct val="150000"/>
              </a:lnSpc>
              <a:spcBef>
                <a:spcPts val="905"/>
              </a:spcBef>
            </a:pPr>
            <a:r>
              <a:rPr dirty="0" sz="1000" spc="-10" b="1">
                <a:latin typeface="맑은 고딕"/>
                <a:cs typeface="맑은 고딕"/>
              </a:rPr>
              <a:t>VB100</a:t>
            </a:r>
            <a:r>
              <a:rPr dirty="0" sz="1000" spc="-5" b="1">
                <a:latin typeface="맑은 고딕"/>
                <a:cs typeface="맑은 고딕"/>
              </a:rPr>
              <a:t> 인증은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영국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국제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공인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보안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평가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기관 Virus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Bulletin에서</a:t>
            </a:r>
            <a:r>
              <a:rPr dirty="0" sz="1000" spc="3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수행하는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테스트로,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10" b="1">
                <a:latin typeface="맑은 고딕"/>
                <a:cs typeface="맑은 고딕"/>
              </a:rPr>
              <a:t>VB100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인증을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획득하기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위해서는 </a:t>
            </a:r>
            <a:r>
              <a:rPr dirty="0" sz="1000" spc="-34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다음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두 가지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조건을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동시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충족해야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합니다.</a:t>
            </a:r>
            <a:endParaRPr sz="1000">
              <a:latin typeface="맑은 고딕"/>
              <a:cs typeface="맑은 고딕"/>
            </a:endParaRPr>
          </a:p>
          <a:p>
            <a:pPr marL="18859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8595" algn="l"/>
                <a:tab pos="189230" algn="l"/>
              </a:tabLst>
            </a:pPr>
            <a:r>
              <a:rPr dirty="0" sz="1000" spc="-10">
                <a:latin typeface="맑은 고딕"/>
                <a:cs typeface="맑은 고딕"/>
              </a:rPr>
              <a:t>바이러스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블러틴에서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제공하는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악성코드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샘플(WildList</a:t>
            </a:r>
            <a:r>
              <a:rPr dirty="0" sz="1000" spc="5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set)의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99.5%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이상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탐지</a:t>
            </a:r>
            <a:endParaRPr sz="1000">
              <a:latin typeface="맑은 고딕"/>
              <a:cs typeface="맑은 고딕"/>
            </a:endParaRPr>
          </a:p>
          <a:p>
            <a:pPr marL="188595">
              <a:lnSpc>
                <a:spcPct val="100000"/>
              </a:lnSpc>
              <a:spcBef>
                <a:spcPts val="605"/>
              </a:spcBef>
            </a:pPr>
            <a:r>
              <a:rPr dirty="0" sz="1000" spc="-10">
                <a:latin typeface="맑은 고딕"/>
                <a:cs typeface="맑은 고딕"/>
              </a:rPr>
              <a:t>(WildList</a:t>
            </a:r>
            <a:r>
              <a:rPr dirty="0" sz="1000" spc="3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set: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세계적으로</a:t>
            </a:r>
            <a:r>
              <a:rPr dirty="0" sz="1000" spc="2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두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곳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이상의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지역에서</a:t>
            </a:r>
            <a:r>
              <a:rPr dirty="0" sz="1000" spc="2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실제로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감염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활동이나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발견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등의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보고가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120">
                <a:latin typeface="맑은 고딕"/>
                <a:cs typeface="맑은 고딕"/>
              </a:rPr>
              <a:t>있♘던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악성코드</a:t>
            </a:r>
            <a:r>
              <a:rPr dirty="0" sz="1000" spc="2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샘플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90">
                <a:latin typeface="맑은 고딕"/>
                <a:cs typeface="맑은 고딕"/>
              </a:rPr>
              <a:t>그룹)</a:t>
            </a:r>
            <a:endParaRPr sz="1000">
              <a:latin typeface="맑은 고딕"/>
              <a:cs typeface="맑은 고딕"/>
            </a:endParaRPr>
          </a:p>
          <a:p>
            <a:pPr marL="18859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8595" algn="l"/>
                <a:tab pos="189230" algn="l"/>
              </a:tabLst>
            </a:pPr>
            <a:r>
              <a:rPr dirty="0" sz="1000" spc="-5">
                <a:latin typeface="맑은 고딕"/>
                <a:cs typeface="맑은 고딕"/>
              </a:rPr>
              <a:t>바이러스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블러틴에서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제공하는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클린 샘플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99.99% 이상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미탐지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050">
              <a:latin typeface="맑은 고딕"/>
              <a:cs typeface="맑은 고딕"/>
            </a:endParaRPr>
          </a:p>
          <a:p>
            <a:pPr marL="112395">
              <a:lnSpc>
                <a:spcPct val="100000"/>
              </a:lnSpc>
            </a:pP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▶</a:t>
            </a:r>
            <a:r>
              <a:rPr dirty="0" sz="1400" spc="-2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알약의</a:t>
            </a:r>
            <a:r>
              <a:rPr dirty="0" sz="1400" spc="-2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VB100</a:t>
            </a:r>
            <a:r>
              <a:rPr dirty="0" sz="1400" spc="-2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인증</a:t>
            </a:r>
            <a:r>
              <a:rPr dirty="0" sz="1400" spc="-2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최근</a:t>
            </a:r>
            <a:r>
              <a:rPr dirty="0" sz="1400" spc="-2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테스트</a:t>
            </a:r>
            <a:r>
              <a:rPr dirty="0" sz="1400" spc="-3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결과</a:t>
            </a:r>
            <a:endParaRPr sz="1400">
              <a:latin typeface="맑은 고딕"/>
              <a:cs typeface="맑은 고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2091" y="3505136"/>
            <a:ext cx="6445885" cy="560705"/>
            <a:chOff x="832091" y="3505136"/>
            <a:chExt cx="6445885" cy="560705"/>
          </a:xfrm>
        </p:grpSpPr>
        <p:sp>
          <p:nvSpPr>
            <p:cNvPr id="10" name="object 10"/>
            <p:cNvSpPr/>
            <p:nvPr/>
          </p:nvSpPr>
          <p:spPr>
            <a:xfrm>
              <a:off x="832091" y="3505136"/>
              <a:ext cx="6445885" cy="560705"/>
            </a:xfrm>
            <a:custGeom>
              <a:avLst/>
              <a:gdLst/>
              <a:ahLst/>
              <a:cxnLst/>
              <a:rect l="l" t="t" r="r" b="b"/>
              <a:pathLst>
                <a:path w="6445884" h="560704">
                  <a:moveTo>
                    <a:pt x="1285748" y="0"/>
                  </a:moveTo>
                  <a:lnTo>
                    <a:pt x="0" y="0"/>
                  </a:lnTo>
                  <a:lnTo>
                    <a:pt x="0" y="560260"/>
                  </a:lnTo>
                  <a:lnTo>
                    <a:pt x="1285748" y="560260"/>
                  </a:lnTo>
                  <a:lnTo>
                    <a:pt x="1285748" y="0"/>
                  </a:lnTo>
                  <a:close/>
                </a:path>
                <a:path w="6445884" h="560704">
                  <a:moveTo>
                    <a:pt x="3349574" y="0"/>
                  </a:moveTo>
                  <a:lnTo>
                    <a:pt x="2317712" y="0"/>
                  </a:lnTo>
                  <a:lnTo>
                    <a:pt x="1285760" y="0"/>
                  </a:lnTo>
                  <a:lnTo>
                    <a:pt x="1285760" y="560260"/>
                  </a:lnTo>
                  <a:lnTo>
                    <a:pt x="2317635" y="560260"/>
                  </a:lnTo>
                  <a:lnTo>
                    <a:pt x="3349574" y="560260"/>
                  </a:lnTo>
                  <a:lnTo>
                    <a:pt x="3349574" y="0"/>
                  </a:lnTo>
                  <a:close/>
                </a:path>
                <a:path w="6445884" h="560704">
                  <a:moveTo>
                    <a:pt x="5413451" y="0"/>
                  </a:moveTo>
                  <a:lnTo>
                    <a:pt x="4381576" y="0"/>
                  </a:lnTo>
                  <a:lnTo>
                    <a:pt x="3349637" y="0"/>
                  </a:lnTo>
                  <a:lnTo>
                    <a:pt x="3349637" y="560260"/>
                  </a:lnTo>
                  <a:lnTo>
                    <a:pt x="4381512" y="560260"/>
                  </a:lnTo>
                  <a:lnTo>
                    <a:pt x="5413451" y="560260"/>
                  </a:lnTo>
                  <a:lnTo>
                    <a:pt x="5413451" y="0"/>
                  </a:lnTo>
                  <a:close/>
                </a:path>
                <a:path w="6445884" h="560704">
                  <a:moveTo>
                    <a:pt x="6445466" y="0"/>
                  </a:moveTo>
                  <a:lnTo>
                    <a:pt x="5413514" y="0"/>
                  </a:lnTo>
                  <a:lnTo>
                    <a:pt x="5413514" y="560260"/>
                  </a:lnTo>
                  <a:lnTo>
                    <a:pt x="6445466" y="560260"/>
                  </a:lnTo>
                  <a:lnTo>
                    <a:pt x="6445466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6067" y="3688092"/>
              <a:ext cx="345186" cy="2323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483" y="3677399"/>
              <a:ext cx="582930" cy="2613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232" y="3677399"/>
              <a:ext cx="582929" cy="2613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1980" y="3677399"/>
              <a:ext cx="582929" cy="2613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3727" y="3677399"/>
              <a:ext cx="582929" cy="2613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5475" y="3677399"/>
              <a:ext cx="582929" cy="261378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25741" y="3498850"/>
          <a:ext cx="6464935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/>
                <a:gridCol w="1031875"/>
                <a:gridCol w="1031875"/>
                <a:gridCol w="1031875"/>
                <a:gridCol w="1031875"/>
                <a:gridCol w="1031875"/>
              </a:tblGrid>
              <a:tr h="56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구분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571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2018.12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2019.02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2019.04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2019.06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2019.08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19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" b="1">
                          <a:latin typeface="맑은 고딕"/>
                          <a:cs typeface="맑은 고딕"/>
                        </a:rPr>
                        <a:t>WildList</a:t>
                      </a:r>
                      <a:r>
                        <a:rPr dirty="0" sz="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latin typeface="맑은 고딕"/>
                          <a:cs typeface="맑은 고딕"/>
                        </a:rPr>
                        <a:t>Detection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" b="1">
                          <a:latin typeface="맑은 고딕"/>
                          <a:cs typeface="맑은 고딕"/>
                        </a:rPr>
                        <a:t>False </a:t>
                      </a:r>
                      <a:r>
                        <a:rPr dirty="0" sz="800" b="1">
                          <a:latin typeface="맑은 고딕"/>
                          <a:cs typeface="맑은 고딕"/>
                        </a:rPr>
                        <a:t>Positive</a:t>
                      </a:r>
                      <a:r>
                        <a:rPr dirty="0" sz="800" spc="-1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spc="-5" b="1">
                          <a:latin typeface="맑은 고딕"/>
                          <a:cs typeface="맑은 고딕"/>
                        </a:rPr>
                        <a:t>rate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0.000%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0.000%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0.000%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0.000%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0.000%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b="1">
                          <a:latin typeface="맑은 고딕"/>
                          <a:cs typeface="맑은 고딕"/>
                        </a:rPr>
                        <a:t>Diversity</a:t>
                      </a:r>
                      <a:r>
                        <a:rPr dirty="0" sz="800" spc="-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latin typeface="맑은 고딕"/>
                          <a:cs typeface="맑은 고딕"/>
                        </a:rPr>
                        <a:t>Test</a:t>
                      </a:r>
                      <a:r>
                        <a:rPr dirty="0" sz="800" spc="-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spc="-5" b="1">
                          <a:latin typeface="맑은 고딕"/>
                          <a:cs typeface="맑은 고딕"/>
                        </a:rPr>
                        <a:t>rate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100.00%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99.06%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99.90%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맑은 고딕"/>
                          <a:cs typeface="맑은 고딕"/>
                        </a:rPr>
                        <a:t>99.79%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910844" y="5493511"/>
            <a:ext cx="6315075" cy="9398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10" b="1">
                <a:latin typeface="맑은 고딕"/>
                <a:cs typeface="맑은 고딕"/>
              </a:rPr>
              <a:t>8년</a:t>
            </a:r>
            <a:r>
              <a:rPr dirty="0" sz="1000" spc="-5" b="1">
                <a:latin typeface="맑은 고딕"/>
                <a:cs typeface="맑은 고딕"/>
              </a:rPr>
              <a:t> 연속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탐지율(Wildlist</a:t>
            </a:r>
            <a:r>
              <a:rPr dirty="0" sz="1000" spc="35" b="1">
                <a:latin typeface="맑은 고딕"/>
                <a:cs typeface="맑은 고딕"/>
              </a:rPr>
              <a:t> </a:t>
            </a:r>
            <a:r>
              <a:rPr dirty="0" sz="1000" spc="-10" b="1">
                <a:latin typeface="맑은 고딕"/>
                <a:cs typeface="맑은 고딕"/>
              </a:rPr>
              <a:t>Detection)</a:t>
            </a:r>
            <a:r>
              <a:rPr dirty="0" sz="1000" spc="4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100%,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오탐율(False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Positive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rate)</a:t>
            </a:r>
            <a:r>
              <a:rPr dirty="0" sz="1000" spc="-10" b="1">
                <a:latin typeface="맑은 고딕"/>
                <a:cs typeface="맑은 고딕"/>
              </a:rPr>
              <a:t> </a:t>
            </a:r>
            <a:r>
              <a:rPr dirty="0" sz="1000" b="1">
                <a:latin typeface="맑은 고딕"/>
                <a:cs typeface="맑은 고딕"/>
              </a:rPr>
              <a:t>0%로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완벽한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보안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성능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인증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-10" b="1">
                <a:latin typeface="맑은 고딕"/>
                <a:cs typeface="맑은 고딕"/>
              </a:rPr>
              <a:t>2018년 </a:t>
            </a:r>
            <a:r>
              <a:rPr dirty="0" sz="1000" spc="-5" b="1">
                <a:latin typeface="맑은 고딕"/>
                <a:cs typeface="맑은 고딕"/>
              </a:rPr>
              <a:t>새로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추가된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Diversity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Test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rate에서도</a:t>
            </a:r>
            <a:r>
              <a:rPr dirty="0" sz="1000" spc="-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우수한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탐지 능력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인증</a:t>
            </a:r>
            <a:endParaRPr sz="1000">
              <a:latin typeface="맑은 고딕"/>
              <a:cs typeface="맑은 고딕"/>
            </a:endParaRPr>
          </a:p>
          <a:p>
            <a:pPr marL="184785">
              <a:lnSpc>
                <a:spcPct val="100000"/>
              </a:lnSpc>
              <a:spcBef>
                <a:spcPts val="600"/>
              </a:spcBef>
            </a:pPr>
            <a:r>
              <a:rPr dirty="0" sz="1000" spc="-5" b="1">
                <a:latin typeface="맑은 고딕"/>
                <a:cs typeface="맑은 고딕"/>
              </a:rPr>
              <a:t>*</a:t>
            </a:r>
            <a:r>
              <a:rPr dirty="0" sz="1000" spc="-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Diversity Test rate</a:t>
            </a:r>
            <a:r>
              <a:rPr dirty="0" sz="1000" spc="-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이란?</a:t>
            </a:r>
            <a:endParaRPr sz="1000">
              <a:latin typeface="맑은 고딕"/>
              <a:cs typeface="맑은 고딕"/>
            </a:endParaRPr>
          </a:p>
          <a:p>
            <a:pPr marL="184785">
              <a:lnSpc>
                <a:spcPct val="100000"/>
              </a:lnSpc>
              <a:spcBef>
                <a:spcPts val="600"/>
              </a:spcBef>
            </a:pPr>
            <a:r>
              <a:rPr dirty="0" sz="1000" spc="-5" b="1">
                <a:latin typeface="맑은 고딕"/>
                <a:cs typeface="맑은 고딕"/>
              </a:rPr>
              <a:t>:</a:t>
            </a:r>
            <a:r>
              <a:rPr dirty="0" sz="1000" spc="-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최근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발견된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악성코드</a:t>
            </a:r>
            <a:r>
              <a:rPr dirty="0" sz="1000" spc="2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샘플</a:t>
            </a:r>
            <a:r>
              <a:rPr dirty="0" sz="1000" spc="-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세트로</a:t>
            </a:r>
            <a:r>
              <a:rPr dirty="0" sz="1000" spc="1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테스트하여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잘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알려지지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않은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악성코드에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대한</a:t>
            </a:r>
            <a:r>
              <a:rPr dirty="0" sz="1000" spc="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탐지력을</a:t>
            </a:r>
            <a:r>
              <a:rPr dirty="0" sz="1000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측정하는</a:t>
            </a:r>
            <a:r>
              <a:rPr dirty="0" sz="1000" spc="15" b="1">
                <a:latin typeface="맑은 고딕"/>
                <a:cs typeface="맑은 고딕"/>
              </a:rPr>
              <a:t> </a:t>
            </a:r>
            <a:r>
              <a:rPr dirty="0" sz="1000" spc="-5" b="1">
                <a:latin typeface="맑은 고딕"/>
                <a:cs typeface="맑은 고딕"/>
              </a:rPr>
              <a:t>척도</a:t>
            </a:r>
            <a:endParaRPr sz="1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5" name="object 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5052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</a:t>
            </a:r>
            <a:r>
              <a:rPr dirty="0" sz="2400">
                <a:solidFill>
                  <a:srgbClr val="1CC95D"/>
                </a:solidFill>
              </a:rPr>
              <a:t>신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엔</a:t>
            </a:r>
            <a:r>
              <a:rPr dirty="0" sz="2400">
                <a:solidFill>
                  <a:srgbClr val="1CC95D"/>
                </a:solidFill>
              </a:rPr>
              <a:t>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>
                <a:solidFill>
                  <a:srgbClr val="1CC95D"/>
                </a:solidFill>
              </a:rPr>
              <a:t>&gt;</a:t>
            </a:r>
            <a:r>
              <a:rPr dirty="0" sz="2400" spc="-30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검증받</a:t>
            </a:r>
            <a:r>
              <a:rPr dirty="0" sz="2400">
                <a:solidFill>
                  <a:srgbClr val="313945"/>
                </a:solidFill>
              </a:rPr>
              <a:t>은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알</a:t>
            </a:r>
            <a:r>
              <a:rPr dirty="0" sz="2400">
                <a:solidFill>
                  <a:srgbClr val="313945"/>
                </a:solidFill>
              </a:rPr>
              <a:t>약</a:t>
            </a:r>
            <a:r>
              <a:rPr dirty="0" sz="2400" spc="-280">
                <a:solidFill>
                  <a:srgbClr val="313945"/>
                </a:solidFill>
              </a:rPr>
              <a:t> </a:t>
            </a:r>
            <a:r>
              <a:rPr dirty="0" sz="2400" spc="-160">
                <a:solidFill>
                  <a:srgbClr val="313945"/>
                </a:solidFill>
              </a:rPr>
              <a:t>엔진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7234590" y="1677659"/>
            <a:ext cx="774065" cy="1763395"/>
            <a:chOff x="7234590" y="1677659"/>
            <a:chExt cx="774065" cy="17633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590" y="1677659"/>
              <a:ext cx="773643" cy="1399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5303" y="2694431"/>
              <a:ext cx="511289" cy="745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8831" y="2049779"/>
              <a:ext cx="470141" cy="7048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4447" y="2025395"/>
              <a:ext cx="469392" cy="7040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26212" y="1763649"/>
            <a:ext cx="6729095" cy="1078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▶</a:t>
            </a:r>
            <a:r>
              <a:rPr dirty="0" sz="1400" spc="-2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알약</a:t>
            </a:r>
            <a:r>
              <a:rPr dirty="0" sz="1400" spc="-1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백신을</a:t>
            </a:r>
            <a:r>
              <a:rPr dirty="0" sz="1400" spc="-2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직접</a:t>
            </a:r>
            <a:r>
              <a:rPr dirty="0" sz="1400" spc="-1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평가한</a:t>
            </a:r>
            <a:r>
              <a:rPr dirty="0" sz="1400" spc="-3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spc="-5" b="1">
                <a:solidFill>
                  <a:srgbClr val="336600"/>
                </a:solidFill>
                <a:latin typeface="맑은 고딕"/>
                <a:cs typeface="맑은 고딕"/>
              </a:rPr>
              <a:t>VB</a:t>
            </a:r>
            <a:r>
              <a:rPr dirty="0" sz="1400" spc="-1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100</a:t>
            </a:r>
            <a:r>
              <a:rPr dirty="0" sz="1400" spc="-1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평가단의</a:t>
            </a:r>
            <a:r>
              <a:rPr dirty="0" sz="1400" spc="-2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설명</a:t>
            </a:r>
            <a:endParaRPr sz="1400">
              <a:latin typeface="맑은 고딕"/>
              <a:cs typeface="맑은 고딕"/>
            </a:endParaRPr>
          </a:p>
          <a:p>
            <a:pPr marL="85090" marR="944880">
              <a:lnSpc>
                <a:spcPct val="150000"/>
              </a:lnSpc>
              <a:spcBef>
                <a:spcPts val="1200"/>
              </a:spcBef>
            </a:pPr>
            <a:r>
              <a:rPr dirty="0" sz="1000" spc="-10">
                <a:latin typeface="맑은 고딕"/>
                <a:cs typeface="맑은 고딕"/>
              </a:rPr>
              <a:t>“알약의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인터페이스는</a:t>
            </a:r>
            <a:r>
              <a:rPr dirty="0" sz="1000" spc="2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명쾌하고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적절한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기본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컨트롤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셋을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제공하고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있으며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안정성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또한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좋았습니다.” </a:t>
            </a:r>
            <a:r>
              <a:rPr dirty="0" sz="1000" spc="-335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“PC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성능에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끼치는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영향은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매우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가벼웠고,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메모리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사용률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또한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거의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찾아볼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45">
                <a:latin typeface="맑은 고딕"/>
                <a:cs typeface="맑은 고딕"/>
              </a:rPr>
              <a:t>없♘습니다.”</a:t>
            </a:r>
            <a:endParaRPr sz="1000">
              <a:latin typeface="맑은 고딕"/>
              <a:cs typeface="맑은 고딕"/>
            </a:endParaRPr>
          </a:p>
          <a:p>
            <a:pPr marL="85090">
              <a:lnSpc>
                <a:spcPct val="100000"/>
              </a:lnSpc>
              <a:spcBef>
                <a:spcPts val="600"/>
              </a:spcBef>
            </a:pPr>
            <a:r>
              <a:rPr dirty="0" sz="1000" spc="-10">
                <a:latin typeface="맑은 고딕"/>
                <a:cs typeface="맑은 고딕"/>
              </a:rPr>
              <a:t>“CPU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사용은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평균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이하였고,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샘플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검사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테스트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시간은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적절한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시간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내에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45">
                <a:latin typeface="맑은 고딕"/>
                <a:cs typeface="맑은 고딕"/>
              </a:rPr>
              <a:t>완료되♘으며,</a:t>
            </a:r>
            <a:r>
              <a:rPr dirty="0" sz="1000" spc="3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탐지력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또한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35">
                <a:latin typeface="맑은 고딕"/>
                <a:cs typeface="맑은 고딕"/>
              </a:rPr>
              <a:t>강력하였습니다.”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212" y="3514090"/>
            <a:ext cx="7782559" cy="1598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▶</a:t>
            </a:r>
            <a:r>
              <a:rPr dirty="0" sz="1400" spc="-2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‘2018</a:t>
            </a:r>
            <a:r>
              <a:rPr dirty="0" sz="1400" spc="-2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spc="-5" b="1">
                <a:solidFill>
                  <a:srgbClr val="336600"/>
                </a:solidFill>
                <a:latin typeface="맑은 고딕"/>
                <a:cs typeface="맑은 고딕"/>
              </a:rPr>
              <a:t>EIST(Excellence in</a:t>
            </a:r>
            <a:r>
              <a:rPr dirty="0" sz="1400" spc="-10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Security </a:t>
            </a:r>
            <a:r>
              <a:rPr dirty="0" sz="1400" spc="-20" b="1">
                <a:solidFill>
                  <a:srgbClr val="336600"/>
                </a:solidFill>
                <a:latin typeface="맑은 고딕"/>
                <a:cs typeface="맑은 고딕"/>
              </a:rPr>
              <a:t>Testing)</a:t>
            </a:r>
            <a:r>
              <a:rPr dirty="0" sz="1400" spc="-1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어워드’</a:t>
            </a:r>
            <a:r>
              <a:rPr dirty="0" sz="1400" spc="-25" b="1">
                <a:solidFill>
                  <a:srgbClr val="33660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336600"/>
                </a:solidFill>
                <a:latin typeface="맑은 고딕"/>
                <a:cs typeface="맑은 고딕"/>
              </a:rPr>
              <a:t>수상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맑은 고딕"/>
              <a:cs typeface="맑은 고딕"/>
            </a:endParaRPr>
          </a:p>
          <a:p>
            <a:pPr marL="85090">
              <a:lnSpc>
                <a:spcPct val="100000"/>
              </a:lnSpc>
            </a:pPr>
            <a:r>
              <a:rPr dirty="0" sz="1000" spc="-5">
                <a:latin typeface="맑은 고딕"/>
                <a:cs typeface="맑은 고딕"/>
              </a:rPr>
              <a:t>‘EIST 어워드’는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ICSA</a:t>
            </a:r>
            <a:r>
              <a:rPr dirty="0" sz="1000" spc="2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인증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테스트에서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5년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이상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빠짐없이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우수한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성적을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낸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기업에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한해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수여하는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상으로,</a:t>
            </a:r>
            <a:endParaRPr sz="1000">
              <a:latin typeface="맑은 고딕"/>
              <a:cs typeface="맑은 고딕"/>
            </a:endParaRPr>
          </a:p>
          <a:p>
            <a:pPr marL="85090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맑은 고딕"/>
                <a:cs typeface="맑은 고딕"/>
              </a:rPr>
              <a:t>이</a:t>
            </a:r>
            <a:r>
              <a:rPr dirty="0" sz="1000" spc="-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상을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수상한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기업의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보안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제품은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최신의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보안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위협에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대한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제품의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경쟁력과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성능을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글로벌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시장에서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인정받았음을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의미한다.</a:t>
            </a:r>
            <a:endParaRPr sz="1000">
              <a:latin typeface="맑은 고딕"/>
              <a:cs typeface="맑은 고딕"/>
            </a:endParaRPr>
          </a:p>
          <a:p>
            <a:pPr marL="25717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dirty="0" sz="1000" spc="-5">
                <a:latin typeface="맑은 고딕"/>
                <a:cs typeface="맑은 고딕"/>
              </a:rPr>
              <a:t>ICSA</a:t>
            </a:r>
            <a:r>
              <a:rPr dirty="0" sz="1000" spc="-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인증</a:t>
            </a:r>
            <a:r>
              <a:rPr dirty="0" sz="1000" spc="-2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테스트란?</a:t>
            </a:r>
            <a:endParaRPr sz="1000">
              <a:latin typeface="맑은 고딕"/>
              <a:cs typeface="맑은 고딕"/>
            </a:endParaRPr>
          </a:p>
          <a:p>
            <a:pPr marL="257175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맑은 고딕"/>
                <a:cs typeface="맑은 고딕"/>
              </a:rPr>
              <a:t>미국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10">
                <a:latin typeface="맑은 고딕"/>
                <a:cs typeface="맑은 고딕"/>
              </a:rPr>
              <a:t>버라이즌(Verizon)</a:t>
            </a:r>
            <a:r>
              <a:rPr dirty="0" sz="1000" spc="3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산하의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보안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테스트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기관인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‘ICSA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Lab’에서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IT</a:t>
            </a:r>
            <a:r>
              <a:rPr dirty="0" sz="1000" spc="1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보안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제품의</a:t>
            </a:r>
            <a:r>
              <a:rPr dirty="0" sz="1000" spc="1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정보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보안</a:t>
            </a:r>
            <a:r>
              <a:rPr dirty="0" sz="100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품질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수준을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검증해</a:t>
            </a:r>
            <a:r>
              <a:rPr dirty="0" sz="1000" spc="20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부여하는</a:t>
            </a:r>
            <a:r>
              <a:rPr dirty="0" sz="1000" spc="5">
                <a:latin typeface="맑은 고딕"/>
                <a:cs typeface="맑은 고딕"/>
              </a:rPr>
              <a:t> </a:t>
            </a:r>
            <a:r>
              <a:rPr dirty="0" sz="1000" spc="-5">
                <a:latin typeface="맑은 고딕"/>
                <a:cs typeface="맑은 고딕"/>
              </a:rPr>
              <a:t>인증으로,</a:t>
            </a:r>
            <a:endParaRPr sz="1000">
              <a:latin typeface="맑은 고딕"/>
              <a:cs typeface="맑은 고딕"/>
            </a:endParaRPr>
          </a:p>
          <a:p>
            <a:pPr marL="257175">
              <a:lnSpc>
                <a:spcPct val="100000"/>
              </a:lnSpc>
              <a:spcBef>
                <a:spcPts val="600"/>
              </a:spcBef>
            </a:pPr>
            <a:r>
              <a:rPr dirty="0" sz="1000" spc="-10" b="1">
                <a:solidFill>
                  <a:srgbClr val="006FC0"/>
                </a:solidFill>
                <a:latin typeface="맑은 고딕"/>
                <a:cs typeface="맑은 고딕"/>
              </a:rPr>
              <a:t>체크마크(CheckMark),</a:t>
            </a:r>
            <a:r>
              <a:rPr dirty="0" sz="1000" spc="20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VB100과</a:t>
            </a:r>
            <a:r>
              <a:rPr dirty="0" sz="1000" spc="5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함께</a:t>
            </a:r>
            <a:r>
              <a:rPr dirty="0" sz="1000" spc="5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공신력</a:t>
            </a:r>
            <a:r>
              <a:rPr dirty="0" sz="1000" spc="5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있는</a:t>
            </a:r>
            <a:r>
              <a:rPr dirty="0" sz="1000" spc="10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세계</a:t>
            </a:r>
            <a:r>
              <a:rPr dirty="0" sz="1000" spc="5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10" b="1">
                <a:solidFill>
                  <a:srgbClr val="006FC0"/>
                </a:solidFill>
                <a:latin typeface="맑은 고딕"/>
                <a:cs typeface="맑은 고딕"/>
              </a:rPr>
              <a:t>3대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 보안</a:t>
            </a:r>
            <a:r>
              <a:rPr dirty="0" sz="1000" spc="5" b="1">
                <a:solidFill>
                  <a:srgbClr val="006FC0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006FC0"/>
                </a:solidFill>
                <a:latin typeface="맑은 고딕"/>
                <a:cs typeface="맑은 고딕"/>
              </a:rPr>
              <a:t>인증</a:t>
            </a:r>
            <a:endParaRPr sz="1000">
              <a:latin typeface="맑은 고딕"/>
              <a:cs typeface="맑은 고딕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5608" y="5004815"/>
            <a:ext cx="2407919" cy="174802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06431" y="5534292"/>
            <a:ext cx="1747409" cy="7055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4" name="object 4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8858" y="822197"/>
            <a:ext cx="135890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60">
                <a:solidFill>
                  <a:srgbClr val="1CC95D"/>
                </a:solidFill>
              </a:rPr>
              <a:t>기</a:t>
            </a:r>
            <a:r>
              <a:rPr dirty="0" sz="2000">
                <a:solidFill>
                  <a:srgbClr val="1CC95D"/>
                </a:solidFill>
              </a:rPr>
              <a:t>능</a:t>
            </a:r>
            <a:r>
              <a:rPr dirty="0" sz="2000" spc="-310">
                <a:solidFill>
                  <a:srgbClr val="1CC95D"/>
                </a:solidFill>
              </a:rPr>
              <a:t> </a:t>
            </a:r>
            <a:r>
              <a:rPr dirty="0" sz="2000" spc="-160">
                <a:solidFill>
                  <a:srgbClr val="1CC95D"/>
                </a:solidFill>
              </a:rPr>
              <a:t>비</a:t>
            </a:r>
            <a:r>
              <a:rPr dirty="0" sz="2000">
                <a:solidFill>
                  <a:srgbClr val="1CC95D"/>
                </a:solidFill>
              </a:rPr>
              <a:t>교</a:t>
            </a:r>
            <a:r>
              <a:rPr dirty="0" sz="2000" spc="-310">
                <a:solidFill>
                  <a:srgbClr val="1CC95D"/>
                </a:solidFill>
              </a:rPr>
              <a:t> </a:t>
            </a:r>
            <a:r>
              <a:rPr dirty="0" sz="2000">
                <a:solidFill>
                  <a:srgbClr val="1CC95D"/>
                </a:solidFill>
              </a:rPr>
              <a:t>표</a:t>
            </a:r>
            <a:endParaRPr sz="20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1335" y="1272158"/>
          <a:ext cx="8124190" cy="5454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225"/>
                <a:gridCol w="2663825"/>
                <a:gridCol w="1323339"/>
                <a:gridCol w="1500505"/>
                <a:gridCol w="1461134"/>
              </a:tblGrid>
              <a:tr h="126364">
                <a:tc gridSpan="2"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분류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0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  <a:spcBef>
                          <a:spcPts val="5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이스트소프트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44"/>
                        </a:lnSpc>
                        <a:spcBef>
                          <a:spcPts val="5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안랩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844"/>
                        </a:lnSpc>
                        <a:spcBef>
                          <a:spcPts val="5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하우리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126364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0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알약</a:t>
                      </a:r>
                      <a:r>
                        <a:rPr dirty="0" sz="800" spc="-3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5.0</a:t>
                      </a:r>
                      <a:r>
                        <a:rPr dirty="0" sz="800" spc="-2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Server</a:t>
                      </a:r>
                      <a:r>
                        <a:rPr dirty="0" sz="800" spc="-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Edition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V3</a:t>
                      </a:r>
                      <a:r>
                        <a:rPr dirty="0" sz="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fot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Windows</a:t>
                      </a:r>
                      <a:r>
                        <a:rPr dirty="0" sz="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Server</a:t>
                      </a:r>
                      <a:r>
                        <a:rPr dirty="0" sz="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바이로봇</a:t>
                      </a:r>
                      <a:r>
                        <a:rPr dirty="0" sz="800" spc="-2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7.0</a:t>
                      </a:r>
                      <a:r>
                        <a:rPr dirty="0" sz="800" spc="-3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for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Server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126364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종류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빠른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기본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정밀(전체)</a:t>
                      </a:r>
                      <a:r>
                        <a:rPr dirty="0" sz="800" spc="-4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원클릭</a:t>
                      </a:r>
                      <a:r>
                        <a:rPr dirty="0" sz="800" spc="-3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맞춤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검사(마이원케어)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90"/>
                        </a:lnSpc>
                        <a:spcBef>
                          <a:spcPts val="1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△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baseline="3472" sz="1200" spc="-7">
                          <a:latin typeface="Arial"/>
                          <a:cs typeface="Arial"/>
                        </a:rPr>
                        <a:t>Custom</a:t>
                      </a:r>
                      <a:r>
                        <a:rPr dirty="0" baseline="3472" sz="1200" spc="-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클라우드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X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사전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X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AI</a:t>
                      </a:r>
                      <a:r>
                        <a:rPr dirty="0" sz="800" spc="-4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엔진</a:t>
                      </a:r>
                      <a:r>
                        <a:rPr dirty="0" sz="800" spc="-3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r>
                        <a:rPr dirty="0" sz="800" spc="-4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옵션/기능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예약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baseline="3472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baseline="3472" sz="1200" spc="-4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자동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제외처리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화이트리스트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색인을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통한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검사속도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단축</a:t>
                      </a:r>
                      <a:r>
                        <a:rPr dirty="0" sz="800" spc="-1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기술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r>
                        <a:rPr dirty="0" sz="800" spc="-3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후</a:t>
                      </a:r>
                      <a:r>
                        <a:rPr dirty="0" sz="800" spc="-1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자동치료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설정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수동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r>
                        <a:rPr dirty="0" sz="800" spc="-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시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CPU</a:t>
                      </a:r>
                      <a:r>
                        <a:rPr dirty="0" sz="800" spc="-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사용률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설정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X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수동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 시</a:t>
                      </a:r>
                      <a:r>
                        <a:rPr dirty="0" sz="800" spc="-1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프로세스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우선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순위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설정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X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4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압축파일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spc="5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휴리스틱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프로세스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탐색기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컨텍스트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메뉴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검역소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919"/>
                        </a:lnSpc>
                        <a:spcBef>
                          <a:spcPts val="14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시작페이지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변경 위험요소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치료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후 자동복구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84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5"/>
                        </a:lnSpc>
                        <a:spcBef>
                          <a:spcPts val="12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사전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방역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자가보호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방화벽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87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프로그램/포트/IP</a:t>
                      </a:r>
                      <a:r>
                        <a:rPr dirty="0" sz="800" spc="-7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차단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87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방화벽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룰셋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여러</a:t>
                      </a:r>
                      <a:r>
                        <a:rPr dirty="0" sz="800" spc="-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목록으로</a:t>
                      </a:r>
                      <a:r>
                        <a:rPr dirty="0" sz="800" spc="-3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저장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매체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제어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baseline="3472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baseline="3472" sz="1200" spc="-4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접근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 spc="5">
                          <a:latin typeface="맑은 고딕"/>
                          <a:cs typeface="맑은 고딕"/>
                        </a:rPr>
                        <a:t>제어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차단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장치에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따른 차단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동작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설정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차단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설정에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따른</a:t>
                      </a:r>
                      <a:r>
                        <a:rPr dirty="0" sz="800" spc="-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알림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제공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시스템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보호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baseline="3472" sz="1200" spc="-7">
                          <a:latin typeface="Arial"/>
                          <a:cs typeface="Arial"/>
                        </a:rPr>
                        <a:t>MBR</a:t>
                      </a:r>
                      <a:r>
                        <a:rPr dirty="0" baseline="3472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보호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랜섬웨어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차단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랜섬웨어</a:t>
                      </a:r>
                      <a:r>
                        <a:rPr dirty="0" sz="8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보호</a:t>
                      </a:r>
                      <a:r>
                        <a:rPr dirty="0" sz="800" spc="-1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대상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파일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백업 및</a:t>
                      </a:r>
                      <a:r>
                        <a:rPr dirty="0" sz="80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복구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행위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기반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차단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무결성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검증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O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5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개인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정보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보호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사용흔적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지우기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dirty="0" baseline="10416" sz="1200">
                          <a:latin typeface="Arial"/>
                          <a:cs typeface="Arial"/>
                        </a:rPr>
                        <a:t>PC</a:t>
                      </a:r>
                      <a:r>
                        <a:rPr dirty="0" baseline="10416" sz="1200" spc="-8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최적화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레지스트리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정리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정리한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레지스트리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복구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임시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파일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삭제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시스템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관리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프로그램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제거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보안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도구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파일</a:t>
                      </a:r>
                      <a:r>
                        <a:rPr dirty="0" sz="800" spc="-3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완전</a:t>
                      </a:r>
                      <a:r>
                        <a:rPr dirty="0" sz="80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삭제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분석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트래픽</a:t>
                      </a:r>
                      <a:r>
                        <a:rPr dirty="0" sz="800" spc="-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모니터링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로그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로그</a:t>
                      </a:r>
                      <a:r>
                        <a:rPr dirty="0" sz="8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800">
                          <a:latin typeface="맑은 고딕"/>
                          <a:cs typeface="맑은 고딕"/>
                        </a:rPr>
                        <a:t>보기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기타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3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latin typeface="맑은 고딕"/>
                          <a:cs typeface="맑은 고딕"/>
                        </a:rPr>
                        <a:t>신고하기</a:t>
                      </a:r>
                      <a:endParaRPr sz="800">
                        <a:latin typeface="맑은 고딕"/>
                        <a:cs typeface="맑은 고딕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837" y="2682559"/>
            <a:ext cx="2496185" cy="126936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500"/>
              </a:spcBef>
            </a:pPr>
            <a:r>
              <a:rPr dirty="0" sz="2000" spc="-15"/>
              <a:t>PART</a:t>
            </a:r>
            <a:r>
              <a:rPr dirty="0" sz="2000" spc="-100"/>
              <a:t> </a:t>
            </a:r>
            <a:r>
              <a:rPr dirty="0" sz="2000" spc="-10"/>
              <a:t>03</a:t>
            </a:r>
            <a:endParaRPr sz="2000"/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155"/>
              <a:t>고객지원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512" y="4215460"/>
            <a:ext cx="204533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고객</a:t>
            </a:r>
            <a:r>
              <a:rPr dirty="0" sz="14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spc="5" b="1">
                <a:solidFill>
                  <a:srgbClr val="404040"/>
                </a:solidFill>
                <a:latin typeface="맑은 고딕"/>
                <a:cs typeface="맑은 고딕"/>
              </a:rPr>
              <a:t>지원</a:t>
            </a:r>
            <a:r>
              <a:rPr dirty="0" sz="1400" spc="-4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서비스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이스트시큐리티</a:t>
            </a:r>
            <a:r>
              <a:rPr dirty="0" sz="1400" spc="-8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대응센터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4211" y="4256532"/>
            <a:ext cx="0" cy="592455"/>
          </a:xfrm>
          <a:custGeom>
            <a:avLst/>
            <a:gdLst/>
            <a:ahLst/>
            <a:cxnLst/>
            <a:rect l="l" t="t" r="r" b="b"/>
            <a:pathLst>
              <a:path w="0" h="592454">
                <a:moveTo>
                  <a:pt x="0" y="0"/>
                </a:moveTo>
                <a:lnTo>
                  <a:pt x="0" y="592074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38" y="840485"/>
            <a:ext cx="41433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CC95D"/>
                </a:solidFill>
              </a:rPr>
              <a:t>왜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엔드포인</a:t>
            </a:r>
            <a:r>
              <a:rPr dirty="0" sz="2400">
                <a:solidFill>
                  <a:srgbClr val="1CC95D"/>
                </a:solidFill>
              </a:rPr>
              <a:t>트</a:t>
            </a:r>
            <a:r>
              <a:rPr dirty="0" sz="2400" spc="-26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보안</a:t>
            </a:r>
            <a:r>
              <a:rPr dirty="0" sz="2400">
                <a:solidFill>
                  <a:srgbClr val="1CC95D"/>
                </a:solidFill>
              </a:rPr>
              <a:t>이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중요할</a:t>
            </a:r>
            <a:r>
              <a:rPr dirty="0" sz="2400" spc="-155">
                <a:solidFill>
                  <a:srgbClr val="1CC95D"/>
                </a:solidFill>
              </a:rPr>
              <a:t>까</a:t>
            </a:r>
            <a:r>
              <a:rPr dirty="0" sz="2400">
                <a:solidFill>
                  <a:srgbClr val="1CC95D"/>
                </a:solidFill>
              </a:rPr>
              <a:t>?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33775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01</a:t>
            </a:r>
            <a:r>
              <a:rPr dirty="0" sz="130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제안</a:t>
            </a:r>
            <a:r>
              <a:rPr dirty="0" sz="1300" spc="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배경ㅣEndpoint</a:t>
            </a:r>
            <a:r>
              <a:rPr dirty="0" sz="1300" spc="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보안의</a:t>
            </a:r>
            <a:r>
              <a:rPr dirty="0" sz="1300" spc="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중요성</a:t>
            </a:r>
            <a:endParaRPr sz="13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38" y="1560321"/>
            <a:ext cx="7066915" cy="98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대부분의</a:t>
            </a:r>
            <a:r>
              <a:rPr dirty="0" sz="1200" spc="-25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보안</a:t>
            </a:r>
            <a:r>
              <a:rPr dirty="0" sz="1200" spc="-5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사고는</a:t>
            </a:r>
            <a:r>
              <a:rPr dirty="0" sz="1200" spc="-2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엔드포인트</a:t>
            </a:r>
            <a:r>
              <a:rPr dirty="0" sz="1200" spc="-5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타겟으로</a:t>
            </a:r>
            <a:r>
              <a:rPr dirty="0" sz="1200" spc="-2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시작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맑은 고딕"/>
              <a:cs typeface="맑은 고딕"/>
            </a:endParaRPr>
          </a:p>
          <a:p>
            <a:pPr marL="201930" indent="-172720">
              <a:lnSpc>
                <a:spcPct val="100000"/>
              </a:lnSpc>
              <a:buFont typeface="Arial"/>
              <a:buChar char="•"/>
              <a:tabLst>
                <a:tab pos="202565" algn="l"/>
              </a:tabLst>
            </a:pPr>
            <a:r>
              <a:rPr dirty="0" sz="1200">
                <a:latin typeface="맑은 고딕"/>
                <a:cs typeface="맑은 고딕"/>
              </a:rPr>
              <a:t>이메일,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웹사이트, </a:t>
            </a:r>
            <a:r>
              <a:rPr dirty="0" sz="1200" spc="-5">
                <a:latin typeface="맑은 고딕"/>
                <a:cs typeface="맑은 고딕"/>
              </a:rPr>
              <a:t>USB,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파일 서버</a:t>
            </a:r>
            <a:r>
              <a:rPr dirty="0" sz="1200" spc="-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등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경로는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다르지만,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결국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최종적으로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목표하는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타겟은 엔드포인트</a:t>
            </a:r>
            <a:endParaRPr sz="1200">
              <a:latin typeface="맑은 고딕"/>
              <a:cs typeface="맑은 고딕"/>
            </a:endParaRPr>
          </a:p>
          <a:p>
            <a:pPr marL="201930" indent="-1727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2565" algn="l"/>
              </a:tabLst>
            </a:pPr>
            <a:r>
              <a:rPr dirty="0" sz="1200">
                <a:latin typeface="맑은 고딕"/>
                <a:cs typeface="맑은 고딕"/>
              </a:rPr>
              <a:t>엔드포인트에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악성코드를 심는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것이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공격의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최우선 목표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맑은 고딕"/>
                <a:cs typeface="맑은 고딕"/>
              </a:rPr>
              <a:t>기업 보안의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시작은 엔드포인트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616" y="3624071"/>
            <a:ext cx="1576070" cy="391795"/>
          </a:xfrm>
          <a:prstGeom prst="rect">
            <a:avLst/>
          </a:prstGeom>
          <a:solidFill>
            <a:srgbClr val="1C2833"/>
          </a:solidFill>
        </p:spPr>
        <p:txBody>
          <a:bodyPr wrap="square" lIns="0" tIns="85725" rIns="0" bIns="0" rtlCol="0" vert="horz">
            <a:spAutoFit/>
          </a:bodyPr>
          <a:lstStyle/>
          <a:p>
            <a:pPr algn="ctr" marR="4191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맑은 고딕"/>
                <a:cs typeface="맑은 고딕"/>
              </a:rPr>
              <a:t>해커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1028" y="3614928"/>
            <a:ext cx="1574800" cy="393700"/>
          </a:xfrm>
          <a:prstGeom prst="rect">
            <a:avLst/>
          </a:prstGeom>
          <a:solidFill>
            <a:srgbClr val="1C2833"/>
          </a:solidFill>
        </p:spPr>
        <p:txBody>
          <a:bodyPr wrap="square" lIns="0" tIns="71755" rIns="0" bIns="0" rtlCol="0" vert="horz">
            <a:spAutoFit/>
          </a:bodyPr>
          <a:lstStyle/>
          <a:p>
            <a:pPr marL="386080">
              <a:lnSpc>
                <a:spcPct val="100000"/>
              </a:lnSpc>
              <a:spcBef>
                <a:spcPts val="565"/>
              </a:spcBef>
            </a:pPr>
            <a:r>
              <a:rPr dirty="0" sz="1400" spc="-160">
                <a:solidFill>
                  <a:srgbClr val="FFFFFF"/>
                </a:solidFill>
                <a:latin typeface="맑은 고딕"/>
                <a:cs typeface="맑은 고딕"/>
              </a:rPr>
              <a:t>엔드포인트</a:t>
            </a:r>
            <a:endParaRPr sz="1400">
              <a:latin typeface="맑은 고딕"/>
              <a:cs typeface="맑은 고딕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24100" y="3140964"/>
            <a:ext cx="4371340" cy="1577340"/>
            <a:chOff x="2324100" y="3140964"/>
            <a:chExt cx="4371340" cy="1577340"/>
          </a:xfrm>
        </p:grpSpPr>
        <p:sp>
          <p:nvSpPr>
            <p:cNvPr id="9" name="object 9"/>
            <p:cNvSpPr/>
            <p:nvPr/>
          </p:nvSpPr>
          <p:spPr>
            <a:xfrm>
              <a:off x="2324100" y="3767455"/>
              <a:ext cx="1475740" cy="103505"/>
            </a:xfrm>
            <a:custGeom>
              <a:avLst/>
              <a:gdLst/>
              <a:ahLst/>
              <a:cxnLst/>
              <a:rect l="l" t="t" r="r" b="b"/>
              <a:pathLst>
                <a:path w="1475739" h="103504">
                  <a:moveTo>
                    <a:pt x="1439675" y="58413"/>
                  </a:moveTo>
                  <a:lnTo>
                    <a:pt x="1380489" y="92456"/>
                  </a:lnTo>
                  <a:lnTo>
                    <a:pt x="1379474" y="96393"/>
                  </a:lnTo>
                  <a:lnTo>
                    <a:pt x="1381125" y="99441"/>
                  </a:lnTo>
                  <a:lnTo>
                    <a:pt x="1382902" y="102362"/>
                  </a:lnTo>
                  <a:lnTo>
                    <a:pt x="1386839" y="103505"/>
                  </a:lnTo>
                  <a:lnTo>
                    <a:pt x="1464925" y="58547"/>
                  </a:lnTo>
                  <a:lnTo>
                    <a:pt x="1439675" y="58413"/>
                  </a:lnTo>
                  <a:close/>
                </a:path>
                <a:path w="1475739" h="103504">
                  <a:moveTo>
                    <a:pt x="38354" y="5969"/>
                  </a:moveTo>
                  <a:lnTo>
                    <a:pt x="23485" y="8882"/>
                  </a:lnTo>
                  <a:lnTo>
                    <a:pt x="11318" y="16986"/>
                  </a:lnTo>
                  <a:lnTo>
                    <a:pt x="3081" y="29043"/>
                  </a:lnTo>
                  <a:lnTo>
                    <a:pt x="0" y="43815"/>
                  </a:lnTo>
                  <a:lnTo>
                    <a:pt x="2913" y="58683"/>
                  </a:lnTo>
                  <a:lnTo>
                    <a:pt x="11017" y="70850"/>
                  </a:lnTo>
                  <a:lnTo>
                    <a:pt x="23074" y="79087"/>
                  </a:lnTo>
                  <a:lnTo>
                    <a:pt x="37845" y="82169"/>
                  </a:lnTo>
                  <a:lnTo>
                    <a:pt x="52714" y="79255"/>
                  </a:lnTo>
                  <a:lnTo>
                    <a:pt x="64881" y="71151"/>
                  </a:lnTo>
                  <a:lnTo>
                    <a:pt x="73118" y="59094"/>
                  </a:lnTo>
                  <a:lnTo>
                    <a:pt x="74884" y="50628"/>
                  </a:lnTo>
                  <a:lnTo>
                    <a:pt x="38100" y="50419"/>
                  </a:lnTo>
                  <a:lnTo>
                    <a:pt x="38100" y="37719"/>
                  </a:lnTo>
                  <a:lnTo>
                    <a:pt x="74906" y="37719"/>
                  </a:lnTo>
                  <a:lnTo>
                    <a:pt x="73286" y="29454"/>
                  </a:lnTo>
                  <a:lnTo>
                    <a:pt x="65182" y="17287"/>
                  </a:lnTo>
                  <a:lnTo>
                    <a:pt x="53125" y="9050"/>
                  </a:lnTo>
                  <a:lnTo>
                    <a:pt x="38354" y="5969"/>
                  </a:lnTo>
                  <a:close/>
                </a:path>
                <a:path w="1475739" h="103504">
                  <a:moveTo>
                    <a:pt x="1450552" y="52161"/>
                  </a:moveTo>
                  <a:lnTo>
                    <a:pt x="1439675" y="58413"/>
                  </a:lnTo>
                  <a:lnTo>
                    <a:pt x="1463166" y="58547"/>
                  </a:lnTo>
                  <a:lnTo>
                    <a:pt x="1463166" y="57658"/>
                  </a:lnTo>
                  <a:lnTo>
                    <a:pt x="1459864" y="57658"/>
                  </a:lnTo>
                  <a:lnTo>
                    <a:pt x="1450552" y="52161"/>
                  </a:lnTo>
                  <a:close/>
                </a:path>
                <a:path w="1475739" h="103504">
                  <a:moveTo>
                    <a:pt x="1387348" y="0"/>
                  </a:moveTo>
                  <a:lnTo>
                    <a:pt x="1383538" y="1016"/>
                  </a:lnTo>
                  <a:lnTo>
                    <a:pt x="1379982" y="7112"/>
                  </a:lnTo>
                  <a:lnTo>
                    <a:pt x="1380998" y="11049"/>
                  </a:lnTo>
                  <a:lnTo>
                    <a:pt x="1383919" y="12827"/>
                  </a:lnTo>
                  <a:lnTo>
                    <a:pt x="1439629" y="45712"/>
                  </a:lnTo>
                  <a:lnTo>
                    <a:pt x="1463166" y="45847"/>
                  </a:lnTo>
                  <a:lnTo>
                    <a:pt x="1463166" y="58547"/>
                  </a:lnTo>
                  <a:lnTo>
                    <a:pt x="1464925" y="58547"/>
                  </a:lnTo>
                  <a:lnTo>
                    <a:pt x="1475739" y="52324"/>
                  </a:lnTo>
                  <a:lnTo>
                    <a:pt x="1390396" y="1905"/>
                  </a:lnTo>
                  <a:lnTo>
                    <a:pt x="1387348" y="0"/>
                  </a:lnTo>
                  <a:close/>
                </a:path>
                <a:path w="1475739" h="103504">
                  <a:moveTo>
                    <a:pt x="74947" y="37929"/>
                  </a:moveTo>
                  <a:lnTo>
                    <a:pt x="76200" y="44323"/>
                  </a:lnTo>
                  <a:lnTo>
                    <a:pt x="74884" y="50628"/>
                  </a:lnTo>
                  <a:lnTo>
                    <a:pt x="1439675" y="58413"/>
                  </a:lnTo>
                  <a:lnTo>
                    <a:pt x="1450552" y="52161"/>
                  </a:lnTo>
                  <a:lnTo>
                    <a:pt x="1439629" y="45712"/>
                  </a:lnTo>
                  <a:lnTo>
                    <a:pt x="74947" y="37929"/>
                  </a:lnTo>
                  <a:close/>
                </a:path>
                <a:path w="1475739" h="103504">
                  <a:moveTo>
                    <a:pt x="1459991" y="46736"/>
                  </a:moveTo>
                  <a:lnTo>
                    <a:pt x="1450552" y="52161"/>
                  </a:lnTo>
                  <a:lnTo>
                    <a:pt x="1459864" y="57658"/>
                  </a:lnTo>
                  <a:lnTo>
                    <a:pt x="1459991" y="46736"/>
                  </a:lnTo>
                  <a:close/>
                </a:path>
                <a:path w="1475739" h="103504">
                  <a:moveTo>
                    <a:pt x="1463166" y="46736"/>
                  </a:moveTo>
                  <a:lnTo>
                    <a:pt x="1459991" y="46736"/>
                  </a:lnTo>
                  <a:lnTo>
                    <a:pt x="1459864" y="57658"/>
                  </a:lnTo>
                  <a:lnTo>
                    <a:pt x="1463166" y="57658"/>
                  </a:lnTo>
                  <a:lnTo>
                    <a:pt x="1463166" y="46736"/>
                  </a:lnTo>
                  <a:close/>
                </a:path>
                <a:path w="1475739" h="103504">
                  <a:moveTo>
                    <a:pt x="1439629" y="45712"/>
                  </a:moveTo>
                  <a:lnTo>
                    <a:pt x="1450552" y="52161"/>
                  </a:lnTo>
                  <a:lnTo>
                    <a:pt x="1459991" y="46736"/>
                  </a:lnTo>
                  <a:lnTo>
                    <a:pt x="1463166" y="46736"/>
                  </a:lnTo>
                  <a:lnTo>
                    <a:pt x="1463166" y="45847"/>
                  </a:lnTo>
                  <a:lnTo>
                    <a:pt x="1439629" y="45712"/>
                  </a:lnTo>
                  <a:close/>
                </a:path>
                <a:path w="1475739" h="103504">
                  <a:moveTo>
                    <a:pt x="38100" y="37719"/>
                  </a:moveTo>
                  <a:lnTo>
                    <a:pt x="38100" y="50419"/>
                  </a:lnTo>
                  <a:lnTo>
                    <a:pt x="74884" y="50628"/>
                  </a:lnTo>
                  <a:lnTo>
                    <a:pt x="76200" y="44323"/>
                  </a:lnTo>
                  <a:lnTo>
                    <a:pt x="74947" y="37929"/>
                  </a:lnTo>
                  <a:lnTo>
                    <a:pt x="38100" y="37719"/>
                  </a:lnTo>
                  <a:close/>
                </a:path>
                <a:path w="1475739" h="103504">
                  <a:moveTo>
                    <a:pt x="74906" y="37719"/>
                  </a:moveTo>
                  <a:lnTo>
                    <a:pt x="38100" y="37719"/>
                  </a:lnTo>
                  <a:lnTo>
                    <a:pt x="74947" y="37929"/>
                  </a:lnTo>
                  <a:lnTo>
                    <a:pt x="74906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99332" y="3140964"/>
              <a:ext cx="1359535" cy="1358265"/>
            </a:xfrm>
            <a:custGeom>
              <a:avLst/>
              <a:gdLst/>
              <a:ahLst/>
              <a:cxnLst/>
              <a:rect l="l" t="t" r="r" b="b"/>
              <a:pathLst>
                <a:path w="1359535" h="1358264">
                  <a:moveTo>
                    <a:pt x="679703" y="0"/>
                  </a:moveTo>
                  <a:lnTo>
                    <a:pt x="631159" y="1704"/>
                  </a:lnTo>
                  <a:lnTo>
                    <a:pt x="583537" y="6740"/>
                  </a:lnTo>
                  <a:lnTo>
                    <a:pt x="536951" y="14994"/>
                  </a:lnTo>
                  <a:lnTo>
                    <a:pt x="491516" y="26351"/>
                  </a:lnTo>
                  <a:lnTo>
                    <a:pt x="447348" y="40695"/>
                  </a:lnTo>
                  <a:lnTo>
                    <a:pt x="404562" y="57913"/>
                  </a:lnTo>
                  <a:lnTo>
                    <a:pt x="363272" y="77889"/>
                  </a:lnTo>
                  <a:lnTo>
                    <a:pt x="323594" y="100508"/>
                  </a:lnTo>
                  <a:lnTo>
                    <a:pt x="285643" y="125655"/>
                  </a:lnTo>
                  <a:lnTo>
                    <a:pt x="249533" y="153217"/>
                  </a:lnTo>
                  <a:lnTo>
                    <a:pt x="215379" y="183077"/>
                  </a:lnTo>
                  <a:lnTo>
                    <a:pt x="183297" y="215122"/>
                  </a:lnTo>
                  <a:lnTo>
                    <a:pt x="153402" y="249236"/>
                  </a:lnTo>
                  <a:lnTo>
                    <a:pt x="125807" y="285305"/>
                  </a:lnTo>
                  <a:lnTo>
                    <a:pt x="100630" y="323214"/>
                  </a:lnTo>
                  <a:lnTo>
                    <a:pt x="77984" y="362848"/>
                  </a:lnTo>
                  <a:lnTo>
                    <a:pt x="57984" y="404091"/>
                  </a:lnTo>
                  <a:lnTo>
                    <a:pt x="40746" y="446831"/>
                  </a:lnTo>
                  <a:lnTo>
                    <a:pt x="26384" y="490951"/>
                  </a:lnTo>
                  <a:lnTo>
                    <a:pt x="15013" y="536337"/>
                  </a:lnTo>
                  <a:lnTo>
                    <a:pt x="6749" y="582874"/>
                  </a:lnTo>
                  <a:lnTo>
                    <a:pt x="1706" y="630447"/>
                  </a:lnTo>
                  <a:lnTo>
                    <a:pt x="0" y="678942"/>
                  </a:lnTo>
                  <a:lnTo>
                    <a:pt x="1706" y="727436"/>
                  </a:lnTo>
                  <a:lnTo>
                    <a:pt x="6749" y="775009"/>
                  </a:lnTo>
                  <a:lnTo>
                    <a:pt x="15013" y="821546"/>
                  </a:lnTo>
                  <a:lnTo>
                    <a:pt x="26384" y="866932"/>
                  </a:lnTo>
                  <a:lnTo>
                    <a:pt x="40746" y="911052"/>
                  </a:lnTo>
                  <a:lnTo>
                    <a:pt x="57984" y="953792"/>
                  </a:lnTo>
                  <a:lnTo>
                    <a:pt x="77984" y="995035"/>
                  </a:lnTo>
                  <a:lnTo>
                    <a:pt x="100630" y="1034669"/>
                  </a:lnTo>
                  <a:lnTo>
                    <a:pt x="125807" y="1072578"/>
                  </a:lnTo>
                  <a:lnTo>
                    <a:pt x="153402" y="1108647"/>
                  </a:lnTo>
                  <a:lnTo>
                    <a:pt x="183297" y="1142761"/>
                  </a:lnTo>
                  <a:lnTo>
                    <a:pt x="215379" y="1174806"/>
                  </a:lnTo>
                  <a:lnTo>
                    <a:pt x="249533" y="1204666"/>
                  </a:lnTo>
                  <a:lnTo>
                    <a:pt x="285643" y="1232228"/>
                  </a:lnTo>
                  <a:lnTo>
                    <a:pt x="323594" y="1257375"/>
                  </a:lnTo>
                  <a:lnTo>
                    <a:pt x="363272" y="1279994"/>
                  </a:lnTo>
                  <a:lnTo>
                    <a:pt x="404562" y="1299970"/>
                  </a:lnTo>
                  <a:lnTo>
                    <a:pt x="447348" y="1317188"/>
                  </a:lnTo>
                  <a:lnTo>
                    <a:pt x="491516" y="1331532"/>
                  </a:lnTo>
                  <a:lnTo>
                    <a:pt x="536951" y="1342889"/>
                  </a:lnTo>
                  <a:lnTo>
                    <a:pt x="583537" y="1351143"/>
                  </a:lnTo>
                  <a:lnTo>
                    <a:pt x="631159" y="1356179"/>
                  </a:lnTo>
                  <a:lnTo>
                    <a:pt x="679703" y="1357884"/>
                  </a:lnTo>
                  <a:lnTo>
                    <a:pt x="728248" y="1356179"/>
                  </a:lnTo>
                  <a:lnTo>
                    <a:pt x="775870" y="1351143"/>
                  </a:lnTo>
                  <a:lnTo>
                    <a:pt x="822456" y="1342889"/>
                  </a:lnTo>
                  <a:lnTo>
                    <a:pt x="867891" y="1331532"/>
                  </a:lnTo>
                  <a:lnTo>
                    <a:pt x="912059" y="1317188"/>
                  </a:lnTo>
                  <a:lnTo>
                    <a:pt x="954845" y="1299970"/>
                  </a:lnTo>
                  <a:lnTo>
                    <a:pt x="996135" y="1279994"/>
                  </a:lnTo>
                  <a:lnTo>
                    <a:pt x="1035813" y="1257375"/>
                  </a:lnTo>
                  <a:lnTo>
                    <a:pt x="1073764" y="1232228"/>
                  </a:lnTo>
                  <a:lnTo>
                    <a:pt x="1109874" y="1204666"/>
                  </a:lnTo>
                  <a:lnTo>
                    <a:pt x="1144028" y="1174806"/>
                  </a:lnTo>
                  <a:lnTo>
                    <a:pt x="1176110" y="1142761"/>
                  </a:lnTo>
                  <a:lnTo>
                    <a:pt x="1206005" y="1108647"/>
                  </a:lnTo>
                  <a:lnTo>
                    <a:pt x="1233600" y="1072578"/>
                  </a:lnTo>
                  <a:lnTo>
                    <a:pt x="1258777" y="1034669"/>
                  </a:lnTo>
                  <a:lnTo>
                    <a:pt x="1281423" y="995035"/>
                  </a:lnTo>
                  <a:lnTo>
                    <a:pt x="1301423" y="953792"/>
                  </a:lnTo>
                  <a:lnTo>
                    <a:pt x="1318661" y="911052"/>
                  </a:lnTo>
                  <a:lnTo>
                    <a:pt x="1333023" y="866932"/>
                  </a:lnTo>
                  <a:lnTo>
                    <a:pt x="1344394" y="821546"/>
                  </a:lnTo>
                  <a:lnTo>
                    <a:pt x="1352658" y="775009"/>
                  </a:lnTo>
                  <a:lnTo>
                    <a:pt x="1357701" y="727436"/>
                  </a:lnTo>
                  <a:lnTo>
                    <a:pt x="1359407" y="678942"/>
                  </a:lnTo>
                  <a:lnTo>
                    <a:pt x="1357701" y="630447"/>
                  </a:lnTo>
                  <a:lnTo>
                    <a:pt x="1352658" y="582874"/>
                  </a:lnTo>
                  <a:lnTo>
                    <a:pt x="1344394" y="536337"/>
                  </a:lnTo>
                  <a:lnTo>
                    <a:pt x="1333023" y="490951"/>
                  </a:lnTo>
                  <a:lnTo>
                    <a:pt x="1318661" y="446831"/>
                  </a:lnTo>
                  <a:lnTo>
                    <a:pt x="1301423" y="404091"/>
                  </a:lnTo>
                  <a:lnTo>
                    <a:pt x="1281423" y="362848"/>
                  </a:lnTo>
                  <a:lnTo>
                    <a:pt x="1258777" y="323214"/>
                  </a:lnTo>
                  <a:lnTo>
                    <a:pt x="1233600" y="285305"/>
                  </a:lnTo>
                  <a:lnTo>
                    <a:pt x="1206005" y="249236"/>
                  </a:lnTo>
                  <a:lnTo>
                    <a:pt x="1176110" y="215122"/>
                  </a:lnTo>
                  <a:lnTo>
                    <a:pt x="1144028" y="183077"/>
                  </a:lnTo>
                  <a:lnTo>
                    <a:pt x="1109874" y="153217"/>
                  </a:lnTo>
                  <a:lnTo>
                    <a:pt x="1073764" y="125655"/>
                  </a:lnTo>
                  <a:lnTo>
                    <a:pt x="1035813" y="100508"/>
                  </a:lnTo>
                  <a:lnTo>
                    <a:pt x="996135" y="77889"/>
                  </a:lnTo>
                  <a:lnTo>
                    <a:pt x="954845" y="57913"/>
                  </a:lnTo>
                  <a:lnTo>
                    <a:pt x="912059" y="40695"/>
                  </a:lnTo>
                  <a:lnTo>
                    <a:pt x="867891" y="26351"/>
                  </a:lnTo>
                  <a:lnTo>
                    <a:pt x="822456" y="14994"/>
                  </a:lnTo>
                  <a:lnTo>
                    <a:pt x="775870" y="6740"/>
                  </a:lnTo>
                  <a:lnTo>
                    <a:pt x="728248" y="1704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E84B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3860" y="3332988"/>
              <a:ext cx="542543" cy="5958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63596" y="3759834"/>
              <a:ext cx="3831590" cy="958215"/>
            </a:xfrm>
            <a:custGeom>
              <a:avLst/>
              <a:gdLst/>
              <a:ahLst/>
              <a:cxnLst/>
              <a:rect l="l" t="t" r="r" b="b"/>
              <a:pathLst>
                <a:path w="3831590" h="958214">
                  <a:moveTo>
                    <a:pt x="76200" y="919988"/>
                  </a:moveTo>
                  <a:lnTo>
                    <a:pt x="73202" y="905205"/>
                  </a:lnTo>
                  <a:lnTo>
                    <a:pt x="65049" y="893089"/>
                  </a:lnTo>
                  <a:lnTo>
                    <a:pt x="52946" y="884897"/>
                  </a:lnTo>
                  <a:lnTo>
                    <a:pt x="44450" y="883183"/>
                  </a:lnTo>
                  <a:lnTo>
                    <a:pt x="44450" y="881888"/>
                  </a:lnTo>
                  <a:lnTo>
                    <a:pt x="44450" y="59309"/>
                  </a:lnTo>
                  <a:lnTo>
                    <a:pt x="31750" y="59309"/>
                  </a:lnTo>
                  <a:lnTo>
                    <a:pt x="31750" y="883183"/>
                  </a:lnTo>
                  <a:lnTo>
                    <a:pt x="23241" y="884897"/>
                  </a:lnTo>
                  <a:lnTo>
                    <a:pt x="11137" y="893089"/>
                  </a:lnTo>
                  <a:lnTo>
                    <a:pt x="2984" y="905205"/>
                  </a:lnTo>
                  <a:lnTo>
                    <a:pt x="0" y="919988"/>
                  </a:lnTo>
                  <a:lnTo>
                    <a:pt x="2984" y="934847"/>
                  </a:lnTo>
                  <a:lnTo>
                    <a:pt x="11137" y="946950"/>
                  </a:lnTo>
                  <a:lnTo>
                    <a:pt x="23241" y="955103"/>
                  </a:lnTo>
                  <a:lnTo>
                    <a:pt x="38100" y="958088"/>
                  </a:lnTo>
                  <a:lnTo>
                    <a:pt x="52946" y="955103"/>
                  </a:lnTo>
                  <a:lnTo>
                    <a:pt x="65049" y="946950"/>
                  </a:lnTo>
                  <a:lnTo>
                    <a:pt x="73202" y="934847"/>
                  </a:lnTo>
                  <a:lnTo>
                    <a:pt x="76200" y="919988"/>
                  </a:lnTo>
                  <a:close/>
                </a:path>
                <a:path w="3831590" h="958214">
                  <a:moveTo>
                    <a:pt x="3831463" y="51689"/>
                  </a:moveTo>
                  <a:lnTo>
                    <a:pt x="3820566" y="45339"/>
                  </a:lnTo>
                  <a:lnTo>
                    <a:pt x="3742817" y="0"/>
                  </a:lnTo>
                  <a:lnTo>
                    <a:pt x="3738880" y="1016"/>
                  </a:lnTo>
                  <a:lnTo>
                    <a:pt x="3735324" y="7112"/>
                  </a:lnTo>
                  <a:lnTo>
                    <a:pt x="3736327" y="10922"/>
                  </a:lnTo>
                  <a:lnTo>
                    <a:pt x="3795318" y="45339"/>
                  </a:lnTo>
                  <a:lnTo>
                    <a:pt x="2380729" y="45339"/>
                  </a:lnTo>
                  <a:lnTo>
                    <a:pt x="2379014" y="36842"/>
                  </a:lnTo>
                  <a:lnTo>
                    <a:pt x="2370861" y="24739"/>
                  </a:lnTo>
                  <a:lnTo>
                    <a:pt x="2358758" y="16586"/>
                  </a:lnTo>
                  <a:lnTo>
                    <a:pt x="2343912" y="13589"/>
                  </a:lnTo>
                  <a:lnTo>
                    <a:pt x="2329053" y="16586"/>
                  </a:lnTo>
                  <a:lnTo>
                    <a:pt x="2316950" y="24739"/>
                  </a:lnTo>
                  <a:lnTo>
                    <a:pt x="2308796" y="36842"/>
                  </a:lnTo>
                  <a:lnTo>
                    <a:pt x="2305812" y="51689"/>
                  </a:lnTo>
                  <a:lnTo>
                    <a:pt x="2308796" y="66548"/>
                  </a:lnTo>
                  <a:lnTo>
                    <a:pt x="2316950" y="78651"/>
                  </a:lnTo>
                  <a:lnTo>
                    <a:pt x="2329053" y="86804"/>
                  </a:lnTo>
                  <a:lnTo>
                    <a:pt x="2343912" y="89789"/>
                  </a:lnTo>
                  <a:lnTo>
                    <a:pt x="2358758" y="86804"/>
                  </a:lnTo>
                  <a:lnTo>
                    <a:pt x="2370861" y="78651"/>
                  </a:lnTo>
                  <a:lnTo>
                    <a:pt x="2379014" y="66548"/>
                  </a:lnTo>
                  <a:lnTo>
                    <a:pt x="2380729" y="58039"/>
                  </a:lnTo>
                  <a:lnTo>
                    <a:pt x="3795318" y="58039"/>
                  </a:lnTo>
                  <a:lnTo>
                    <a:pt x="3736327" y="92456"/>
                  </a:lnTo>
                  <a:lnTo>
                    <a:pt x="3735324" y="96266"/>
                  </a:lnTo>
                  <a:lnTo>
                    <a:pt x="3738880" y="102362"/>
                  </a:lnTo>
                  <a:lnTo>
                    <a:pt x="3742817" y="103378"/>
                  </a:lnTo>
                  <a:lnTo>
                    <a:pt x="3820566" y="58039"/>
                  </a:lnTo>
                  <a:lnTo>
                    <a:pt x="3831463" y="516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3" y="4247388"/>
            <a:ext cx="1467612" cy="146761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034029" y="4046982"/>
            <a:ext cx="1798320" cy="16757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635">
              <a:lnSpc>
                <a:spcPct val="100000"/>
              </a:lnSpc>
              <a:spcBef>
                <a:spcPts val="100"/>
              </a:spcBef>
            </a:pPr>
            <a:r>
              <a:rPr dirty="0" sz="1400" spc="-160">
                <a:solidFill>
                  <a:srgbClr val="FFFFFF"/>
                </a:solidFill>
                <a:latin typeface="맑은 고딕"/>
                <a:cs typeface="맑은 고딕"/>
              </a:rPr>
              <a:t>악성코드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맑은 고딕"/>
                <a:cs typeface="맑은 고딕"/>
              </a:rPr>
              <a:t>악성코드</a:t>
            </a:r>
            <a:r>
              <a:rPr dirty="0" sz="1200" spc="-6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전파</a:t>
            </a:r>
            <a:endParaRPr sz="12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Trebuchet MS"/>
              <a:buChar char="-"/>
              <a:tabLst>
                <a:tab pos="185420" algn="l"/>
              </a:tabLst>
            </a:pPr>
            <a:r>
              <a:rPr dirty="0" sz="1000" spc="-5">
                <a:latin typeface="맑은 고딕"/>
                <a:cs typeface="맑은 고딕"/>
              </a:rPr>
              <a:t>이메일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Font typeface="Trebuchet MS"/>
              <a:buChar char="-"/>
              <a:tabLst>
                <a:tab pos="185420" algn="l"/>
              </a:tabLst>
            </a:pPr>
            <a:r>
              <a:rPr dirty="0" sz="1000" spc="-5">
                <a:latin typeface="맑은 고딕"/>
                <a:cs typeface="맑은 고딕"/>
              </a:rPr>
              <a:t>웹사이트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Font typeface="Trebuchet MS"/>
              <a:buChar char="-"/>
              <a:tabLst>
                <a:tab pos="185420" algn="l"/>
              </a:tabLst>
            </a:pPr>
            <a:r>
              <a:rPr dirty="0" sz="1000" spc="-5">
                <a:latin typeface="맑은 고딕"/>
                <a:cs typeface="맑은 고딕"/>
              </a:rPr>
              <a:t>취약점</a:t>
            </a:r>
            <a:endParaRPr sz="10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000" spc="-5">
                <a:latin typeface="Trebuchet MS"/>
                <a:cs typeface="Trebuchet MS"/>
              </a:rPr>
              <a:t>USB</a:t>
            </a:r>
            <a:endParaRPr sz="10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Font typeface="Trebuchet MS"/>
              <a:buChar char="-"/>
              <a:tabLst>
                <a:tab pos="185420" algn="l"/>
              </a:tabLst>
            </a:pPr>
            <a:r>
              <a:rPr dirty="0" sz="1000" spc="-10">
                <a:latin typeface="맑은 고딕"/>
                <a:cs typeface="맑은 고딕"/>
              </a:rPr>
              <a:t>파일서버</a:t>
            </a:r>
            <a:endParaRPr sz="1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Trebuchet MS"/>
                <a:cs typeface="Trebuchet MS"/>
              </a:rPr>
              <a:t>-</a:t>
            </a:r>
            <a:r>
              <a:rPr dirty="0" sz="1000" spc="6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…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6208" y="3758184"/>
            <a:ext cx="2465832" cy="246430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997452" y="525780"/>
            <a:ext cx="4659630" cy="45720"/>
            <a:chOff x="3997452" y="525780"/>
            <a:chExt cx="4659630" cy="45720"/>
          </a:xfrm>
        </p:grpSpPr>
        <p:sp>
          <p:nvSpPr>
            <p:cNvPr id="17" name="object 17"/>
            <p:cNvSpPr/>
            <p:nvPr/>
          </p:nvSpPr>
          <p:spPr>
            <a:xfrm>
              <a:off x="3997452" y="548640"/>
              <a:ext cx="4659630" cy="0"/>
            </a:xfrm>
            <a:custGeom>
              <a:avLst/>
              <a:gdLst/>
              <a:ahLst/>
              <a:cxnLst/>
              <a:rect l="l" t="t" r="r" b="b"/>
              <a:pathLst>
                <a:path w="4659630" h="0">
                  <a:moveTo>
                    <a:pt x="0" y="0"/>
                  </a:moveTo>
                  <a:lnTo>
                    <a:pt x="4659503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97452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3728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4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03</a:t>
            </a:r>
            <a:r>
              <a:rPr dirty="0" sz="1300" spc="-3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고객지원</a:t>
            </a:r>
            <a:endParaRPr sz="13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858" y="760298"/>
            <a:ext cx="21196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고객지</a:t>
            </a:r>
            <a:r>
              <a:rPr dirty="0" sz="2400">
                <a:solidFill>
                  <a:srgbClr val="1CC95D"/>
                </a:solidFill>
              </a:rPr>
              <a:t>원</a:t>
            </a:r>
            <a:r>
              <a:rPr dirty="0" sz="2400" spc="-28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서비스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5" name="object 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5979" y="2843783"/>
            <a:ext cx="2602992" cy="7574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9396" y="4072890"/>
            <a:ext cx="4667250" cy="864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맑은 고딕"/>
                <a:cs typeface="맑은 고딕"/>
              </a:rPr>
              <a:t>구매문의</a:t>
            </a:r>
            <a:r>
              <a:rPr dirty="0" sz="1100" spc="-4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:</a:t>
            </a:r>
            <a:r>
              <a:rPr dirty="0" sz="1100" spc="-30">
                <a:latin typeface="맑은 고딕"/>
                <a:cs typeface="맑은 고딕"/>
              </a:rPr>
              <a:t> </a:t>
            </a:r>
            <a:r>
              <a:rPr dirty="0" sz="1100" spc="-5">
                <a:latin typeface="맑은 고딕"/>
                <a:cs typeface="맑은 고딕"/>
              </a:rPr>
              <a:t>02-3470-2970</a:t>
            </a:r>
            <a:endParaRPr sz="11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7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맑은 고딕"/>
                <a:cs typeface="맑은 고딕"/>
              </a:rPr>
              <a:t>고객센터</a:t>
            </a:r>
            <a:r>
              <a:rPr dirty="0" sz="1100" spc="-4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:</a:t>
            </a:r>
            <a:r>
              <a:rPr dirty="0" sz="1100" spc="-25">
                <a:latin typeface="맑은 고딕"/>
                <a:cs typeface="맑은 고딕"/>
              </a:rPr>
              <a:t> </a:t>
            </a:r>
            <a:r>
              <a:rPr dirty="0" sz="1100" spc="-5">
                <a:latin typeface="맑은 고딕"/>
                <a:cs typeface="맑은 고딕"/>
              </a:rPr>
              <a:t>1544-9744</a:t>
            </a:r>
            <a:endParaRPr sz="11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70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100">
                <a:latin typeface="맑은 고딕"/>
                <a:cs typeface="맑은 고딕"/>
              </a:rPr>
              <a:t>홈페이지</a:t>
            </a:r>
            <a:r>
              <a:rPr dirty="0" sz="1100" spc="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:</a:t>
            </a:r>
            <a:r>
              <a:rPr dirty="0" sz="1100" spc="30">
                <a:solidFill>
                  <a:srgbClr val="0462C1"/>
                </a:solidFill>
                <a:latin typeface="맑은 고딕"/>
                <a:cs typeface="맑은 고딕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https://www.estsecurity.com/enterprise/product/alyac-enterprise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1171" y="2843783"/>
            <a:ext cx="2558796" cy="7452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791" y="2843783"/>
            <a:ext cx="2558796" cy="7452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5979" y="1949195"/>
            <a:ext cx="2602992" cy="7559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8123" y="1953767"/>
            <a:ext cx="2581655" cy="7513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1791" y="1961388"/>
            <a:ext cx="2558796" cy="7437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93367" y="2079726"/>
            <a:ext cx="144018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신고하기/</a:t>
            </a:r>
            <a:r>
              <a:rPr dirty="0" sz="1100" spc="-3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맑은 고딕"/>
                <a:cs typeface="맑은 고딕"/>
              </a:rPr>
              <a:t>e-mail</a:t>
            </a:r>
            <a:r>
              <a:rPr dirty="0" sz="1100" spc="-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상담 </a:t>
            </a:r>
            <a:r>
              <a:rPr dirty="0" sz="1100" spc="-37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(2시간</a:t>
            </a:r>
            <a:r>
              <a:rPr dirty="0" sz="11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이내</a:t>
            </a:r>
            <a:r>
              <a:rPr dirty="0" sz="1100" spc="-1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회신)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4803" y="2213610"/>
            <a:ext cx="17602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전문</a:t>
            </a:r>
            <a:r>
              <a:rPr dirty="0" sz="1100" spc="-2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기술</a:t>
            </a:r>
            <a:r>
              <a:rPr dirty="0" sz="11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인력의</a:t>
            </a:r>
            <a:r>
              <a:rPr dirty="0" sz="1100" spc="-1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전화</a:t>
            </a:r>
            <a:r>
              <a:rPr dirty="0" sz="1100" spc="-3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상담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47764" y="2070328"/>
            <a:ext cx="132905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야간</a:t>
            </a:r>
            <a:r>
              <a:rPr dirty="0" sz="1100" spc="-3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dirty="0" sz="11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공휴일,</a:t>
            </a:r>
            <a:r>
              <a:rPr dirty="0" sz="11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주간 </a:t>
            </a:r>
            <a:r>
              <a:rPr dirty="0" sz="1100" spc="-3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핫라인</a:t>
            </a:r>
            <a:r>
              <a:rPr dirty="0" sz="11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운영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1727" y="3141345"/>
            <a:ext cx="12788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PC</a:t>
            </a:r>
            <a:r>
              <a:rPr dirty="0" sz="11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원격지원</a:t>
            </a:r>
            <a:r>
              <a:rPr dirty="0" sz="11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서비스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5278" y="2998749"/>
            <a:ext cx="182562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대규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모</a:t>
            </a:r>
            <a:r>
              <a:rPr dirty="0" sz="1050" spc="-1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사이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트</a:t>
            </a:r>
            <a:r>
              <a:rPr dirty="0" sz="1050" spc="-1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전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담</a:t>
            </a:r>
            <a:r>
              <a:rPr dirty="0" sz="1050" spc="-1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인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력</a:t>
            </a:r>
            <a:r>
              <a:rPr dirty="0" sz="1050" spc="-1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배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정</a:t>
            </a:r>
            <a:r>
              <a:rPr dirty="0" sz="1050" spc="-16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b="1">
                <a:solidFill>
                  <a:srgbClr val="FFFFFF"/>
                </a:solidFill>
                <a:latin typeface="맑은 고딕"/>
                <a:cs typeface="맑은 고딕"/>
              </a:rPr>
              <a:t>및 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정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기</a:t>
            </a:r>
            <a:r>
              <a:rPr dirty="0" sz="1050" spc="-1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방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문</a:t>
            </a:r>
            <a:r>
              <a:rPr dirty="0" sz="1050" spc="-1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점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검</a:t>
            </a:r>
            <a:r>
              <a:rPr dirty="0" sz="1050" spc="-1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서비</a:t>
            </a:r>
            <a:r>
              <a:rPr dirty="0" sz="1050" spc="5" b="1">
                <a:solidFill>
                  <a:srgbClr val="FFFFFF"/>
                </a:solidFill>
                <a:latin typeface="맑은 고딕"/>
                <a:cs typeface="맑은 고딕"/>
              </a:rPr>
              <a:t>스</a:t>
            </a:r>
            <a:r>
              <a:rPr dirty="0" sz="1050" spc="-17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050" spc="-80" b="1">
                <a:solidFill>
                  <a:srgbClr val="FFFFFF"/>
                </a:solidFill>
                <a:latin typeface="맑은 고딕"/>
                <a:cs typeface="맑은 고딕"/>
              </a:rPr>
              <a:t>제공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7764" y="3115818"/>
            <a:ext cx="14325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제품</a:t>
            </a:r>
            <a:r>
              <a:rPr dirty="0" sz="11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교육</a:t>
            </a:r>
            <a:r>
              <a:rPr dirty="0" sz="1100" spc="-3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서비스</a:t>
            </a:r>
            <a:r>
              <a:rPr dirty="0" sz="1100" spc="-2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FFFFFF"/>
                </a:solidFill>
                <a:latin typeface="맑은 고딕"/>
                <a:cs typeface="맑은 고딕"/>
              </a:rPr>
              <a:t>제공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396" y="1496059"/>
            <a:ext cx="4765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전문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기술 인력이</a:t>
            </a:r>
            <a:r>
              <a:rPr dirty="0" sz="1200" spc="-2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체계적이고 신속한</a:t>
            </a:r>
            <a:r>
              <a:rPr dirty="0" sz="1200" spc="-2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고객 지원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서비스를</a:t>
            </a:r>
            <a:r>
              <a:rPr dirty="0" sz="1200" spc="-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제공합니다.</a:t>
            </a:r>
            <a:endParaRPr sz="12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3728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4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03</a:t>
            </a:r>
            <a:r>
              <a:rPr dirty="0" sz="1300" spc="-3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고객지원</a:t>
            </a:r>
            <a:endParaRPr sz="13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858" y="760298"/>
            <a:ext cx="21196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고객지</a:t>
            </a:r>
            <a:r>
              <a:rPr dirty="0" sz="2400">
                <a:solidFill>
                  <a:srgbClr val="1CC95D"/>
                </a:solidFill>
              </a:rPr>
              <a:t>원</a:t>
            </a:r>
            <a:r>
              <a:rPr dirty="0" sz="2400" spc="-28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서비스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5" name="object 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49223" y="1665732"/>
            <a:ext cx="3552825" cy="4389120"/>
            <a:chOff x="649223" y="1665732"/>
            <a:chExt cx="3552825" cy="4389120"/>
          </a:xfrm>
        </p:grpSpPr>
        <p:sp>
          <p:nvSpPr>
            <p:cNvPr id="9" name="object 9"/>
            <p:cNvSpPr/>
            <p:nvPr/>
          </p:nvSpPr>
          <p:spPr>
            <a:xfrm>
              <a:off x="649223" y="1982724"/>
              <a:ext cx="3552825" cy="4072254"/>
            </a:xfrm>
            <a:custGeom>
              <a:avLst/>
              <a:gdLst/>
              <a:ahLst/>
              <a:cxnLst/>
              <a:rect l="l" t="t" r="r" b="b"/>
              <a:pathLst>
                <a:path w="3552825" h="4072254">
                  <a:moveTo>
                    <a:pt x="3552444" y="0"/>
                  </a:moveTo>
                  <a:lnTo>
                    <a:pt x="0" y="0"/>
                  </a:lnTo>
                  <a:lnTo>
                    <a:pt x="0" y="4072128"/>
                  </a:lnTo>
                  <a:lnTo>
                    <a:pt x="3552444" y="4072128"/>
                  </a:lnTo>
                  <a:lnTo>
                    <a:pt x="35524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9223" y="1665732"/>
              <a:ext cx="3552825" cy="317500"/>
            </a:xfrm>
            <a:custGeom>
              <a:avLst/>
              <a:gdLst/>
              <a:ahLst/>
              <a:cxnLst/>
              <a:rect l="l" t="t" r="r" b="b"/>
              <a:pathLst>
                <a:path w="3552825" h="317500">
                  <a:moveTo>
                    <a:pt x="3552444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3552444" y="316991"/>
                  </a:lnTo>
                  <a:lnTo>
                    <a:pt x="3552444" y="0"/>
                  </a:lnTo>
                  <a:close/>
                </a:path>
              </a:pathLst>
            </a:custGeom>
            <a:solidFill>
              <a:srgbClr val="3139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49223" y="1665732"/>
            <a:ext cx="3552825" cy="31750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지원</a:t>
            </a:r>
            <a:r>
              <a:rPr dirty="0" sz="1400" spc="-6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센터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39" y="2145919"/>
            <a:ext cx="3067050" cy="1569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0" b="1">
                <a:latin typeface="맑은 고딕"/>
                <a:cs typeface="맑은 고딕"/>
              </a:rPr>
              <a:t>시큐리</a:t>
            </a:r>
            <a:r>
              <a:rPr dirty="0" sz="1200" b="1">
                <a:latin typeface="맑은 고딕"/>
                <a:cs typeface="맑은 고딕"/>
              </a:rPr>
              <a:t>티</a:t>
            </a:r>
            <a:r>
              <a:rPr dirty="0" sz="1200" spc="-210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대응센터</a:t>
            </a:r>
            <a:endParaRPr sz="1200">
              <a:latin typeface="맑은 고딕"/>
              <a:cs typeface="맑은 고딕"/>
            </a:endParaRPr>
          </a:p>
          <a:p>
            <a:pPr marR="5080">
              <a:lnSpc>
                <a:spcPct val="150000"/>
              </a:lnSpc>
              <a:spcBef>
                <a:spcPts val="810"/>
              </a:spcBef>
            </a:pPr>
            <a:r>
              <a:rPr dirty="0" sz="1100" spc="-100">
                <a:latin typeface="맑은 고딕"/>
                <a:cs typeface="맑은 고딕"/>
              </a:rPr>
              <a:t>실시</a:t>
            </a:r>
            <a:r>
              <a:rPr dirty="0" sz="1100">
                <a:latin typeface="맑은 고딕"/>
                <a:cs typeface="맑은 고딕"/>
              </a:rPr>
              <a:t>간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모니터</a:t>
            </a:r>
            <a:r>
              <a:rPr dirty="0" sz="1100">
                <a:latin typeface="맑은 고딕"/>
                <a:cs typeface="맑은 고딕"/>
              </a:rPr>
              <a:t>링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체계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구축하</a:t>
            </a:r>
            <a:r>
              <a:rPr dirty="0" sz="1100">
                <a:latin typeface="맑은 고딕"/>
                <a:cs typeface="맑은 고딕"/>
              </a:rPr>
              <a:t>여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국가기관</a:t>
            </a:r>
            <a:r>
              <a:rPr dirty="0" sz="1100">
                <a:latin typeface="맑은 고딕"/>
                <a:cs typeface="맑은 고딕"/>
              </a:rPr>
              <a:t>과</a:t>
            </a:r>
            <a:r>
              <a:rPr dirty="0" sz="1100" spc="-24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연계한  상</a:t>
            </a:r>
            <a:r>
              <a:rPr dirty="0" sz="1100">
                <a:latin typeface="맑은 고딕"/>
                <a:cs typeface="맑은 고딕"/>
              </a:rPr>
              <a:t>시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대</a:t>
            </a:r>
            <a:r>
              <a:rPr dirty="0" sz="1100">
                <a:latin typeface="맑은 고딕"/>
                <a:cs typeface="맑은 고딕"/>
              </a:rPr>
              <a:t>응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체계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유지하</a:t>
            </a:r>
            <a:r>
              <a:rPr dirty="0" sz="1100">
                <a:latin typeface="맑은 고딕"/>
                <a:cs typeface="맑은 고딕"/>
              </a:rPr>
              <a:t>고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있습니다</a:t>
            </a:r>
            <a:r>
              <a:rPr dirty="0" sz="1100">
                <a:latin typeface="맑은 고딕"/>
                <a:cs typeface="맑은 고딕"/>
              </a:rPr>
              <a:t>.</a:t>
            </a:r>
            <a:r>
              <a:rPr dirty="0" sz="1100" spc="5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DDo</a:t>
            </a:r>
            <a:r>
              <a:rPr dirty="0" sz="1100" spc="-95">
                <a:latin typeface="맑은 고딕"/>
                <a:cs typeface="맑은 고딕"/>
              </a:rPr>
              <a:t>s</a:t>
            </a:r>
            <a:r>
              <a:rPr dirty="0" sz="1100">
                <a:latin typeface="맑은 고딕"/>
                <a:cs typeface="맑은 고딕"/>
              </a:rPr>
              <a:t>,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해킹</a:t>
            </a:r>
            <a:r>
              <a:rPr dirty="0" sz="1100">
                <a:latin typeface="맑은 고딕"/>
                <a:cs typeface="맑은 고딕"/>
              </a:rPr>
              <a:t>,  </a:t>
            </a:r>
            <a:r>
              <a:rPr dirty="0" sz="1100" spc="-100">
                <a:latin typeface="맑은 고딕"/>
                <a:cs typeface="맑은 고딕"/>
              </a:rPr>
              <a:t>랜섬웨</a:t>
            </a:r>
            <a:r>
              <a:rPr dirty="0" sz="1100">
                <a:latin typeface="맑은 고딕"/>
                <a:cs typeface="맑은 고딕"/>
              </a:rPr>
              <a:t>어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등</a:t>
            </a:r>
            <a:r>
              <a:rPr dirty="0" sz="1100" spc="-19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긴급상</a:t>
            </a:r>
            <a:r>
              <a:rPr dirty="0" sz="1100">
                <a:latin typeface="맑은 고딕"/>
                <a:cs typeface="맑은 고딕"/>
              </a:rPr>
              <a:t>황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발</a:t>
            </a:r>
            <a:r>
              <a:rPr dirty="0" sz="1100">
                <a:latin typeface="맑은 고딕"/>
                <a:cs typeface="맑은 고딕"/>
              </a:rPr>
              <a:t>생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시</a:t>
            </a:r>
            <a:r>
              <a:rPr dirty="0" sz="1100" spc="-19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고객사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포함</a:t>
            </a:r>
            <a:r>
              <a:rPr dirty="0" sz="1100">
                <a:latin typeface="맑은 고딕"/>
                <a:cs typeface="맑은 고딕"/>
              </a:rPr>
              <a:t>한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민간의  </a:t>
            </a:r>
            <a:r>
              <a:rPr dirty="0" sz="1100" spc="-100">
                <a:latin typeface="맑은 고딕"/>
                <a:cs typeface="맑은 고딕"/>
              </a:rPr>
              <a:t>피해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최소하하고</a:t>
            </a:r>
            <a:r>
              <a:rPr dirty="0" sz="1100">
                <a:latin typeface="맑은 고딕"/>
                <a:cs typeface="맑은 고딕"/>
              </a:rPr>
              <a:t>자</a:t>
            </a:r>
            <a:r>
              <a:rPr dirty="0" sz="1100" spc="-24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하며</a:t>
            </a:r>
            <a:r>
              <a:rPr dirty="0" sz="1100">
                <a:latin typeface="맑은 고딕"/>
                <a:cs typeface="맑은 고딕"/>
              </a:rPr>
              <a:t>,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전</a:t>
            </a:r>
            <a:r>
              <a:rPr dirty="0" sz="1100">
                <a:latin typeface="맑은 고딕"/>
                <a:cs typeface="맑은 고딕"/>
              </a:rPr>
              <a:t>용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백</a:t>
            </a:r>
            <a:r>
              <a:rPr dirty="0" sz="1100">
                <a:latin typeface="맑은 고딕"/>
                <a:cs typeface="맑은 고딕"/>
              </a:rPr>
              <a:t>신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개</a:t>
            </a:r>
            <a:r>
              <a:rPr dirty="0" sz="1100">
                <a:latin typeface="맑은 고딕"/>
                <a:cs typeface="맑은 고딕"/>
              </a:rPr>
              <a:t>발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및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배포를  </a:t>
            </a:r>
            <a:r>
              <a:rPr dirty="0" sz="1100" spc="-95">
                <a:latin typeface="맑은 고딕"/>
                <a:cs typeface="맑은 고딕"/>
              </a:rPr>
              <a:t>통</a:t>
            </a:r>
            <a:r>
              <a:rPr dirty="0" sz="1100" spc="5">
                <a:latin typeface="맑은 고딕"/>
                <a:cs typeface="맑은 고딕"/>
              </a:rPr>
              <a:t>해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위</a:t>
            </a:r>
            <a:r>
              <a:rPr dirty="0" sz="1100" spc="5">
                <a:latin typeface="맑은 고딕"/>
                <a:cs typeface="맑은 고딕"/>
              </a:rPr>
              <a:t>기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상황</a:t>
            </a:r>
            <a:r>
              <a:rPr dirty="0" sz="1100" spc="5">
                <a:latin typeface="맑은 고딕"/>
                <a:cs typeface="맑은 고딕"/>
              </a:rPr>
              <a:t>에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신속하</a:t>
            </a:r>
            <a:r>
              <a:rPr dirty="0" sz="1100" spc="5">
                <a:latin typeface="맑은 고딕"/>
                <a:cs typeface="맑은 고딕"/>
              </a:rPr>
              <a:t>게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대응하</a:t>
            </a:r>
            <a:r>
              <a:rPr dirty="0" sz="1100" spc="5">
                <a:latin typeface="맑은 고딕"/>
                <a:cs typeface="맑은 고딕"/>
              </a:rPr>
              <a:t>고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있습니다</a:t>
            </a:r>
            <a:r>
              <a:rPr dirty="0" sz="1100">
                <a:latin typeface="맑은 고딕"/>
                <a:cs typeface="맑은 고딕"/>
              </a:rPr>
              <a:t>.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39" y="4246879"/>
            <a:ext cx="3138805" cy="160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0" b="1">
                <a:latin typeface="맑은 고딕"/>
                <a:cs typeface="맑은 고딕"/>
              </a:rPr>
              <a:t>기</a:t>
            </a:r>
            <a:r>
              <a:rPr dirty="0" sz="1200" b="1">
                <a:latin typeface="맑은 고딕"/>
                <a:cs typeface="맑은 고딕"/>
              </a:rPr>
              <a:t>술</a:t>
            </a:r>
            <a:r>
              <a:rPr dirty="0" sz="1200" spc="-210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지</a:t>
            </a:r>
            <a:r>
              <a:rPr dirty="0" sz="1200" b="1">
                <a:latin typeface="맑은 고딕"/>
                <a:cs typeface="맑은 고딕"/>
              </a:rPr>
              <a:t>원</a:t>
            </a:r>
            <a:r>
              <a:rPr dirty="0" sz="1200" spc="-195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센터</a:t>
            </a:r>
            <a:endParaRPr sz="1200">
              <a:latin typeface="맑은 고딕"/>
              <a:cs typeface="맑은 고딕"/>
            </a:endParaRPr>
          </a:p>
          <a:p>
            <a:pPr marR="5080">
              <a:lnSpc>
                <a:spcPct val="150000"/>
              </a:lnSpc>
              <a:spcBef>
                <a:spcPts val="1080"/>
              </a:spcBef>
            </a:pPr>
            <a:r>
              <a:rPr dirty="0" sz="1100" spc="-100">
                <a:latin typeface="맑은 고딕"/>
                <a:cs typeface="맑은 고딕"/>
              </a:rPr>
              <a:t>기</a:t>
            </a:r>
            <a:r>
              <a:rPr dirty="0" sz="1100">
                <a:latin typeface="맑은 고딕"/>
                <a:cs typeface="맑은 고딕"/>
              </a:rPr>
              <a:t>업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고객들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위</a:t>
            </a:r>
            <a:r>
              <a:rPr dirty="0" sz="1100">
                <a:latin typeface="맑은 고딕"/>
                <a:cs typeface="맑은 고딕"/>
              </a:rPr>
              <a:t>한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전</a:t>
            </a:r>
            <a:r>
              <a:rPr dirty="0" sz="1100">
                <a:latin typeface="맑은 고딕"/>
                <a:cs typeface="맑은 고딕"/>
              </a:rPr>
              <a:t>문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</a:t>
            </a:r>
            <a:r>
              <a:rPr dirty="0" sz="1100">
                <a:latin typeface="맑은 고딕"/>
                <a:cs typeface="맑은 고딕"/>
              </a:rPr>
              <a:t>술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지</a:t>
            </a:r>
            <a:r>
              <a:rPr dirty="0" sz="1100">
                <a:latin typeface="맑은 고딕"/>
                <a:cs typeface="맑은 고딕"/>
              </a:rPr>
              <a:t>원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센터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운영하고  있습니다</a:t>
            </a:r>
            <a:r>
              <a:rPr dirty="0" sz="1100">
                <a:latin typeface="맑은 고딕"/>
                <a:cs typeface="맑은 고딕"/>
              </a:rPr>
              <a:t>.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기술지</a:t>
            </a:r>
            <a:r>
              <a:rPr dirty="0" sz="1100">
                <a:latin typeface="맑은 고딕"/>
                <a:cs typeface="맑은 고딕"/>
              </a:rPr>
              <a:t>원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요</a:t>
            </a:r>
            <a:r>
              <a:rPr dirty="0" sz="1100">
                <a:latin typeface="맑은 고딕"/>
                <a:cs typeface="맑은 고딕"/>
              </a:rPr>
              <a:t>청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시</a:t>
            </a:r>
            <a:r>
              <a:rPr dirty="0" sz="1100">
                <a:latin typeface="맑은 고딕"/>
                <a:cs typeface="맑은 고딕"/>
              </a:rPr>
              <a:t>,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원</a:t>
            </a:r>
            <a:r>
              <a:rPr dirty="0" sz="1100">
                <a:latin typeface="맑은 고딕"/>
                <a:cs typeface="맑은 고딕"/>
              </a:rPr>
              <a:t>격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지원</a:t>
            </a:r>
            <a:r>
              <a:rPr dirty="0" sz="1100">
                <a:latin typeface="맑은 고딕"/>
                <a:cs typeface="맑은 고딕"/>
              </a:rPr>
              <a:t>은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물</a:t>
            </a:r>
            <a:r>
              <a:rPr dirty="0" sz="1100">
                <a:latin typeface="맑은 고딕"/>
                <a:cs typeface="맑은 고딕"/>
              </a:rPr>
              <a:t>론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방</a:t>
            </a:r>
            <a:r>
              <a:rPr dirty="0" sz="1100">
                <a:latin typeface="맑은 고딕"/>
                <a:cs typeface="맑은 고딕"/>
              </a:rPr>
              <a:t>문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지원  서비</a:t>
            </a:r>
            <a:r>
              <a:rPr dirty="0" sz="1100">
                <a:latin typeface="맑은 고딕"/>
                <a:cs typeface="맑은 고딕"/>
              </a:rPr>
              <a:t>스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등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특화</a:t>
            </a:r>
            <a:r>
              <a:rPr dirty="0" sz="1100">
                <a:latin typeface="맑은 고딕"/>
                <a:cs typeface="맑은 고딕"/>
              </a:rPr>
              <a:t>된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지</a:t>
            </a:r>
            <a:r>
              <a:rPr dirty="0" sz="1100">
                <a:latin typeface="맑은 고딕"/>
                <a:cs typeface="맑은 고딕"/>
              </a:rPr>
              <a:t>원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서비스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</a:t>
            </a:r>
            <a:r>
              <a:rPr dirty="0" sz="1100">
                <a:latin typeface="맑은 고딕"/>
                <a:cs typeface="맑은 고딕"/>
              </a:rPr>
              <a:t>업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고객들께  제공하며</a:t>
            </a:r>
            <a:r>
              <a:rPr dirty="0" sz="1100">
                <a:latin typeface="맑은 고딕"/>
                <a:cs typeface="맑은 고딕"/>
              </a:rPr>
              <a:t>,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기술지</a:t>
            </a:r>
            <a:r>
              <a:rPr dirty="0" sz="1100">
                <a:latin typeface="맑은 고딕"/>
                <a:cs typeface="맑은 고딕"/>
              </a:rPr>
              <a:t>원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핫라인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24</a:t>
            </a:r>
            <a:r>
              <a:rPr dirty="0" sz="1100" spc="-100">
                <a:latin typeface="맑은 고딕"/>
                <a:cs typeface="맑은 고딕"/>
              </a:rPr>
              <a:t>시</a:t>
            </a:r>
            <a:r>
              <a:rPr dirty="0" sz="1100">
                <a:latin typeface="맑은 고딕"/>
                <a:cs typeface="맑은 고딕"/>
              </a:rPr>
              <a:t>간</a:t>
            </a:r>
            <a:r>
              <a:rPr dirty="0" sz="1100" spc="-24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운영하</a:t>
            </a:r>
            <a:r>
              <a:rPr dirty="0" sz="1100">
                <a:latin typeface="맑은 고딕"/>
                <a:cs typeface="맑은 고딕"/>
              </a:rPr>
              <a:t>여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빈틈없는  보</a:t>
            </a:r>
            <a:r>
              <a:rPr dirty="0" sz="1100">
                <a:latin typeface="맑은 고딕"/>
                <a:cs typeface="맑은 고딕"/>
              </a:rPr>
              <a:t>안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서비스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제공하</a:t>
            </a:r>
            <a:r>
              <a:rPr dirty="0" sz="1100">
                <a:latin typeface="맑은 고딕"/>
                <a:cs typeface="맑은 고딕"/>
              </a:rPr>
              <a:t>고</a:t>
            </a:r>
            <a:r>
              <a:rPr dirty="0" sz="1100" spc="-24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있습니다</a:t>
            </a:r>
            <a:r>
              <a:rPr dirty="0" sz="1100">
                <a:latin typeface="맑은 고딕"/>
                <a:cs typeface="맑은 고딕"/>
              </a:rPr>
              <a:t>.</a:t>
            </a:r>
            <a:endParaRPr sz="1100">
              <a:latin typeface="맑은 고딕"/>
              <a:cs typeface="맑은 고딕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39640" y="1665732"/>
            <a:ext cx="3552825" cy="4389120"/>
            <a:chOff x="4739640" y="1665732"/>
            <a:chExt cx="3552825" cy="4389120"/>
          </a:xfrm>
        </p:grpSpPr>
        <p:sp>
          <p:nvSpPr>
            <p:cNvPr id="15" name="object 15"/>
            <p:cNvSpPr/>
            <p:nvPr/>
          </p:nvSpPr>
          <p:spPr>
            <a:xfrm>
              <a:off x="4739640" y="1982724"/>
              <a:ext cx="3552825" cy="4072254"/>
            </a:xfrm>
            <a:custGeom>
              <a:avLst/>
              <a:gdLst/>
              <a:ahLst/>
              <a:cxnLst/>
              <a:rect l="l" t="t" r="r" b="b"/>
              <a:pathLst>
                <a:path w="3552825" h="4072254">
                  <a:moveTo>
                    <a:pt x="3552444" y="0"/>
                  </a:moveTo>
                  <a:lnTo>
                    <a:pt x="0" y="0"/>
                  </a:lnTo>
                  <a:lnTo>
                    <a:pt x="0" y="4072128"/>
                  </a:lnTo>
                  <a:lnTo>
                    <a:pt x="3552444" y="4072128"/>
                  </a:lnTo>
                  <a:lnTo>
                    <a:pt x="35524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39640" y="1665732"/>
              <a:ext cx="3552825" cy="317500"/>
            </a:xfrm>
            <a:custGeom>
              <a:avLst/>
              <a:gdLst/>
              <a:ahLst/>
              <a:cxnLst/>
              <a:rect l="l" t="t" r="r" b="b"/>
              <a:pathLst>
                <a:path w="3552825" h="317500">
                  <a:moveTo>
                    <a:pt x="3552444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3552444" y="316991"/>
                  </a:lnTo>
                  <a:lnTo>
                    <a:pt x="3552444" y="0"/>
                  </a:lnTo>
                  <a:close/>
                </a:path>
              </a:pathLst>
            </a:custGeom>
            <a:solidFill>
              <a:srgbClr val="3139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739640" y="1665732"/>
            <a:ext cx="3552825" cy="317500"/>
          </a:xfrm>
          <a:prstGeom prst="rect">
            <a:avLst/>
          </a:prstGeom>
          <a:solidFill>
            <a:srgbClr val="313945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지원</a:t>
            </a:r>
            <a:r>
              <a:rPr dirty="0" sz="1400" spc="-60" b="1">
                <a:solidFill>
                  <a:srgbClr val="1CC95D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1CC95D"/>
                </a:solidFill>
                <a:latin typeface="맑은 고딕"/>
                <a:cs typeface="맑은 고딕"/>
              </a:rPr>
              <a:t>시스템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6645" y="2145919"/>
            <a:ext cx="3096895" cy="131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0" b="1">
                <a:latin typeface="맑은 고딕"/>
                <a:cs typeface="맑은 고딕"/>
              </a:rPr>
              <a:t>오</a:t>
            </a:r>
            <a:r>
              <a:rPr dirty="0" sz="1200" b="1">
                <a:latin typeface="맑은 고딕"/>
                <a:cs typeface="맑은 고딕"/>
              </a:rPr>
              <a:t>류</a:t>
            </a:r>
            <a:r>
              <a:rPr dirty="0" sz="1200" spc="-204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보</a:t>
            </a:r>
            <a:r>
              <a:rPr dirty="0" sz="1200" b="1">
                <a:latin typeface="맑은 고딕"/>
                <a:cs typeface="맑은 고딕"/>
              </a:rPr>
              <a:t>고</a:t>
            </a:r>
            <a:r>
              <a:rPr dirty="0" sz="1200" spc="-195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시스템</a:t>
            </a:r>
            <a:endParaRPr sz="1200">
              <a:latin typeface="맑은 고딕"/>
              <a:cs typeface="맑은 고딕"/>
            </a:endParaRPr>
          </a:p>
          <a:p>
            <a:pPr marR="5080">
              <a:lnSpc>
                <a:spcPct val="150000"/>
              </a:lnSpc>
              <a:spcBef>
                <a:spcPts val="810"/>
              </a:spcBef>
            </a:pPr>
            <a:r>
              <a:rPr dirty="0" sz="1100" spc="-100">
                <a:latin typeface="맑은 고딕"/>
                <a:cs typeface="맑은 고딕"/>
              </a:rPr>
              <a:t>알약</a:t>
            </a:r>
            <a:r>
              <a:rPr dirty="0" sz="1100">
                <a:latin typeface="맑은 고딕"/>
                <a:cs typeface="맑은 고딕"/>
              </a:rPr>
              <a:t>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AS</a:t>
            </a:r>
            <a:r>
              <a:rPr dirty="0" sz="1100" spc="-105">
                <a:latin typeface="맑은 고딕"/>
                <a:cs typeface="맑은 고딕"/>
              </a:rPr>
              <a:t>M</a:t>
            </a:r>
            <a:r>
              <a:rPr dirty="0" sz="1100">
                <a:latin typeface="맑은 고딕"/>
                <a:cs typeface="맑은 고딕"/>
              </a:rPr>
              <a:t>은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오</a:t>
            </a:r>
            <a:r>
              <a:rPr dirty="0" sz="1100">
                <a:latin typeface="맑은 고딕"/>
                <a:cs typeface="맑은 고딕"/>
              </a:rPr>
              <a:t>류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발</a:t>
            </a:r>
            <a:r>
              <a:rPr dirty="0" sz="1100">
                <a:latin typeface="맑은 고딕"/>
                <a:cs typeface="맑은 고딕"/>
              </a:rPr>
              <a:t>생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시</a:t>
            </a:r>
            <a:r>
              <a:rPr dirty="0" sz="1100" spc="-19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이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자동으</a:t>
            </a:r>
            <a:r>
              <a:rPr dirty="0" sz="1100">
                <a:latin typeface="맑은 고딕"/>
                <a:cs typeface="맑은 고딕"/>
              </a:rPr>
              <a:t>로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신고하여  가</a:t>
            </a:r>
            <a:r>
              <a:rPr dirty="0" sz="1100">
                <a:latin typeface="맑은 고딕"/>
                <a:cs typeface="맑은 고딕"/>
              </a:rPr>
              <a:t>장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빠르</a:t>
            </a:r>
            <a:r>
              <a:rPr dirty="0" sz="1100">
                <a:latin typeface="맑은 고딕"/>
                <a:cs typeface="맑은 고딕"/>
              </a:rPr>
              <a:t>게</a:t>
            </a:r>
            <a:r>
              <a:rPr dirty="0" sz="1100" spc="-22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조</a:t>
            </a:r>
            <a:r>
              <a:rPr dirty="0" sz="1100">
                <a:latin typeface="맑은 고딕"/>
                <a:cs typeface="맑은 고딕"/>
              </a:rPr>
              <a:t>치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받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수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있</a:t>
            </a:r>
            <a:r>
              <a:rPr dirty="0" sz="1100">
                <a:latin typeface="맑은 고딕"/>
                <a:cs typeface="맑은 고딕"/>
              </a:rPr>
              <a:t>는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시스템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지원합니다</a:t>
            </a:r>
            <a:r>
              <a:rPr dirty="0" sz="1100">
                <a:latin typeface="맑은 고딕"/>
                <a:cs typeface="맑은 고딕"/>
              </a:rPr>
              <a:t>.  </a:t>
            </a:r>
            <a:r>
              <a:rPr dirty="0" sz="1100" spc="-100">
                <a:latin typeface="맑은 고딕"/>
                <a:cs typeface="맑은 고딕"/>
              </a:rPr>
              <a:t>오</a:t>
            </a:r>
            <a:r>
              <a:rPr dirty="0" sz="1100">
                <a:latin typeface="맑은 고딕"/>
                <a:cs typeface="맑은 고딕"/>
              </a:rPr>
              <a:t>류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보</a:t>
            </a:r>
            <a:r>
              <a:rPr dirty="0" sz="1100">
                <a:latin typeface="맑은 고딕"/>
                <a:cs typeface="맑은 고딕"/>
              </a:rPr>
              <a:t>고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시스템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통</a:t>
            </a:r>
            <a:r>
              <a:rPr dirty="0" sz="1100">
                <a:latin typeface="맑은 고딕"/>
                <a:cs typeface="맑은 고딕"/>
              </a:rPr>
              <a:t>해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관리자</a:t>
            </a:r>
            <a:r>
              <a:rPr dirty="0" sz="1100">
                <a:latin typeface="맑은 고딕"/>
                <a:cs typeface="맑은 고딕"/>
              </a:rPr>
              <a:t>는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장</a:t>
            </a:r>
            <a:r>
              <a:rPr dirty="0" sz="1100">
                <a:latin typeface="맑은 고딕"/>
                <a:cs typeface="맑은 고딕"/>
              </a:rPr>
              <a:t>애</a:t>
            </a:r>
            <a:r>
              <a:rPr dirty="0" sz="1100" spc="-204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상</a:t>
            </a:r>
            <a:r>
              <a:rPr dirty="0" sz="1100">
                <a:latin typeface="맑은 고딕"/>
                <a:cs typeface="맑은 고딕"/>
              </a:rPr>
              <a:t>황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발</a:t>
            </a:r>
            <a:r>
              <a:rPr dirty="0" sz="1100">
                <a:latin typeface="맑은 고딕"/>
                <a:cs typeface="맑은 고딕"/>
              </a:rPr>
              <a:t>생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시  </a:t>
            </a:r>
            <a:r>
              <a:rPr dirty="0" sz="1100" spc="-100">
                <a:latin typeface="맑은 고딕"/>
                <a:cs typeface="맑은 고딕"/>
              </a:rPr>
              <a:t>신속</a:t>
            </a:r>
            <a:r>
              <a:rPr dirty="0" sz="1100">
                <a:latin typeface="맑은 고딕"/>
                <a:cs typeface="맑은 고딕"/>
              </a:rPr>
              <a:t>한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선조</a:t>
            </a:r>
            <a:r>
              <a:rPr dirty="0" sz="1100">
                <a:latin typeface="맑은 고딕"/>
                <a:cs typeface="맑은 고딕"/>
              </a:rPr>
              <a:t>치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및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긴</a:t>
            </a:r>
            <a:r>
              <a:rPr dirty="0" sz="1100">
                <a:latin typeface="맑은 고딕"/>
                <a:cs typeface="맑은 고딕"/>
              </a:rPr>
              <a:t>급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복</a:t>
            </a:r>
            <a:r>
              <a:rPr dirty="0" sz="1100">
                <a:latin typeface="맑은 고딕"/>
                <a:cs typeface="맑은 고딕"/>
              </a:rPr>
              <a:t>구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서비스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제공받</a:t>
            </a:r>
            <a:r>
              <a:rPr dirty="0" sz="1100">
                <a:latin typeface="맑은 고딕"/>
                <a:cs typeface="맑은 고딕"/>
              </a:rPr>
              <a:t>게</a:t>
            </a:r>
            <a:r>
              <a:rPr dirty="0" sz="1100" spc="-24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됩니다</a:t>
            </a:r>
            <a:r>
              <a:rPr dirty="0" sz="1100">
                <a:latin typeface="맑은 고딕"/>
                <a:cs typeface="맑은 고딕"/>
              </a:rPr>
              <a:t>.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6645" y="4246879"/>
            <a:ext cx="3192780" cy="135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0" b="1">
                <a:latin typeface="맑은 고딕"/>
                <a:cs typeface="맑은 고딕"/>
              </a:rPr>
              <a:t>장</a:t>
            </a:r>
            <a:r>
              <a:rPr dirty="0" sz="1200" b="1">
                <a:latin typeface="맑은 고딕"/>
                <a:cs typeface="맑은 고딕"/>
              </a:rPr>
              <a:t>애</a:t>
            </a:r>
            <a:r>
              <a:rPr dirty="0" sz="1200" spc="-204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모니터</a:t>
            </a:r>
            <a:r>
              <a:rPr dirty="0" sz="1200" b="1">
                <a:latin typeface="맑은 고딕"/>
                <a:cs typeface="맑은 고딕"/>
              </a:rPr>
              <a:t>링</a:t>
            </a:r>
            <a:r>
              <a:rPr dirty="0" sz="1200" spc="-210" b="1">
                <a:latin typeface="맑은 고딕"/>
                <a:cs typeface="맑은 고딕"/>
              </a:rPr>
              <a:t> </a:t>
            </a:r>
            <a:r>
              <a:rPr dirty="0" sz="1200" spc="-100" b="1">
                <a:latin typeface="맑은 고딕"/>
                <a:cs typeface="맑은 고딕"/>
              </a:rPr>
              <a:t>시스템</a:t>
            </a:r>
            <a:endParaRPr sz="1200">
              <a:latin typeface="맑은 고딕"/>
              <a:cs typeface="맑은 고딕"/>
            </a:endParaRPr>
          </a:p>
          <a:p>
            <a:pPr marR="5080">
              <a:lnSpc>
                <a:spcPct val="150100"/>
              </a:lnSpc>
              <a:spcBef>
                <a:spcPts val="1080"/>
              </a:spcBef>
            </a:pPr>
            <a:r>
              <a:rPr dirty="0" sz="1100" spc="-100">
                <a:latin typeface="맑은 고딕"/>
                <a:cs typeface="맑은 고딕"/>
              </a:rPr>
              <a:t>전</a:t>
            </a:r>
            <a:r>
              <a:rPr dirty="0" sz="1100">
                <a:latin typeface="맑은 고딕"/>
                <a:cs typeface="맑은 고딕"/>
              </a:rPr>
              <a:t>문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보</a:t>
            </a:r>
            <a:r>
              <a:rPr dirty="0" sz="1100">
                <a:latin typeface="맑은 고딕"/>
                <a:cs typeface="맑은 고딕"/>
              </a:rPr>
              <a:t>안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</a:t>
            </a:r>
            <a:r>
              <a:rPr dirty="0" sz="1100">
                <a:latin typeface="맑은 고딕"/>
                <a:cs typeface="맑은 고딕"/>
              </a:rPr>
              <a:t>술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인력들</a:t>
            </a:r>
            <a:r>
              <a:rPr dirty="0" sz="1100">
                <a:latin typeface="맑은 고딕"/>
                <a:cs typeface="맑은 고딕"/>
              </a:rPr>
              <a:t>이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기업</a:t>
            </a:r>
            <a:r>
              <a:rPr dirty="0" sz="1100">
                <a:latin typeface="맑은 고딕"/>
                <a:cs typeface="맑은 고딕"/>
              </a:rPr>
              <a:t>용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모니터</a:t>
            </a:r>
            <a:r>
              <a:rPr dirty="0" sz="1100">
                <a:latin typeface="맑은 고딕"/>
                <a:cs typeface="맑은 고딕"/>
              </a:rPr>
              <a:t>링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시스템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통해  고객사</a:t>
            </a:r>
            <a:r>
              <a:rPr dirty="0" sz="1100">
                <a:latin typeface="맑은 고딕"/>
                <a:cs typeface="맑은 고딕"/>
              </a:rPr>
              <a:t>의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알</a:t>
            </a:r>
            <a:r>
              <a:rPr dirty="0" sz="1100">
                <a:latin typeface="맑은 고딕"/>
                <a:cs typeface="맑은 고딕"/>
              </a:rPr>
              <a:t>약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및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AS</a:t>
            </a:r>
            <a:r>
              <a:rPr dirty="0" sz="1100">
                <a:latin typeface="맑은 고딕"/>
                <a:cs typeface="맑은 고딕"/>
              </a:rPr>
              <a:t>M</a:t>
            </a:r>
            <a:r>
              <a:rPr dirty="0" sz="1100" spc="-21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동</a:t>
            </a:r>
            <a:r>
              <a:rPr dirty="0" sz="1100">
                <a:latin typeface="맑은 고딕"/>
                <a:cs typeface="맑은 고딕"/>
              </a:rPr>
              <a:t>작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상태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95">
                <a:latin typeface="맑은 고딕"/>
                <a:cs typeface="맑은 고딕"/>
              </a:rPr>
              <a:t>24</a:t>
            </a:r>
            <a:r>
              <a:rPr dirty="0" sz="1100" spc="-110">
                <a:latin typeface="맑은 고딕"/>
                <a:cs typeface="맑은 고딕"/>
              </a:rPr>
              <a:t>시</a:t>
            </a:r>
            <a:r>
              <a:rPr dirty="0" sz="1100">
                <a:latin typeface="맑은 고딕"/>
                <a:cs typeface="맑은 고딕"/>
              </a:rPr>
              <a:t>간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체크합니</a:t>
            </a:r>
            <a:r>
              <a:rPr dirty="0" sz="1100" spc="-110">
                <a:latin typeface="맑은 고딕"/>
                <a:cs typeface="맑은 고딕"/>
              </a:rPr>
              <a:t>다</a:t>
            </a:r>
            <a:r>
              <a:rPr dirty="0" sz="1100">
                <a:latin typeface="맑은 고딕"/>
                <a:cs typeface="맑은 고딕"/>
              </a:rPr>
              <a:t>.  </a:t>
            </a:r>
            <a:r>
              <a:rPr dirty="0" sz="1100" spc="-100">
                <a:latin typeface="맑은 고딕"/>
                <a:cs typeface="맑은 고딕"/>
              </a:rPr>
              <a:t>모니터</a:t>
            </a:r>
            <a:r>
              <a:rPr dirty="0" sz="1100">
                <a:latin typeface="맑은 고딕"/>
                <a:cs typeface="맑은 고딕"/>
              </a:rPr>
              <a:t>링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시스템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통</a:t>
            </a:r>
            <a:r>
              <a:rPr dirty="0" sz="1100">
                <a:latin typeface="맑은 고딕"/>
                <a:cs typeface="맑은 고딕"/>
              </a:rPr>
              <a:t>해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관리자</a:t>
            </a:r>
            <a:r>
              <a:rPr dirty="0" sz="1100">
                <a:latin typeface="맑은 고딕"/>
                <a:cs typeface="맑은 고딕"/>
              </a:rPr>
              <a:t>가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인지하</a:t>
            </a:r>
            <a:r>
              <a:rPr dirty="0" sz="1100">
                <a:latin typeface="맑은 고딕"/>
                <a:cs typeface="맑은 고딕"/>
              </a:rPr>
              <a:t>기</a:t>
            </a:r>
            <a:r>
              <a:rPr dirty="0" sz="1100" spc="-229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전</a:t>
            </a:r>
            <a:r>
              <a:rPr dirty="0" sz="1100">
                <a:latin typeface="맑은 고딕"/>
                <a:cs typeface="맑은 고딕"/>
              </a:rPr>
              <a:t>에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장애  조치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제공받</a:t>
            </a:r>
            <a:r>
              <a:rPr dirty="0" sz="1100">
                <a:latin typeface="맑은 고딕"/>
                <a:cs typeface="맑은 고딕"/>
              </a:rPr>
              <a:t>고</a:t>
            </a:r>
            <a:r>
              <a:rPr dirty="0" sz="1100" spc="-235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조</a:t>
            </a:r>
            <a:r>
              <a:rPr dirty="0" sz="1100">
                <a:latin typeface="맑은 고딕"/>
                <a:cs typeface="맑은 고딕"/>
              </a:rPr>
              <a:t>치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결과</a:t>
            </a:r>
            <a:r>
              <a:rPr dirty="0" sz="1100">
                <a:latin typeface="맑은 고딕"/>
                <a:cs typeface="맑은 고딕"/>
              </a:rPr>
              <a:t>를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안</a:t>
            </a:r>
            <a:r>
              <a:rPr dirty="0" sz="1100">
                <a:latin typeface="맑은 고딕"/>
                <a:cs typeface="맑은 고딕"/>
              </a:rPr>
              <a:t>내</a:t>
            </a:r>
            <a:r>
              <a:rPr dirty="0" sz="1100" spc="-22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받</a:t>
            </a:r>
            <a:r>
              <a:rPr dirty="0" sz="1100">
                <a:latin typeface="맑은 고딕"/>
                <a:cs typeface="맑은 고딕"/>
              </a:rPr>
              <a:t>을</a:t>
            </a:r>
            <a:r>
              <a:rPr dirty="0" sz="1100" spc="-204">
                <a:latin typeface="맑은 고딕"/>
                <a:cs typeface="맑은 고딕"/>
              </a:rPr>
              <a:t> </a:t>
            </a:r>
            <a:r>
              <a:rPr dirty="0" sz="1100">
                <a:latin typeface="맑은 고딕"/>
                <a:cs typeface="맑은 고딕"/>
              </a:rPr>
              <a:t>수</a:t>
            </a:r>
            <a:r>
              <a:rPr dirty="0" sz="1100" spc="-210">
                <a:latin typeface="맑은 고딕"/>
                <a:cs typeface="맑은 고딕"/>
              </a:rPr>
              <a:t> </a:t>
            </a:r>
            <a:r>
              <a:rPr dirty="0" sz="1100" spc="-100">
                <a:latin typeface="맑은 고딕"/>
                <a:cs typeface="맑은 고딕"/>
              </a:rPr>
              <a:t>있습니다</a:t>
            </a:r>
            <a:r>
              <a:rPr dirty="0" sz="1100">
                <a:latin typeface="맑은 고딕"/>
                <a:cs typeface="맑은 고딕"/>
              </a:rPr>
              <a:t>.</a:t>
            </a:r>
            <a:endParaRPr sz="11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36" y="2731007"/>
            <a:ext cx="9008745" cy="3217545"/>
            <a:chOff x="135636" y="2731007"/>
            <a:chExt cx="9008745" cy="3217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" y="2825495"/>
              <a:ext cx="3560064" cy="30129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148" y="3127247"/>
              <a:ext cx="3049760" cy="15014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7" y="2731007"/>
              <a:ext cx="2891028" cy="399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09715" y="2947415"/>
              <a:ext cx="2566670" cy="170815"/>
            </a:xfrm>
            <a:custGeom>
              <a:avLst/>
              <a:gdLst/>
              <a:ahLst/>
              <a:cxnLst/>
              <a:rect l="l" t="t" r="r" b="b"/>
              <a:pathLst>
                <a:path w="2566670" h="170814">
                  <a:moveTo>
                    <a:pt x="2566416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2566416" y="170687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FFC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943" y="2735579"/>
              <a:ext cx="2711196" cy="8031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1943" y="3521963"/>
              <a:ext cx="2670048" cy="24140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66515" y="2734055"/>
              <a:ext cx="2697480" cy="510540"/>
            </a:xfrm>
            <a:custGeom>
              <a:avLst/>
              <a:gdLst/>
              <a:ahLst/>
              <a:cxnLst/>
              <a:rect l="l" t="t" r="r" b="b"/>
              <a:pathLst>
                <a:path w="2697479" h="510539">
                  <a:moveTo>
                    <a:pt x="2697480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2697480" y="510539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rgbClr val="FFC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7715" y="4764023"/>
              <a:ext cx="3796284" cy="11841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44668" y="5007863"/>
              <a:ext cx="3743325" cy="937260"/>
            </a:xfrm>
            <a:custGeom>
              <a:avLst/>
              <a:gdLst/>
              <a:ahLst/>
              <a:cxnLst/>
              <a:rect l="l" t="t" r="r" b="b"/>
              <a:pathLst>
                <a:path w="3743325" h="937260">
                  <a:moveTo>
                    <a:pt x="24399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2439924" y="170688"/>
                  </a:lnTo>
                  <a:lnTo>
                    <a:pt x="2439924" y="0"/>
                  </a:lnTo>
                  <a:close/>
                </a:path>
                <a:path w="3743325" h="937260">
                  <a:moveTo>
                    <a:pt x="3742944" y="766572"/>
                  </a:moveTo>
                  <a:lnTo>
                    <a:pt x="0" y="766572"/>
                  </a:lnTo>
                  <a:lnTo>
                    <a:pt x="0" y="937260"/>
                  </a:lnTo>
                  <a:lnTo>
                    <a:pt x="3742944" y="937260"/>
                  </a:lnTo>
                  <a:lnTo>
                    <a:pt x="3742944" y="766572"/>
                  </a:lnTo>
                  <a:close/>
                </a:path>
                <a:path w="3743325" h="937260">
                  <a:moveTo>
                    <a:pt x="3742944" y="594360"/>
                  </a:moveTo>
                  <a:lnTo>
                    <a:pt x="909828" y="594360"/>
                  </a:lnTo>
                  <a:lnTo>
                    <a:pt x="909828" y="765048"/>
                  </a:lnTo>
                  <a:lnTo>
                    <a:pt x="3742944" y="765048"/>
                  </a:lnTo>
                  <a:lnTo>
                    <a:pt x="3742944" y="594360"/>
                  </a:lnTo>
                  <a:close/>
                </a:path>
              </a:pathLst>
            </a:custGeom>
            <a:solidFill>
              <a:srgbClr val="FFC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87451" y="423798"/>
            <a:ext cx="13728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4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03</a:t>
            </a:r>
            <a:r>
              <a:rPr dirty="0" sz="1300" spc="-3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고객지원</a:t>
            </a:r>
            <a:endParaRPr sz="13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858" y="760298"/>
            <a:ext cx="7411084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이스트시큐리</a:t>
            </a:r>
            <a:r>
              <a:rPr dirty="0" sz="2400">
                <a:solidFill>
                  <a:srgbClr val="1CC95D"/>
                </a:solidFill>
              </a:rPr>
              <a:t>티</a:t>
            </a:r>
            <a:r>
              <a:rPr dirty="0" sz="2400" spc="-26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대응센터</a:t>
            </a:r>
            <a:r>
              <a:rPr dirty="0" sz="2000" spc="-155">
                <a:solidFill>
                  <a:srgbClr val="1CC95D"/>
                </a:solidFill>
              </a:rPr>
              <a:t>(</a:t>
            </a:r>
            <a:r>
              <a:rPr dirty="0" sz="1800" spc="-155">
                <a:solidFill>
                  <a:srgbClr val="1CC95D"/>
                </a:solidFill>
              </a:rPr>
              <a:t>ES</a:t>
            </a:r>
            <a:r>
              <a:rPr dirty="0" sz="1800" spc="-160">
                <a:solidFill>
                  <a:srgbClr val="1CC95D"/>
                </a:solidFill>
              </a:rPr>
              <a:t>R</a:t>
            </a:r>
            <a:r>
              <a:rPr dirty="0" sz="1800" spc="-155">
                <a:solidFill>
                  <a:srgbClr val="1CC95D"/>
                </a:solidFill>
              </a:rPr>
              <a:t>C</a:t>
            </a:r>
            <a:r>
              <a:rPr dirty="0" sz="1800">
                <a:solidFill>
                  <a:srgbClr val="1CC95D"/>
                </a:solidFill>
              </a:rPr>
              <a:t>:</a:t>
            </a:r>
            <a:r>
              <a:rPr dirty="0" sz="1800" spc="-254">
                <a:solidFill>
                  <a:srgbClr val="1CC95D"/>
                </a:solidFill>
              </a:rPr>
              <a:t> </a:t>
            </a:r>
            <a:r>
              <a:rPr dirty="0" sz="1800" spc="-155">
                <a:solidFill>
                  <a:srgbClr val="1CC95D"/>
                </a:solidFill>
              </a:rPr>
              <a:t>ES</a:t>
            </a:r>
            <a:r>
              <a:rPr dirty="0" sz="1800" spc="-165">
                <a:solidFill>
                  <a:srgbClr val="1CC95D"/>
                </a:solidFill>
              </a:rPr>
              <a:t>T</a:t>
            </a:r>
            <a:r>
              <a:rPr dirty="0" sz="1800" spc="-155">
                <a:solidFill>
                  <a:srgbClr val="1CC95D"/>
                </a:solidFill>
              </a:rPr>
              <a:t>S</a:t>
            </a:r>
            <a:r>
              <a:rPr dirty="0" sz="1800" spc="-165">
                <a:solidFill>
                  <a:srgbClr val="1CC95D"/>
                </a:solidFill>
              </a:rPr>
              <a:t>e</a:t>
            </a:r>
            <a:r>
              <a:rPr dirty="0" sz="1800" spc="-160">
                <a:solidFill>
                  <a:srgbClr val="1CC95D"/>
                </a:solidFill>
              </a:rPr>
              <a:t>cu</a:t>
            </a:r>
            <a:r>
              <a:rPr dirty="0" sz="1800" spc="-145">
                <a:solidFill>
                  <a:srgbClr val="1CC95D"/>
                </a:solidFill>
              </a:rPr>
              <a:t>r</a:t>
            </a:r>
            <a:r>
              <a:rPr dirty="0" sz="1800" spc="-160">
                <a:solidFill>
                  <a:srgbClr val="1CC95D"/>
                </a:solidFill>
              </a:rPr>
              <a:t>i</a:t>
            </a:r>
            <a:r>
              <a:rPr dirty="0" sz="1800" spc="-155">
                <a:solidFill>
                  <a:srgbClr val="1CC95D"/>
                </a:solidFill>
              </a:rPr>
              <a:t>t</a:t>
            </a:r>
            <a:r>
              <a:rPr dirty="0" sz="1800">
                <a:solidFill>
                  <a:srgbClr val="1CC95D"/>
                </a:solidFill>
              </a:rPr>
              <a:t>y</a:t>
            </a:r>
            <a:r>
              <a:rPr dirty="0" sz="1800" spc="-240">
                <a:solidFill>
                  <a:srgbClr val="1CC95D"/>
                </a:solidFill>
              </a:rPr>
              <a:t> </a:t>
            </a:r>
            <a:r>
              <a:rPr dirty="0" sz="1800" spc="-155">
                <a:solidFill>
                  <a:srgbClr val="1CC95D"/>
                </a:solidFill>
              </a:rPr>
              <a:t>S</a:t>
            </a:r>
            <a:r>
              <a:rPr dirty="0" sz="1800" spc="-165">
                <a:solidFill>
                  <a:srgbClr val="1CC95D"/>
                </a:solidFill>
              </a:rPr>
              <a:t>e</a:t>
            </a:r>
            <a:r>
              <a:rPr dirty="0" sz="1800" spc="-160">
                <a:solidFill>
                  <a:srgbClr val="1CC95D"/>
                </a:solidFill>
              </a:rPr>
              <a:t>curi</a:t>
            </a:r>
            <a:r>
              <a:rPr dirty="0" sz="1800" spc="-155">
                <a:solidFill>
                  <a:srgbClr val="1CC95D"/>
                </a:solidFill>
              </a:rPr>
              <a:t>t</a:t>
            </a:r>
            <a:r>
              <a:rPr dirty="0" sz="1800">
                <a:solidFill>
                  <a:srgbClr val="1CC95D"/>
                </a:solidFill>
              </a:rPr>
              <a:t>y</a:t>
            </a:r>
            <a:r>
              <a:rPr dirty="0" sz="1800" spc="-254">
                <a:solidFill>
                  <a:srgbClr val="1CC95D"/>
                </a:solidFill>
              </a:rPr>
              <a:t> </a:t>
            </a:r>
            <a:r>
              <a:rPr dirty="0" sz="1800" spc="-160">
                <a:solidFill>
                  <a:srgbClr val="1CC95D"/>
                </a:solidFill>
              </a:rPr>
              <a:t>R</a:t>
            </a:r>
            <a:r>
              <a:rPr dirty="0" sz="1800" spc="-165">
                <a:solidFill>
                  <a:srgbClr val="1CC95D"/>
                </a:solidFill>
              </a:rPr>
              <a:t>e</a:t>
            </a:r>
            <a:r>
              <a:rPr dirty="0" sz="1800" spc="-160">
                <a:solidFill>
                  <a:srgbClr val="1CC95D"/>
                </a:solidFill>
              </a:rPr>
              <a:t>spo</a:t>
            </a:r>
            <a:r>
              <a:rPr dirty="0" sz="1800" spc="-150">
                <a:solidFill>
                  <a:srgbClr val="1CC95D"/>
                </a:solidFill>
              </a:rPr>
              <a:t>n</a:t>
            </a:r>
            <a:r>
              <a:rPr dirty="0" sz="1800" spc="-160">
                <a:solidFill>
                  <a:srgbClr val="1CC95D"/>
                </a:solidFill>
              </a:rPr>
              <a:t>s</a:t>
            </a:r>
            <a:r>
              <a:rPr dirty="0" sz="1800">
                <a:solidFill>
                  <a:srgbClr val="1CC95D"/>
                </a:solidFill>
              </a:rPr>
              <a:t>e</a:t>
            </a:r>
            <a:r>
              <a:rPr dirty="0" sz="1800" spc="-245">
                <a:solidFill>
                  <a:srgbClr val="1CC95D"/>
                </a:solidFill>
              </a:rPr>
              <a:t> </a:t>
            </a:r>
            <a:r>
              <a:rPr dirty="0" sz="1800" spc="-155">
                <a:solidFill>
                  <a:srgbClr val="1CC95D"/>
                </a:solidFill>
              </a:rPr>
              <a:t>C</a:t>
            </a:r>
            <a:r>
              <a:rPr dirty="0" sz="1800" spc="-165">
                <a:solidFill>
                  <a:srgbClr val="1CC95D"/>
                </a:solidFill>
              </a:rPr>
              <a:t>e</a:t>
            </a:r>
            <a:r>
              <a:rPr dirty="0" sz="1800" spc="-160">
                <a:solidFill>
                  <a:srgbClr val="1CC95D"/>
                </a:solidFill>
              </a:rPr>
              <a:t>n</a:t>
            </a:r>
            <a:r>
              <a:rPr dirty="0" sz="1800" spc="-155">
                <a:solidFill>
                  <a:srgbClr val="1CC95D"/>
                </a:solidFill>
              </a:rPr>
              <a:t>t</a:t>
            </a:r>
            <a:r>
              <a:rPr dirty="0" sz="1800" spc="-165">
                <a:solidFill>
                  <a:srgbClr val="1CC95D"/>
                </a:solidFill>
              </a:rPr>
              <a:t>e</a:t>
            </a:r>
            <a:r>
              <a:rPr dirty="0" sz="1800" spc="-160">
                <a:solidFill>
                  <a:srgbClr val="1CC95D"/>
                </a:solidFill>
              </a:rPr>
              <a:t>r</a:t>
            </a:r>
            <a:r>
              <a:rPr dirty="0" sz="1800">
                <a:solidFill>
                  <a:srgbClr val="1CC95D"/>
                </a:solidFill>
              </a:rPr>
              <a:t>)</a:t>
            </a:r>
            <a:endParaRPr sz="1800"/>
          </a:p>
        </p:txBody>
      </p:sp>
      <p:grpSp>
        <p:nvGrpSpPr>
          <p:cNvPr id="14" name="object 1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15" name="object 1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91718" y="1421129"/>
            <a:ext cx="7517130" cy="792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맑은 고딕"/>
                <a:cs typeface="맑은 고딕"/>
              </a:rPr>
              <a:t>국내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보안 사고는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주로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국내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사정을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잘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알고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있는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집단이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조직적이고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계획적으로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진행하여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이뤄졌습니다.</a:t>
            </a:r>
            <a:endParaRPr sz="1200">
              <a:latin typeface="맑은 고딕"/>
              <a:cs typeface="맑은 고딕"/>
            </a:endParaRPr>
          </a:p>
          <a:p>
            <a:pPr marL="12700" marR="5080">
              <a:lnSpc>
                <a:spcPts val="2300"/>
              </a:lnSpc>
              <a:spcBef>
                <a:spcPts val="95"/>
              </a:spcBef>
            </a:pPr>
            <a:r>
              <a:rPr dirty="0" sz="1200">
                <a:latin typeface="맑은 고딕"/>
                <a:cs typeface="맑은 고딕"/>
              </a:rPr>
              <a:t>국내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최고</a:t>
            </a:r>
            <a:r>
              <a:rPr dirty="0" sz="1200" spc="-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전문가들로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구성된 이스트시류티리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 spc="-5">
                <a:latin typeface="맑은 고딕"/>
                <a:cs typeface="맑은 고딕"/>
              </a:rPr>
              <a:t>대응센터(ESRC)는</a:t>
            </a:r>
            <a:r>
              <a:rPr dirty="0" sz="1200" spc="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정부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주요 기관들과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연계한</a:t>
            </a:r>
            <a:r>
              <a:rPr dirty="0" sz="1200" spc="-15"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상시 대응</a:t>
            </a:r>
            <a:r>
              <a:rPr dirty="0" sz="1200" spc="-1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체계</a:t>
            </a:r>
            <a:r>
              <a:rPr dirty="0" sz="1200">
                <a:latin typeface="맑은 고딕"/>
                <a:cs typeface="맑은 고딕"/>
              </a:rPr>
              <a:t>를 </a:t>
            </a:r>
            <a:r>
              <a:rPr dirty="0" sz="1200" spc="-409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유지하여,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국내에</a:t>
            </a:r>
            <a:r>
              <a:rPr dirty="0" sz="1200" spc="5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특화</a:t>
            </a:r>
            <a:r>
              <a:rPr dirty="0" sz="1200">
                <a:latin typeface="맑은 고딕"/>
                <a:cs typeface="맑은 고딕"/>
              </a:rPr>
              <a:t>된</a:t>
            </a:r>
            <a:r>
              <a:rPr dirty="0" sz="1200" spc="-5">
                <a:latin typeface="맑은 고딕"/>
                <a:cs typeface="맑은 고딕"/>
              </a:rPr>
              <a:t> APT</a:t>
            </a:r>
            <a:r>
              <a:rPr dirty="0" sz="1200">
                <a:latin typeface="맑은 고딕"/>
                <a:cs typeface="맑은 고딕"/>
              </a:rPr>
              <a:t> 공격과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랜섬웨어 등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각종</a:t>
            </a:r>
            <a:r>
              <a:rPr dirty="0" sz="1200" spc="-5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위협에</a:t>
            </a:r>
            <a:r>
              <a:rPr dirty="0" sz="1200" spc="5"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가장</a:t>
            </a:r>
            <a:r>
              <a:rPr dirty="0" sz="1200" spc="-5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빠르게</a:t>
            </a:r>
            <a:r>
              <a:rPr dirty="0" sz="1200" spc="10">
                <a:solidFill>
                  <a:srgbClr val="00AF50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00AF50"/>
                </a:solidFill>
                <a:latin typeface="맑은 고딕"/>
                <a:cs typeface="맑은 고딕"/>
              </a:rPr>
              <a:t>대응</a:t>
            </a:r>
            <a:r>
              <a:rPr dirty="0" sz="1200">
                <a:latin typeface="맑은 고딕"/>
                <a:cs typeface="맑은 고딕"/>
              </a:rPr>
              <a:t>하고</a:t>
            </a:r>
            <a:r>
              <a:rPr dirty="0" sz="1200" spc="-10">
                <a:latin typeface="맑은 고딕"/>
                <a:cs typeface="맑은 고딕"/>
              </a:rPr>
              <a:t> </a:t>
            </a:r>
            <a:r>
              <a:rPr dirty="0" sz="1200">
                <a:latin typeface="맑은 고딕"/>
                <a:cs typeface="맑은 고딕"/>
              </a:rPr>
              <a:t>있습니다.</a:t>
            </a:r>
            <a:endParaRPr sz="12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837" y="2682559"/>
            <a:ext cx="1264285" cy="126936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500"/>
              </a:spcBef>
            </a:pPr>
            <a:r>
              <a:rPr dirty="0" sz="2000" spc="-15"/>
              <a:t>PART</a:t>
            </a:r>
            <a:r>
              <a:rPr dirty="0" sz="2000" spc="-100"/>
              <a:t> </a:t>
            </a:r>
            <a:r>
              <a:rPr dirty="0" sz="2000" spc="-10"/>
              <a:t>04</a:t>
            </a:r>
            <a:endParaRPr sz="2000"/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155"/>
              <a:t>기타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512" y="4215460"/>
            <a:ext cx="858519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설치</a:t>
            </a:r>
            <a:r>
              <a:rPr dirty="0" sz="1400" spc="-6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spc="5" b="1">
                <a:solidFill>
                  <a:srgbClr val="404040"/>
                </a:solidFill>
                <a:latin typeface="맑은 고딕"/>
                <a:cs typeface="맑은 고딕"/>
              </a:rPr>
              <a:t>환경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404040"/>
                </a:solidFill>
                <a:latin typeface="맑은 고딕"/>
                <a:cs typeface="맑은 고딕"/>
              </a:rPr>
              <a:t>Reference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4211" y="4256532"/>
            <a:ext cx="0" cy="592455"/>
          </a:xfrm>
          <a:custGeom>
            <a:avLst/>
            <a:gdLst/>
            <a:ahLst/>
            <a:cxnLst/>
            <a:rect l="l" t="t" r="r" b="b"/>
            <a:pathLst>
              <a:path w="0" h="592454">
                <a:moveTo>
                  <a:pt x="0" y="0"/>
                </a:moveTo>
                <a:lnTo>
                  <a:pt x="0" y="592074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8914" y="1808352"/>
          <a:ext cx="7815580" cy="1779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485"/>
                <a:gridCol w="3349625"/>
                <a:gridCol w="3497580"/>
              </a:tblGrid>
              <a:tr h="408305">
                <a:tc>
                  <a:txBody>
                    <a:bodyPr/>
                    <a:lstStyle/>
                    <a:p>
                      <a:pPr algn="r" marR="2940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항목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9525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313945"/>
                      </a:solidFill>
                      <a:prstDash val="solid"/>
                    </a:lnT>
                    <a:lnB w="3175">
                      <a:solidFill>
                        <a:srgbClr val="313945"/>
                      </a:solidFill>
                      <a:prstDash val="solid"/>
                    </a:lnB>
                    <a:solidFill>
                      <a:srgbClr val="3C445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최소사양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B="0" marT="11811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313945"/>
                      </a:solidFill>
                      <a:prstDash val="solid"/>
                    </a:lnT>
                    <a:lnB w="3175">
                      <a:solidFill>
                        <a:srgbClr val="313945"/>
                      </a:solidFill>
                      <a:prstDash val="solid"/>
                    </a:lnB>
                    <a:solidFill>
                      <a:srgbClr val="3C445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권장사양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B="0" marT="11811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313945"/>
                      </a:solidFill>
                      <a:prstDash val="solid"/>
                    </a:lnT>
                    <a:lnB w="3175">
                      <a:solidFill>
                        <a:srgbClr val="313945"/>
                      </a:solidFill>
                      <a:prstDash val="solid"/>
                    </a:lnB>
                    <a:solidFill>
                      <a:srgbClr val="3C445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marR="3321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CPU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8445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313945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Intel</a:t>
                      </a:r>
                      <a:r>
                        <a:rPr dirty="0" sz="105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Dual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Core</a:t>
                      </a:r>
                      <a:r>
                        <a:rPr dirty="0" sz="1050" spc="-4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500Mhz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9588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313945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Intel</a:t>
                      </a:r>
                      <a:r>
                        <a:rPr dirty="0" sz="105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Dual</a:t>
                      </a:r>
                      <a:r>
                        <a:rPr dirty="0" sz="1050" spc="-1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Core</a:t>
                      </a:r>
                      <a:r>
                        <a:rPr dirty="0" sz="1050" spc="-4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2Ghz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9588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313945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marR="31305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RAM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8445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1GB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9588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2GB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9588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marR="31559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HDD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8509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 spc="-5">
                          <a:latin typeface="맑은 고딕"/>
                          <a:cs typeface="맑은 고딕"/>
                        </a:rPr>
                        <a:t>800MB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9588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1GB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9588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50" spc="-5">
                          <a:latin typeface="맑은 고딕"/>
                          <a:cs typeface="맑은 고딕"/>
                        </a:rPr>
                        <a:t>OS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8509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Microsoft</a:t>
                      </a:r>
                      <a:r>
                        <a:rPr dirty="0" sz="1050" spc="-4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 spc="5">
                          <a:latin typeface="맑은 고딕"/>
                          <a:cs typeface="맑은 고딕"/>
                        </a:rPr>
                        <a:t>Windows</a:t>
                      </a:r>
                      <a:r>
                        <a:rPr dirty="0" sz="105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Server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2003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 SP2이상</a:t>
                      </a:r>
                      <a:r>
                        <a:rPr dirty="0" sz="1050" spc="-1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dirty="0" sz="1050" spc="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2008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(32bit/64bit)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  <a:p>
                      <a:pPr algn="ctr">
                        <a:lnSpc>
                          <a:spcPts val="1215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맑은 고딕"/>
                          <a:cs typeface="맑은 고딕"/>
                        </a:rPr>
                        <a:t>Microsoft</a:t>
                      </a:r>
                      <a:r>
                        <a:rPr dirty="0" sz="1050" spc="-4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Windows</a:t>
                      </a:r>
                      <a:r>
                        <a:rPr dirty="0" sz="1050" spc="-2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Server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2012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/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2016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dirty="0" sz="1050" spc="-1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 spc="-5">
                          <a:latin typeface="맑은 고딕"/>
                          <a:cs typeface="맑은 고딕"/>
                        </a:rPr>
                        <a:t>2019 (64bit)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1587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2475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알</a:t>
            </a:r>
            <a:r>
              <a:rPr dirty="0" sz="2400">
                <a:solidFill>
                  <a:srgbClr val="1CC95D"/>
                </a:solidFill>
              </a:rPr>
              <a:t>약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5</a:t>
            </a:r>
            <a:r>
              <a:rPr dirty="0" sz="2400" spc="-165">
                <a:solidFill>
                  <a:srgbClr val="1CC95D"/>
                </a:solidFill>
              </a:rPr>
              <a:t>.</a:t>
            </a:r>
            <a:r>
              <a:rPr dirty="0" sz="2400">
                <a:solidFill>
                  <a:srgbClr val="1CC95D"/>
                </a:solidFill>
              </a:rPr>
              <a:t>0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Se</a:t>
            </a:r>
            <a:r>
              <a:rPr dirty="0" sz="2400" spc="-155">
                <a:solidFill>
                  <a:srgbClr val="1CC95D"/>
                </a:solidFill>
              </a:rPr>
              <a:t>r</a:t>
            </a:r>
            <a:r>
              <a:rPr dirty="0" sz="2400" spc="-160">
                <a:solidFill>
                  <a:srgbClr val="1CC95D"/>
                </a:solidFill>
              </a:rPr>
              <a:t>v</a:t>
            </a:r>
            <a:r>
              <a:rPr dirty="0" sz="2400" spc="-145">
                <a:solidFill>
                  <a:srgbClr val="1CC95D"/>
                </a:solidFill>
              </a:rPr>
              <a:t>e</a:t>
            </a:r>
            <a:r>
              <a:rPr dirty="0" sz="2400">
                <a:solidFill>
                  <a:srgbClr val="1CC95D"/>
                </a:solidFill>
              </a:rPr>
              <a:t>r</a:t>
            </a:r>
            <a:r>
              <a:rPr dirty="0" sz="2400" spc="-24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E</a:t>
            </a:r>
            <a:r>
              <a:rPr dirty="0" sz="2400" spc="-160">
                <a:solidFill>
                  <a:srgbClr val="1CC95D"/>
                </a:solidFill>
              </a:rPr>
              <a:t>d</a:t>
            </a:r>
            <a:r>
              <a:rPr dirty="0" sz="2400" spc="-155">
                <a:solidFill>
                  <a:srgbClr val="1CC95D"/>
                </a:solidFill>
              </a:rPr>
              <a:t>iti</a:t>
            </a:r>
            <a:r>
              <a:rPr dirty="0" sz="2400" spc="-160">
                <a:solidFill>
                  <a:srgbClr val="1CC95D"/>
                </a:solidFill>
              </a:rPr>
              <a:t>o</a:t>
            </a:r>
            <a:r>
              <a:rPr dirty="0" sz="2400">
                <a:solidFill>
                  <a:srgbClr val="1CC95D"/>
                </a:solidFill>
              </a:rPr>
              <a:t>n</a:t>
            </a:r>
            <a:r>
              <a:rPr dirty="0" sz="2400" spc="-26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설</a:t>
            </a:r>
            <a:r>
              <a:rPr dirty="0" sz="2400">
                <a:solidFill>
                  <a:srgbClr val="1CC95D"/>
                </a:solidFill>
              </a:rPr>
              <a:t>치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환경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87451" y="423798"/>
            <a:ext cx="10439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4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04</a:t>
            </a:r>
            <a:r>
              <a:rPr dirty="0" sz="1300" spc="-3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기타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0304" y="525780"/>
            <a:ext cx="6868795" cy="45720"/>
            <a:chOff x="1670304" y="525780"/>
            <a:chExt cx="6868795" cy="45720"/>
          </a:xfrm>
        </p:grpSpPr>
        <p:sp>
          <p:nvSpPr>
            <p:cNvPr id="7" name="object 7"/>
            <p:cNvSpPr/>
            <p:nvPr/>
          </p:nvSpPr>
          <p:spPr>
            <a:xfrm>
              <a:off x="1670304" y="548640"/>
              <a:ext cx="6868795" cy="0"/>
            </a:xfrm>
            <a:custGeom>
              <a:avLst/>
              <a:gdLst/>
              <a:ahLst/>
              <a:cxnLst/>
              <a:rect l="l" t="t" r="r" b="b"/>
              <a:pathLst>
                <a:path w="6868795" h="0">
                  <a:moveTo>
                    <a:pt x="0" y="0"/>
                  </a:moveTo>
                  <a:lnTo>
                    <a:pt x="6868287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70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451" y="423798"/>
            <a:ext cx="10439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4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04</a:t>
            </a:r>
            <a:r>
              <a:rPr dirty="0" sz="1300" spc="-3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기타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0304" y="525780"/>
            <a:ext cx="6868795" cy="45720"/>
            <a:chOff x="1670304" y="525780"/>
            <a:chExt cx="6868795" cy="45720"/>
          </a:xfrm>
        </p:grpSpPr>
        <p:sp>
          <p:nvSpPr>
            <p:cNvPr id="4" name="object 4"/>
            <p:cNvSpPr/>
            <p:nvPr/>
          </p:nvSpPr>
          <p:spPr>
            <a:xfrm>
              <a:off x="1670304" y="548640"/>
              <a:ext cx="6868795" cy="0"/>
            </a:xfrm>
            <a:custGeom>
              <a:avLst/>
              <a:gdLst/>
              <a:ahLst/>
              <a:cxnLst/>
              <a:rect l="l" t="t" r="r" b="b"/>
              <a:pathLst>
                <a:path w="6868795" h="0">
                  <a:moveTo>
                    <a:pt x="0" y="0"/>
                  </a:moveTo>
                  <a:lnTo>
                    <a:pt x="6868287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70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13087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0">
                <a:solidFill>
                  <a:srgbClr val="1CC95D"/>
                </a:solidFill>
              </a:rPr>
              <a:t>Reference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837365" y="1344797"/>
            <a:ext cx="7108190" cy="5414645"/>
            <a:chOff x="837365" y="1344797"/>
            <a:chExt cx="7108190" cy="54146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365" y="1344797"/>
              <a:ext cx="7107810" cy="5414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3064" y="1431036"/>
              <a:ext cx="879475" cy="277495"/>
            </a:xfrm>
            <a:custGeom>
              <a:avLst/>
              <a:gdLst/>
              <a:ahLst/>
              <a:cxnLst/>
              <a:rect l="l" t="t" r="r" b="b"/>
              <a:pathLst>
                <a:path w="879475" h="277494">
                  <a:moveTo>
                    <a:pt x="879348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879348" y="277367"/>
                  </a:lnTo>
                  <a:lnTo>
                    <a:pt x="879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15924" y="1431036"/>
            <a:ext cx="856615" cy="2152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5" rIns="0" bIns="0" rtlCol="0" vert="horz">
            <a:spAutoFit/>
          </a:bodyPr>
          <a:lstStyle/>
          <a:p>
            <a:pPr marL="67945">
              <a:lnSpc>
                <a:spcPts val="1355"/>
              </a:lnSpc>
              <a:spcBef>
                <a:spcPts val="335"/>
              </a:spcBef>
            </a:pPr>
            <a:r>
              <a:rPr dirty="0" sz="1200" spc="-160" b="1">
                <a:solidFill>
                  <a:srgbClr val="585858"/>
                </a:solidFill>
                <a:latin typeface="맑은 고딕"/>
                <a:cs typeface="맑은 고딕"/>
              </a:rPr>
              <a:t>일</a:t>
            </a:r>
            <a:r>
              <a:rPr dirty="0" sz="1200" b="1">
                <a:solidFill>
                  <a:srgbClr val="585858"/>
                </a:solidFill>
                <a:latin typeface="맑은 고딕"/>
                <a:cs typeface="맑은 고딕"/>
              </a:rPr>
              <a:t>반</a:t>
            </a:r>
            <a:r>
              <a:rPr dirty="0" sz="1200" spc="-295" b="1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dirty="0" sz="1200" spc="-160" b="1">
                <a:solidFill>
                  <a:srgbClr val="585858"/>
                </a:solidFill>
                <a:latin typeface="맑은 고딕"/>
                <a:cs typeface="맑은 고딕"/>
              </a:rPr>
              <a:t>기업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5924" y="1645920"/>
            <a:ext cx="1432560" cy="346075"/>
          </a:xfrm>
          <a:custGeom>
            <a:avLst/>
            <a:gdLst/>
            <a:ahLst/>
            <a:cxnLst/>
            <a:rect l="l" t="t" r="r" b="b"/>
            <a:pathLst>
              <a:path w="1432560" h="346075">
                <a:moveTo>
                  <a:pt x="1432560" y="0"/>
                </a:moveTo>
                <a:lnTo>
                  <a:pt x="0" y="0"/>
                </a:lnTo>
                <a:lnTo>
                  <a:pt x="0" y="345948"/>
                </a:lnTo>
                <a:lnTo>
                  <a:pt x="1432560" y="345948"/>
                </a:lnTo>
                <a:lnTo>
                  <a:pt x="1432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5924" y="1708404"/>
            <a:ext cx="1432560" cy="2838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5,00</a:t>
            </a:r>
            <a:r>
              <a:rPr dirty="0" sz="1100" spc="5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여</a:t>
            </a:r>
            <a:r>
              <a:rPr dirty="0" sz="1100" spc="-24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7E7E7E"/>
                </a:solidFill>
                <a:latin typeface="맑은 고딕"/>
                <a:cs typeface="맑은 고딕"/>
              </a:rPr>
              <a:t>기업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063" y="3552444"/>
            <a:ext cx="1478280" cy="5899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8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dirty="0" sz="1200" spc="-160" b="1">
                <a:solidFill>
                  <a:srgbClr val="585858"/>
                </a:solidFill>
                <a:latin typeface="맑은 고딕"/>
                <a:cs typeface="맑은 고딕"/>
              </a:rPr>
              <a:t>공</a:t>
            </a:r>
            <a:r>
              <a:rPr dirty="0" sz="1200" b="1">
                <a:solidFill>
                  <a:srgbClr val="585858"/>
                </a:solidFill>
                <a:latin typeface="맑은 고딕"/>
                <a:cs typeface="맑은 고딕"/>
              </a:rPr>
              <a:t>공</a:t>
            </a:r>
            <a:r>
              <a:rPr dirty="0" sz="1200" spc="-295" b="1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dirty="0" sz="1200" spc="-160" b="1">
                <a:solidFill>
                  <a:srgbClr val="585858"/>
                </a:solidFill>
                <a:latin typeface="맑은 고딕"/>
                <a:cs typeface="맑은 고딕"/>
              </a:rPr>
              <a:t>기관</a:t>
            </a:r>
            <a:endParaRPr sz="1200">
              <a:latin typeface="맑은 고딕"/>
              <a:cs typeface="맑은 고딕"/>
            </a:endParaRPr>
          </a:p>
          <a:p>
            <a:pPr marL="113664">
              <a:lnSpc>
                <a:spcPct val="100000"/>
              </a:lnSpc>
              <a:spcBef>
                <a:spcPts val="88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1,00</a:t>
            </a:r>
            <a:r>
              <a:rPr dirty="0" sz="1100" spc="5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r>
              <a:rPr dirty="0" sz="1100" spc="5">
                <a:solidFill>
                  <a:srgbClr val="7E7E7E"/>
                </a:solidFill>
                <a:latin typeface="맑은 고딕"/>
                <a:cs typeface="맑은 고딕"/>
              </a:rPr>
              <a:t>여</a:t>
            </a:r>
            <a:r>
              <a:rPr dirty="0" sz="1100" spc="-250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7E7E7E"/>
                </a:solidFill>
                <a:latin typeface="맑은 고딕"/>
                <a:cs typeface="맑은 고딕"/>
              </a:rPr>
              <a:t>기관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8680" y="5529071"/>
            <a:ext cx="1480185" cy="6051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18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dirty="0" sz="1200" spc="-160" b="1">
                <a:solidFill>
                  <a:srgbClr val="585858"/>
                </a:solidFill>
                <a:latin typeface="맑은 고딕"/>
                <a:cs typeface="맑은 고딕"/>
              </a:rPr>
              <a:t>교육기</a:t>
            </a:r>
            <a:r>
              <a:rPr dirty="0" sz="1200" b="1">
                <a:solidFill>
                  <a:srgbClr val="585858"/>
                </a:solidFill>
                <a:latin typeface="맑은 고딕"/>
                <a:cs typeface="맑은 고딕"/>
              </a:rPr>
              <a:t>관</a:t>
            </a:r>
            <a:r>
              <a:rPr dirty="0" sz="1200" spc="-280" b="1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585858"/>
                </a:solidFill>
                <a:latin typeface="맑은 고딕"/>
                <a:cs typeface="맑은 고딕"/>
              </a:rPr>
              <a:t>및</a:t>
            </a:r>
            <a:r>
              <a:rPr dirty="0" sz="1200" spc="-305" b="1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dirty="0" sz="1200" spc="-160" b="1">
                <a:solidFill>
                  <a:srgbClr val="585858"/>
                </a:solidFill>
                <a:latin typeface="맑은 고딕"/>
                <a:cs typeface="맑은 고딕"/>
              </a:rPr>
              <a:t>기타</a:t>
            </a:r>
            <a:endParaRPr sz="1200">
              <a:latin typeface="맑은 고딕"/>
              <a:cs typeface="맑은 고딕"/>
            </a:endParaRPr>
          </a:p>
          <a:p>
            <a:pPr marL="137795">
              <a:lnSpc>
                <a:spcPct val="100000"/>
              </a:lnSpc>
              <a:spcBef>
                <a:spcPts val="1015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1,50</a:t>
            </a:r>
            <a:r>
              <a:rPr dirty="0" sz="1100" spc="5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r>
              <a:rPr dirty="0" sz="1100">
                <a:solidFill>
                  <a:srgbClr val="7E7E7E"/>
                </a:solidFill>
                <a:latin typeface="맑은 고딕"/>
                <a:cs typeface="맑은 고딕"/>
              </a:rPr>
              <a:t>여</a:t>
            </a:r>
            <a:r>
              <a:rPr dirty="0" sz="1100" spc="-245">
                <a:solidFill>
                  <a:srgbClr val="7E7E7E"/>
                </a:solidFill>
                <a:latin typeface="맑은 고딕"/>
                <a:cs typeface="맑은 고딕"/>
              </a:rPr>
              <a:t> </a:t>
            </a:r>
            <a:r>
              <a:rPr dirty="0" sz="1100" spc="-50">
                <a:solidFill>
                  <a:srgbClr val="7E7E7E"/>
                </a:solidFill>
                <a:latin typeface="맑은 고딕"/>
                <a:cs typeface="맑은 고딕"/>
              </a:rPr>
              <a:t>기관</a:t>
            </a:r>
            <a:endParaRPr sz="11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37" y="2921888"/>
            <a:ext cx="311150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0"/>
              <a:t>감사합니다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38" y="840485"/>
            <a:ext cx="4013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꾸준하</a:t>
            </a:r>
            <a:r>
              <a:rPr dirty="0" sz="2400">
                <a:solidFill>
                  <a:srgbClr val="1CC95D"/>
                </a:solidFill>
              </a:rPr>
              <a:t>고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급격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8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악성코</a:t>
            </a:r>
            <a:r>
              <a:rPr dirty="0" sz="2400">
                <a:solidFill>
                  <a:srgbClr val="1CC95D"/>
                </a:solidFill>
              </a:rPr>
              <a:t>드</a:t>
            </a:r>
            <a:r>
              <a:rPr dirty="0" sz="2400" spc="-27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증가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6595" y="1404365"/>
            <a:ext cx="6449060" cy="848994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191135" algn="l"/>
              </a:tabLst>
            </a:pPr>
            <a:r>
              <a:rPr dirty="0" sz="1200" spc="-5">
                <a:solidFill>
                  <a:srgbClr val="3A3838"/>
                </a:solidFill>
                <a:latin typeface="맑은 고딕"/>
                <a:cs typeface="맑은 고딕"/>
              </a:rPr>
              <a:t>Windows</a:t>
            </a:r>
            <a:r>
              <a:rPr dirty="0" sz="1200" spc="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spc="-5">
                <a:solidFill>
                  <a:srgbClr val="3A3838"/>
                </a:solidFill>
                <a:latin typeface="맑은 고딕"/>
                <a:cs typeface="맑은 고딕"/>
              </a:rPr>
              <a:t>OS의</a:t>
            </a:r>
            <a:r>
              <a:rPr dirty="0" sz="1200" spc="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악성코드는</a:t>
            </a:r>
            <a:r>
              <a:rPr dirty="0" sz="12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전체</a:t>
            </a:r>
            <a:r>
              <a:rPr dirty="0" sz="1200" spc="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OS</a:t>
            </a:r>
            <a:r>
              <a:rPr dirty="0" sz="1200" spc="-2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중</a:t>
            </a:r>
            <a:r>
              <a:rPr dirty="0" sz="1200" spc="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약</a:t>
            </a:r>
            <a:r>
              <a:rPr dirty="0" sz="1200" spc="-1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70%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를 차지하고</a:t>
            </a:r>
            <a:r>
              <a:rPr dirty="0" sz="12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있음</a:t>
            </a:r>
            <a:endParaRPr sz="1200">
              <a:latin typeface="맑은 고딕"/>
              <a:cs typeface="맑은 고딕"/>
            </a:endParaRPr>
          </a:p>
          <a:p>
            <a:pPr marL="190500" indent="-1784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91135" algn="l"/>
              </a:tabLst>
            </a:pPr>
            <a:r>
              <a:rPr dirty="0" sz="1200" spc="-5">
                <a:solidFill>
                  <a:srgbClr val="3A3838"/>
                </a:solidFill>
                <a:latin typeface="맑은 고딕"/>
                <a:cs typeface="맑은 고딕"/>
              </a:rPr>
              <a:t>2012년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 이후 매년</a:t>
            </a:r>
            <a:r>
              <a:rPr dirty="0" sz="12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악성코드는 기하급수적으로</a:t>
            </a:r>
            <a:r>
              <a:rPr dirty="0" sz="12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늘고</a:t>
            </a:r>
            <a:r>
              <a:rPr dirty="0" sz="12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있으며,</a:t>
            </a:r>
            <a:r>
              <a:rPr dirty="0" sz="1200" spc="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새로운</a:t>
            </a:r>
            <a:r>
              <a:rPr dirty="0" sz="1200" spc="-1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악성코드도</a:t>
            </a:r>
            <a:r>
              <a:rPr dirty="0" sz="1200" spc="-1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꾸준히 발견</a:t>
            </a:r>
            <a:endParaRPr sz="1200">
              <a:latin typeface="맑은 고딕"/>
              <a:cs typeface="맑은 고딕"/>
            </a:endParaRPr>
          </a:p>
          <a:p>
            <a:pPr marL="190500" indent="-1784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91135" algn="l"/>
              </a:tabLst>
            </a:pP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최근</a:t>
            </a:r>
            <a:r>
              <a:rPr dirty="0" sz="12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발견되는</a:t>
            </a:r>
            <a:r>
              <a:rPr dirty="0" sz="12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악성코드는</a:t>
            </a:r>
            <a:r>
              <a:rPr dirty="0" sz="12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더욱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복잡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하고</a:t>
            </a:r>
            <a:r>
              <a:rPr dirty="0" sz="12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정교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하며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악의적인</a:t>
            </a:r>
            <a:r>
              <a:rPr dirty="0" sz="1200" spc="-1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3A3838"/>
                </a:solidFill>
                <a:latin typeface="맑은 고딕"/>
                <a:cs typeface="맑은 고딕"/>
              </a:rPr>
              <a:t>의도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를</a:t>
            </a:r>
            <a:r>
              <a:rPr dirty="0" sz="12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200">
                <a:solidFill>
                  <a:srgbClr val="3A3838"/>
                </a:solidFill>
                <a:latin typeface="맑은 고딕"/>
                <a:cs typeface="맑은 고딕"/>
              </a:rPr>
              <a:t>품고 있음</a:t>
            </a:r>
            <a:endParaRPr sz="12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81555" y="2854451"/>
            <a:ext cx="6021705" cy="3363595"/>
            <a:chOff x="1781555" y="2854451"/>
            <a:chExt cx="6021705" cy="3363595"/>
          </a:xfrm>
        </p:grpSpPr>
        <p:sp>
          <p:nvSpPr>
            <p:cNvPr id="6" name="object 6"/>
            <p:cNvSpPr/>
            <p:nvPr/>
          </p:nvSpPr>
          <p:spPr>
            <a:xfrm>
              <a:off x="1786127" y="5827775"/>
              <a:ext cx="2010410" cy="5080"/>
            </a:xfrm>
            <a:custGeom>
              <a:avLst/>
              <a:gdLst/>
              <a:ahLst/>
              <a:cxnLst/>
              <a:rect l="l" t="t" r="r" b="b"/>
              <a:pathLst>
                <a:path w="2010410" h="5079">
                  <a:moveTo>
                    <a:pt x="0" y="4572"/>
                  </a:moveTo>
                  <a:lnTo>
                    <a:pt x="2010156" y="4572"/>
                  </a:lnTo>
                </a:path>
                <a:path w="2010410" h="5079">
                  <a:moveTo>
                    <a:pt x="0" y="0"/>
                  </a:moveTo>
                  <a:lnTo>
                    <a:pt x="2010156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94303" y="5830823"/>
              <a:ext cx="189230" cy="344805"/>
            </a:xfrm>
            <a:custGeom>
              <a:avLst/>
              <a:gdLst/>
              <a:ahLst/>
              <a:cxnLst/>
              <a:rect l="l" t="t" r="r" b="b"/>
              <a:pathLst>
                <a:path w="189229" h="344804">
                  <a:moveTo>
                    <a:pt x="188976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188976" y="344423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DB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83735" y="5827775"/>
              <a:ext cx="413384" cy="5080"/>
            </a:xfrm>
            <a:custGeom>
              <a:avLst/>
              <a:gdLst/>
              <a:ahLst/>
              <a:cxnLst/>
              <a:rect l="l" t="t" r="r" b="b"/>
              <a:pathLst>
                <a:path w="413385" h="5079">
                  <a:moveTo>
                    <a:pt x="0" y="4572"/>
                  </a:moveTo>
                  <a:lnTo>
                    <a:pt x="413003" y="4572"/>
                  </a:lnTo>
                </a:path>
                <a:path w="413385" h="5079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96283" y="5542787"/>
              <a:ext cx="187960" cy="632460"/>
            </a:xfrm>
            <a:custGeom>
              <a:avLst/>
              <a:gdLst/>
              <a:ahLst/>
              <a:cxnLst/>
              <a:rect l="l" t="t" r="r" b="b"/>
              <a:pathLst>
                <a:path w="187960" h="632460">
                  <a:moveTo>
                    <a:pt x="187451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87451" y="63246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DB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85716" y="5827775"/>
              <a:ext cx="413384" cy="5080"/>
            </a:xfrm>
            <a:custGeom>
              <a:avLst/>
              <a:gdLst/>
              <a:ahLst/>
              <a:cxnLst/>
              <a:rect l="l" t="t" r="r" b="b"/>
              <a:pathLst>
                <a:path w="413385" h="5079">
                  <a:moveTo>
                    <a:pt x="0" y="4572"/>
                  </a:moveTo>
                  <a:lnTo>
                    <a:pt x="413004" y="4572"/>
                  </a:lnTo>
                </a:path>
                <a:path w="413385" h="5079">
                  <a:moveTo>
                    <a:pt x="0" y="0"/>
                  </a:moveTo>
                  <a:lnTo>
                    <a:pt x="413004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86127" y="5483351"/>
              <a:ext cx="3213100" cy="0"/>
            </a:xfrm>
            <a:custGeom>
              <a:avLst/>
              <a:gdLst/>
              <a:ahLst/>
              <a:cxnLst/>
              <a:rect l="l" t="t" r="r" b="b"/>
              <a:pathLst>
                <a:path w="3213100" h="0">
                  <a:moveTo>
                    <a:pt x="0" y="0"/>
                  </a:moveTo>
                  <a:lnTo>
                    <a:pt x="2610612" y="0"/>
                  </a:lnTo>
                </a:path>
                <a:path w="3213100" h="0">
                  <a:moveTo>
                    <a:pt x="2799588" y="0"/>
                  </a:moveTo>
                  <a:lnTo>
                    <a:pt x="3212592" y="0"/>
                  </a:lnTo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86127" y="5137403"/>
              <a:ext cx="3213100" cy="0"/>
            </a:xfrm>
            <a:custGeom>
              <a:avLst/>
              <a:gdLst/>
              <a:ahLst/>
              <a:cxnLst/>
              <a:rect l="l" t="t" r="r" b="b"/>
              <a:pathLst>
                <a:path w="3213100" h="0">
                  <a:moveTo>
                    <a:pt x="0" y="0"/>
                  </a:moveTo>
                  <a:lnTo>
                    <a:pt x="2610612" y="0"/>
                  </a:lnTo>
                </a:path>
                <a:path w="3213100" h="0">
                  <a:moveTo>
                    <a:pt x="2799588" y="0"/>
                  </a:moveTo>
                  <a:lnTo>
                    <a:pt x="3212592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96739" y="5047487"/>
              <a:ext cx="189230" cy="1127760"/>
            </a:xfrm>
            <a:custGeom>
              <a:avLst/>
              <a:gdLst/>
              <a:ahLst/>
              <a:cxnLst/>
              <a:rect l="l" t="t" r="r" b="b"/>
              <a:pathLst>
                <a:path w="189229" h="1127760">
                  <a:moveTo>
                    <a:pt x="188975" y="0"/>
                  </a:moveTo>
                  <a:lnTo>
                    <a:pt x="0" y="0"/>
                  </a:lnTo>
                  <a:lnTo>
                    <a:pt x="0" y="1127760"/>
                  </a:lnTo>
                  <a:lnTo>
                    <a:pt x="188975" y="1127760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DB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86171" y="5827775"/>
              <a:ext cx="413384" cy="5080"/>
            </a:xfrm>
            <a:custGeom>
              <a:avLst/>
              <a:gdLst/>
              <a:ahLst/>
              <a:cxnLst/>
              <a:rect l="l" t="t" r="r" b="b"/>
              <a:pathLst>
                <a:path w="413385" h="5079">
                  <a:moveTo>
                    <a:pt x="0" y="4572"/>
                  </a:moveTo>
                  <a:lnTo>
                    <a:pt x="413003" y="4572"/>
                  </a:lnTo>
                </a:path>
                <a:path w="413385" h="5079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86171" y="5483351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 h="0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86127" y="4791455"/>
              <a:ext cx="3813175" cy="346075"/>
            </a:xfrm>
            <a:custGeom>
              <a:avLst/>
              <a:gdLst/>
              <a:ahLst/>
              <a:cxnLst/>
              <a:rect l="l" t="t" r="r" b="b"/>
              <a:pathLst>
                <a:path w="3813175" h="346075">
                  <a:moveTo>
                    <a:pt x="3400044" y="345948"/>
                  </a:moveTo>
                  <a:lnTo>
                    <a:pt x="3813048" y="345948"/>
                  </a:lnTo>
                </a:path>
                <a:path w="3813175" h="346075">
                  <a:moveTo>
                    <a:pt x="0" y="0"/>
                  </a:moveTo>
                  <a:lnTo>
                    <a:pt x="3212592" y="0"/>
                  </a:lnTo>
                </a:path>
                <a:path w="3813175" h="346075">
                  <a:moveTo>
                    <a:pt x="3400044" y="0"/>
                  </a:moveTo>
                  <a:lnTo>
                    <a:pt x="3813048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98720" y="4549139"/>
              <a:ext cx="187960" cy="1626235"/>
            </a:xfrm>
            <a:custGeom>
              <a:avLst/>
              <a:gdLst/>
              <a:ahLst/>
              <a:cxnLst/>
              <a:rect l="l" t="t" r="r" b="b"/>
              <a:pathLst>
                <a:path w="187960" h="1626235">
                  <a:moveTo>
                    <a:pt x="187451" y="0"/>
                  </a:moveTo>
                  <a:lnTo>
                    <a:pt x="0" y="0"/>
                  </a:lnTo>
                  <a:lnTo>
                    <a:pt x="0" y="1626107"/>
                  </a:lnTo>
                  <a:lnTo>
                    <a:pt x="187451" y="162610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88152" y="5827775"/>
              <a:ext cx="413384" cy="5080"/>
            </a:xfrm>
            <a:custGeom>
              <a:avLst/>
              <a:gdLst/>
              <a:ahLst/>
              <a:cxnLst/>
              <a:rect l="l" t="t" r="r" b="b"/>
              <a:pathLst>
                <a:path w="413385" h="5079">
                  <a:moveTo>
                    <a:pt x="0" y="4572"/>
                  </a:moveTo>
                  <a:lnTo>
                    <a:pt x="413003" y="4572"/>
                  </a:lnTo>
                </a:path>
                <a:path w="413385" h="5079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88152" y="5483351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 h="0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86127" y="4099559"/>
              <a:ext cx="4415155" cy="1038225"/>
            </a:xfrm>
            <a:custGeom>
              <a:avLst/>
              <a:gdLst/>
              <a:ahLst/>
              <a:cxnLst/>
              <a:rect l="l" t="t" r="r" b="b"/>
              <a:pathLst>
                <a:path w="4415155" h="1038225">
                  <a:moveTo>
                    <a:pt x="4002024" y="1037844"/>
                  </a:moveTo>
                  <a:lnTo>
                    <a:pt x="4415028" y="1037844"/>
                  </a:lnTo>
                </a:path>
                <a:path w="4415155" h="1038225">
                  <a:moveTo>
                    <a:pt x="4002024" y="691895"/>
                  </a:moveTo>
                  <a:lnTo>
                    <a:pt x="4415028" y="691895"/>
                  </a:lnTo>
                </a:path>
                <a:path w="4415155" h="1038225">
                  <a:moveTo>
                    <a:pt x="0" y="345947"/>
                  </a:moveTo>
                  <a:lnTo>
                    <a:pt x="3813048" y="345947"/>
                  </a:lnTo>
                </a:path>
                <a:path w="4415155" h="1038225">
                  <a:moveTo>
                    <a:pt x="4002024" y="345947"/>
                  </a:moveTo>
                  <a:lnTo>
                    <a:pt x="4415028" y="345947"/>
                  </a:lnTo>
                </a:path>
                <a:path w="4415155" h="1038225">
                  <a:moveTo>
                    <a:pt x="0" y="0"/>
                  </a:moveTo>
                  <a:lnTo>
                    <a:pt x="4415028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99176" y="4108703"/>
              <a:ext cx="189230" cy="2066925"/>
            </a:xfrm>
            <a:custGeom>
              <a:avLst/>
              <a:gdLst/>
              <a:ahLst/>
              <a:cxnLst/>
              <a:rect l="l" t="t" r="r" b="b"/>
              <a:pathLst>
                <a:path w="189229" h="2066925">
                  <a:moveTo>
                    <a:pt x="188975" y="0"/>
                  </a:moveTo>
                  <a:lnTo>
                    <a:pt x="0" y="0"/>
                  </a:lnTo>
                  <a:lnTo>
                    <a:pt x="0" y="2066544"/>
                  </a:lnTo>
                  <a:lnTo>
                    <a:pt x="188975" y="2066544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88608" y="5827775"/>
              <a:ext cx="413384" cy="5080"/>
            </a:xfrm>
            <a:custGeom>
              <a:avLst/>
              <a:gdLst/>
              <a:ahLst/>
              <a:cxnLst/>
              <a:rect l="l" t="t" r="r" b="b"/>
              <a:pathLst>
                <a:path w="413384" h="5079">
                  <a:moveTo>
                    <a:pt x="0" y="4572"/>
                  </a:moveTo>
                  <a:lnTo>
                    <a:pt x="413003" y="4572"/>
                  </a:lnTo>
                </a:path>
                <a:path w="413384" h="5079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388608" y="5483351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4" h="0">
                  <a:moveTo>
                    <a:pt x="0" y="0"/>
                  </a:moveTo>
                  <a:lnTo>
                    <a:pt x="413003" y="0"/>
                  </a:lnTo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786127" y="3753611"/>
              <a:ext cx="5015865" cy="1384300"/>
            </a:xfrm>
            <a:custGeom>
              <a:avLst/>
              <a:gdLst/>
              <a:ahLst/>
              <a:cxnLst/>
              <a:rect l="l" t="t" r="r" b="b"/>
              <a:pathLst>
                <a:path w="5015865" h="1384300">
                  <a:moveTo>
                    <a:pt x="4602480" y="1383792"/>
                  </a:moveTo>
                  <a:lnTo>
                    <a:pt x="5015483" y="1383792"/>
                  </a:lnTo>
                </a:path>
                <a:path w="5015865" h="1384300">
                  <a:moveTo>
                    <a:pt x="4602480" y="1037844"/>
                  </a:moveTo>
                  <a:lnTo>
                    <a:pt x="5015483" y="1037844"/>
                  </a:lnTo>
                </a:path>
                <a:path w="5015865" h="1384300">
                  <a:moveTo>
                    <a:pt x="4602480" y="691895"/>
                  </a:moveTo>
                  <a:lnTo>
                    <a:pt x="5015483" y="691895"/>
                  </a:lnTo>
                </a:path>
                <a:path w="5015865" h="1384300">
                  <a:moveTo>
                    <a:pt x="4602480" y="345948"/>
                  </a:moveTo>
                  <a:lnTo>
                    <a:pt x="5015483" y="345948"/>
                  </a:lnTo>
                </a:path>
                <a:path w="5015865" h="1384300">
                  <a:moveTo>
                    <a:pt x="0" y="0"/>
                  </a:moveTo>
                  <a:lnTo>
                    <a:pt x="4415028" y="0"/>
                  </a:lnTo>
                </a:path>
                <a:path w="5015865" h="1384300">
                  <a:moveTo>
                    <a:pt x="4602480" y="0"/>
                  </a:moveTo>
                  <a:lnTo>
                    <a:pt x="5015483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201155" y="3686555"/>
              <a:ext cx="187960" cy="2489200"/>
            </a:xfrm>
            <a:custGeom>
              <a:avLst/>
              <a:gdLst/>
              <a:ahLst/>
              <a:cxnLst/>
              <a:rect l="l" t="t" r="r" b="b"/>
              <a:pathLst>
                <a:path w="187960" h="2489200">
                  <a:moveTo>
                    <a:pt x="187451" y="0"/>
                  </a:moveTo>
                  <a:lnTo>
                    <a:pt x="0" y="0"/>
                  </a:lnTo>
                  <a:lnTo>
                    <a:pt x="0" y="2488692"/>
                  </a:lnTo>
                  <a:lnTo>
                    <a:pt x="187451" y="2488692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990588" y="5827775"/>
              <a:ext cx="411480" cy="5080"/>
            </a:xfrm>
            <a:custGeom>
              <a:avLst/>
              <a:gdLst/>
              <a:ahLst/>
              <a:cxnLst/>
              <a:rect l="l" t="t" r="r" b="b"/>
              <a:pathLst>
                <a:path w="411479" h="5079">
                  <a:moveTo>
                    <a:pt x="0" y="4572"/>
                  </a:moveTo>
                  <a:lnTo>
                    <a:pt x="411480" y="4572"/>
                  </a:lnTo>
                </a:path>
                <a:path w="411479" h="5079">
                  <a:moveTo>
                    <a:pt x="0" y="0"/>
                  </a:moveTo>
                  <a:lnTo>
                    <a:pt x="411480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990588" y="5483351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 h="0">
                  <a:moveTo>
                    <a:pt x="0" y="0"/>
                  </a:moveTo>
                  <a:lnTo>
                    <a:pt x="411480" y="0"/>
                  </a:lnTo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86127" y="3407663"/>
              <a:ext cx="5615940" cy="1729739"/>
            </a:xfrm>
            <a:custGeom>
              <a:avLst/>
              <a:gdLst/>
              <a:ahLst/>
              <a:cxnLst/>
              <a:rect l="l" t="t" r="r" b="b"/>
              <a:pathLst>
                <a:path w="5615940" h="1729739">
                  <a:moveTo>
                    <a:pt x="5204459" y="1729740"/>
                  </a:moveTo>
                  <a:lnTo>
                    <a:pt x="5615940" y="1729740"/>
                  </a:lnTo>
                </a:path>
                <a:path w="5615940" h="1729739">
                  <a:moveTo>
                    <a:pt x="5204459" y="1383792"/>
                  </a:moveTo>
                  <a:lnTo>
                    <a:pt x="5615940" y="1383792"/>
                  </a:lnTo>
                </a:path>
                <a:path w="5615940" h="1729739">
                  <a:moveTo>
                    <a:pt x="5204459" y="1037844"/>
                  </a:moveTo>
                  <a:lnTo>
                    <a:pt x="5615940" y="1037844"/>
                  </a:lnTo>
                </a:path>
                <a:path w="5615940" h="1729739">
                  <a:moveTo>
                    <a:pt x="5204459" y="691896"/>
                  </a:moveTo>
                  <a:lnTo>
                    <a:pt x="5615940" y="691896"/>
                  </a:lnTo>
                </a:path>
                <a:path w="5615940" h="1729739">
                  <a:moveTo>
                    <a:pt x="5204459" y="345948"/>
                  </a:moveTo>
                  <a:lnTo>
                    <a:pt x="5615940" y="345948"/>
                  </a:lnTo>
                </a:path>
                <a:path w="5615940" h="1729739">
                  <a:moveTo>
                    <a:pt x="0" y="0"/>
                  </a:moveTo>
                  <a:lnTo>
                    <a:pt x="5015483" y="0"/>
                  </a:lnTo>
                </a:path>
                <a:path w="5615940" h="1729739">
                  <a:moveTo>
                    <a:pt x="5204459" y="0"/>
                  </a:moveTo>
                  <a:lnTo>
                    <a:pt x="5615940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801611" y="3211067"/>
              <a:ext cx="189230" cy="2964180"/>
            </a:xfrm>
            <a:custGeom>
              <a:avLst/>
              <a:gdLst/>
              <a:ahLst/>
              <a:cxnLst/>
              <a:rect l="l" t="t" r="r" b="b"/>
              <a:pathLst>
                <a:path w="189229" h="2964179">
                  <a:moveTo>
                    <a:pt x="188975" y="0"/>
                  </a:moveTo>
                  <a:lnTo>
                    <a:pt x="0" y="0"/>
                  </a:lnTo>
                  <a:lnTo>
                    <a:pt x="0" y="2964180"/>
                  </a:lnTo>
                  <a:lnTo>
                    <a:pt x="188975" y="2964180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591044" y="5827775"/>
              <a:ext cx="207645" cy="5080"/>
            </a:xfrm>
            <a:custGeom>
              <a:avLst/>
              <a:gdLst/>
              <a:ahLst/>
              <a:cxnLst/>
              <a:rect l="l" t="t" r="r" b="b"/>
              <a:pathLst>
                <a:path w="207645" h="5079">
                  <a:moveTo>
                    <a:pt x="0" y="4572"/>
                  </a:moveTo>
                  <a:lnTo>
                    <a:pt x="207263" y="4572"/>
                  </a:lnTo>
                </a:path>
                <a:path w="207645" h="5079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591044" y="5483351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 h="0">
                  <a:moveTo>
                    <a:pt x="0" y="0"/>
                  </a:moveTo>
                  <a:lnTo>
                    <a:pt x="207263" y="0"/>
                  </a:lnTo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786127" y="3061715"/>
              <a:ext cx="6012180" cy="2075814"/>
            </a:xfrm>
            <a:custGeom>
              <a:avLst/>
              <a:gdLst/>
              <a:ahLst/>
              <a:cxnLst/>
              <a:rect l="l" t="t" r="r" b="b"/>
              <a:pathLst>
                <a:path w="6012180" h="2075814">
                  <a:moveTo>
                    <a:pt x="5804916" y="2075688"/>
                  </a:moveTo>
                  <a:lnTo>
                    <a:pt x="6012180" y="2075688"/>
                  </a:lnTo>
                </a:path>
                <a:path w="6012180" h="2075814">
                  <a:moveTo>
                    <a:pt x="5804916" y="1729740"/>
                  </a:moveTo>
                  <a:lnTo>
                    <a:pt x="6012180" y="1729740"/>
                  </a:lnTo>
                </a:path>
                <a:path w="6012180" h="2075814">
                  <a:moveTo>
                    <a:pt x="5804916" y="1383792"/>
                  </a:moveTo>
                  <a:lnTo>
                    <a:pt x="6012180" y="1383792"/>
                  </a:lnTo>
                </a:path>
                <a:path w="6012180" h="2075814">
                  <a:moveTo>
                    <a:pt x="5804916" y="1037844"/>
                  </a:moveTo>
                  <a:lnTo>
                    <a:pt x="6012180" y="1037844"/>
                  </a:lnTo>
                </a:path>
                <a:path w="6012180" h="2075814">
                  <a:moveTo>
                    <a:pt x="5804916" y="691896"/>
                  </a:moveTo>
                  <a:lnTo>
                    <a:pt x="6012180" y="691896"/>
                  </a:lnTo>
                </a:path>
                <a:path w="6012180" h="2075814">
                  <a:moveTo>
                    <a:pt x="5804916" y="345948"/>
                  </a:moveTo>
                  <a:lnTo>
                    <a:pt x="6012180" y="345948"/>
                  </a:lnTo>
                </a:path>
                <a:path w="6012180" h="2075814">
                  <a:moveTo>
                    <a:pt x="0" y="0"/>
                  </a:moveTo>
                  <a:lnTo>
                    <a:pt x="5615940" y="0"/>
                  </a:lnTo>
                </a:path>
                <a:path w="6012180" h="2075814">
                  <a:moveTo>
                    <a:pt x="5804916" y="0"/>
                  </a:moveTo>
                  <a:lnTo>
                    <a:pt x="6012180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02067" y="2854451"/>
              <a:ext cx="189230" cy="3321050"/>
            </a:xfrm>
            <a:custGeom>
              <a:avLst/>
              <a:gdLst/>
              <a:ahLst/>
              <a:cxnLst/>
              <a:rect l="l" t="t" r="r" b="b"/>
              <a:pathLst>
                <a:path w="189229" h="3321050">
                  <a:moveTo>
                    <a:pt x="188975" y="0"/>
                  </a:moveTo>
                  <a:lnTo>
                    <a:pt x="0" y="0"/>
                  </a:lnTo>
                  <a:lnTo>
                    <a:pt x="0" y="3320796"/>
                  </a:lnTo>
                  <a:lnTo>
                    <a:pt x="188975" y="33207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91868" y="5949695"/>
              <a:ext cx="789940" cy="226060"/>
            </a:xfrm>
            <a:custGeom>
              <a:avLst/>
              <a:gdLst/>
              <a:ahLst/>
              <a:cxnLst/>
              <a:rect l="l" t="t" r="r" b="b"/>
              <a:pathLst>
                <a:path w="789939" h="226060">
                  <a:moveTo>
                    <a:pt x="188976" y="62484"/>
                  </a:moveTo>
                  <a:lnTo>
                    <a:pt x="0" y="62484"/>
                  </a:lnTo>
                  <a:lnTo>
                    <a:pt x="0" y="225552"/>
                  </a:lnTo>
                  <a:lnTo>
                    <a:pt x="188976" y="225552"/>
                  </a:lnTo>
                  <a:lnTo>
                    <a:pt x="188976" y="62484"/>
                  </a:lnTo>
                  <a:close/>
                </a:path>
                <a:path w="789939" h="226060">
                  <a:moveTo>
                    <a:pt x="789432" y="0"/>
                  </a:moveTo>
                  <a:lnTo>
                    <a:pt x="601980" y="0"/>
                  </a:lnTo>
                  <a:lnTo>
                    <a:pt x="601980" y="225552"/>
                  </a:lnTo>
                  <a:lnTo>
                    <a:pt x="789432" y="225552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DB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86127" y="6175248"/>
              <a:ext cx="6012180" cy="43180"/>
            </a:xfrm>
            <a:custGeom>
              <a:avLst/>
              <a:gdLst/>
              <a:ahLst/>
              <a:cxnLst/>
              <a:rect l="l" t="t" r="r" b="b"/>
              <a:pathLst>
                <a:path w="6012180" h="43179">
                  <a:moveTo>
                    <a:pt x="0" y="0"/>
                  </a:moveTo>
                  <a:lnTo>
                    <a:pt x="6012180" y="0"/>
                  </a:lnTo>
                </a:path>
                <a:path w="6012180" h="43179">
                  <a:moveTo>
                    <a:pt x="0" y="0"/>
                  </a:moveTo>
                  <a:lnTo>
                    <a:pt x="0" y="42671"/>
                  </a:lnTo>
                </a:path>
                <a:path w="6012180" h="43179">
                  <a:moveTo>
                    <a:pt x="600456" y="0"/>
                  </a:moveTo>
                  <a:lnTo>
                    <a:pt x="600456" y="42671"/>
                  </a:lnTo>
                </a:path>
                <a:path w="6012180" h="43179">
                  <a:moveTo>
                    <a:pt x="1202436" y="0"/>
                  </a:moveTo>
                  <a:lnTo>
                    <a:pt x="1202436" y="42671"/>
                  </a:lnTo>
                </a:path>
                <a:path w="6012180" h="43179">
                  <a:moveTo>
                    <a:pt x="1802892" y="0"/>
                  </a:moveTo>
                  <a:lnTo>
                    <a:pt x="1802892" y="42671"/>
                  </a:lnTo>
                </a:path>
                <a:path w="6012180" h="43179">
                  <a:moveTo>
                    <a:pt x="2404872" y="0"/>
                  </a:moveTo>
                  <a:lnTo>
                    <a:pt x="2404872" y="42671"/>
                  </a:lnTo>
                </a:path>
                <a:path w="6012180" h="43179">
                  <a:moveTo>
                    <a:pt x="3005328" y="0"/>
                  </a:moveTo>
                  <a:lnTo>
                    <a:pt x="3005328" y="42671"/>
                  </a:lnTo>
                </a:path>
                <a:path w="6012180" h="43179">
                  <a:moveTo>
                    <a:pt x="3607308" y="0"/>
                  </a:moveTo>
                  <a:lnTo>
                    <a:pt x="3607308" y="42671"/>
                  </a:lnTo>
                </a:path>
                <a:path w="6012180" h="43179">
                  <a:moveTo>
                    <a:pt x="4207764" y="0"/>
                  </a:moveTo>
                  <a:lnTo>
                    <a:pt x="4207764" y="42671"/>
                  </a:lnTo>
                </a:path>
                <a:path w="6012180" h="43179">
                  <a:moveTo>
                    <a:pt x="4809744" y="0"/>
                  </a:moveTo>
                  <a:lnTo>
                    <a:pt x="4809744" y="42671"/>
                  </a:lnTo>
                </a:path>
                <a:path w="6012180" h="43179">
                  <a:moveTo>
                    <a:pt x="5410200" y="0"/>
                  </a:moveTo>
                  <a:lnTo>
                    <a:pt x="5410200" y="42671"/>
                  </a:lnTo>
                </a:path>
                <a:path w="6012180" h="43179">
                  <a:moveTo>
                    <a:pt x="6012180" y="0"/>
                  </a:moveTo>
                  <a:lnTo>
                    <a:pt x="6012180" y="42671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1786127" y="2715767"/>
            <a:ext cx="6012180" cy="0"/>
          </a:xfrm>
          <a:custGeom>
            <a:avLst/>
            <a:gdLst/>
            <a:ahLst/>
            <a:cxnLst/>
            <a:rect l="l" t="t" r="r" b="b"/>
            <a:pathLst>
              <a:path w="6012180" h="0">
                <a:moveTo>
                  <a:pt x="0" y="0"/>
                </a:moveTo>
                <a:lnTo>
                  <a:pt x="6012180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44981" y="2953003"/>
            <a:ext cx="701040" cy="3302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900,000,000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800,000,000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700,000,000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600,000,000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500,000,000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400,000,000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300,000,000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200,000,000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100,000,000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4092" y="2606802"/>
            <a:ext cx="8020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1,000,000,000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38908" y="6241796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40254" y="6241796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33877" y="6241796"/>
            <a:ext cx="3043555" cy="457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0040">
              <a:lnSpc>
                <a:spcPct val="100000"/>
              </a:lnSpc>
              <a:spcBef>
                <a:spcPts val="105"/>
              </a:spcBef>
              <a:tabLst>
                <a:tab pos="921385" algn="l"/>
                <a:tab pos="1522730" algn="l"/>
                <a:tab pos="2124075" algn="l"/>
                <a:tab pos="2724785" algn="l"/>
              </a:tabLst>
            </a:pPr>
            <a:r>
              <a:rPr dirty="0" sz="1050" spc="-5">
                <a:solidFill>
                  <a:srgbClr val="585858"/>
                </a:solidFill>
                <a:latin typeface="Calibri"/>
                <a:cs typeface="Calibri"/>
              </a:rPr>
              <a:t>2012	2013	2014	2015	2016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A6A6A6"/>
                </a:solidFill>
                <a:latin typeface="맑은 고딕"/>
                <a:cs typeface="맑은 고딕"/>
              </a:rPr>
              <a:t>[출처]</a:t>
            </a:r>
            <a:r>
              <a:rPr dirty="0" sz="900" spc="-10">
                <a:solidFill>
                  <a:srgbClr val="A6A6A6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A6A6A6"/>
                </a:solidFill>
                <a:latin typeface="맑은 고딕"/>
                <a:cs typeface="맑은 고딕"/>
              </a:rPr>
              <a:t>AV </a:t>
            </a:r>
            <a:r>
              <a:rPr dirty="0" sz="900">
                <a:solidFill>
                  <a:srgbClr val="A6A6A6"/>
                </a:solidFill>
                <a:latin typeface="맑은 고딕"/>
                <a:cs typeface="맑은 고딕"/>
              </a:rPr>
              <a:t>TEST</a:t>
            </a:r>
            <a:r>
              <a:rPr dirty="0" sz="900" spc="-30">
                <a:solidFill>
                  <a:srgbClr val="A6A6A6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A6A6A6"/>
                </a:solidFill>
                <a:latin typeface="맑은 고딕"/>
                <a:cs typeface="맑은 고딕"/>
              </a:rPr>
              <a:t>GmbH, </a:t>
            </a:r>
            <a:r>
              <a:rPr dirty="0" u="sng" sz="9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맑은 고딕"/>
                <a:cs typeface="맑은 고딕"/>
                <a:hlinkClick r:id="rId3"/>
              </a:rPr>
              <a:t>www.av-test.org</a:t>
            </a:r>
            <a:r>
              <a:rPr dirty="0" sz="900" spc="-5">
                <a:solidFill>
                  <a:srgbClr val="A6A6A6"/>
                </a:solidFill>
                <a:latin typeface="맑은 고딕"/>
                <a:cs typeface="맑은 고딕"/>
              </a:rPr>
              <a:t>, 2019년</a:t>
            </a:r>
            <a:r>
              <a:rPr dirty="0" sz="900" spc="30">
                <a:solidFill>
                  <a:srgbClr val="A6A6A6"/>
                </a:solidFill>
                <a:latin typeface="맑은 고딕"/>
                <a:cs typeface="맑은 고딕"/>
              </a:rPr>
              <a:t> </a:t>
            </a:r>
            <a:r>
              <a:rPr dirty="0" sz="900" spc="-5">
                <a:solidFill>
                  <a:srgbClr val="A6A6A6"/>
                </a:solidFill>
                <a:latin typeface="맑은 고딕"/>
                <a:cs typeface="맑은 고딕"/>
              </a:rPr>
              <a:t>10월</a:t>
            </a:r>
            <a:r>
              <a:rPr dirty="0" sz="900">
                <a:solidFill>
                  <a:srgbClr val="A6A6A6"/>
                </a:solidFill>
                <a:latin typeface="맑은 고딕"/>
                <a:cs typeface="맑은 고딕"/>
              </a:rPr>
              <a:t> 기준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47942" y="6241796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49288" y="6241796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50379" y="6241796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05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07511" y="2504312"/>
            <a:ext cx="22980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A3838"/>
                </a:solidFill>
                <a:latin typeface="맑은 고딕"/>
                <a:cs typeface="맑은 고딕"/>
              </a:rPr>
              <a:t>*</a:t>
            </a:r>
            <a:r>
              <a:rPr dirty="0" sz="1000" spc="-2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3A3838"/>
                </a:solidFill>
                <a:latin typeface="맑은 고딕"/>
                <a:cs typeface="맑은 고딕"/>
              </a:rPr>
              <a:t>악성코드</a:t>
            </a:r>
            <a:r>
              <a:rPr dirty="0" sz="1000" spc="-1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3A3838"/>
                </a:solidFill>
                <a:latin typeface="맑은 고딕"/>
                <a:cs typeface="맑은 고딕"/>
              </a:rPr>
              <a:t>증가</a:t>
            </a:r>
            <a:r>
              <a:rPr dirty="0" sz="1000" spc="-1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3A3838"/>
                </a:solidFill>
                <a:latin typeface="맑은 고딕"/>
                <a:cs typeface="맑은 고딕"/>
              </a:rPr>
              <a:t>추이</a:t>
            </a:r>
            <a:r>
              <a:rPr dirty="0" sz="1000" spc="-1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3A3838"/>
                </a:solidFill>
                <a:latin typeface="맑은 고딕"/>
                <a:cs typeface="맑은 고딕"/>
              </a:rPr>
              <a:t>(2010년~2019년)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7451" y="423798"/>
            <a:ext cx="33775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01</a:t>
            </a:r>
            <a:r>
              <a:rPr dirty="0" sz="130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제안</a:t>
            </a:r>
            <a:r>
              <a:rPr dirty="0" sz="1300" spc="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배경ㅣEndpoint</a:t>
            </a:r>
            <a:r>
              <a:rPr dirty="0" sz="1300" spc="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보안의</a:t>
            </a:r>
            <a:r>
              <a:rPr dirty="0" sz="1300" spc="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중요성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97452" y="525780"/>
            <a:ext cx="4659630" cy="45720"/>
            <a:chOff x="3997452" y="525780"/>
            <a:chExt cx="4659630" cy="45720"/>
          </a:xfrm>
        </p:grpSpPr>
        <p:sp>
          <p:nvSpPr>
            <p:cNvPr id="48" name="object 48"/>
            <p:cNvSpPr/>
            <p:nvPr/>
          </p:nvSpPr>
          <p:spPr>
            <a:xfrm>
              <a:off x="3997452" y="548640"/>
              <a:ext cx="4659630" cy="0"/>
            </a:xfrm>
            <a:custGeom>
              <a:avLst/>
              <a:gdLst/>
              <a:ahLst/>
              <a:cxnLst/>
              <a:rect l="l" t="t" r="r" b="b"/>
              <a:pathLst>
                <a:path w="4659630" h="0">
                  <a:moveTo>
                    <a:pt x="0" y="0"/>
                  </a:moveTo>
                  <a:lnTo>
                    <a:pt x="4659503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997452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7766" y="5641644"/>
            <a:ext cx="3663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맑은 고딕"/>
                <a:cs typeface="맑은 고딕"/>
              </a:rPr>
              <a:t>S</a:t>
            </a:r>
            <a:r>
              <a:rPr dirty="0" sz="900" spc="-5" b="1">
                <a:latin typeface="맑은 고딕"/>
                <a:cs typeface="맑은 고딕"/>
              </a:rPr>
              <a:t>e</a:t>
            </a:r>
            <a:r>
              <a:rPr dirty="0" sz="900" b="1">
                <a:latin typeface="맑은 고딕"/>
                <a:cs typeface="맑은 고딕"/>
              </a:rPr>
              <a:t>r</a:t>
            </a:r>
            <a:r>
              <a:rPr dirty="0" sz="900" spc="-5" b="1">
                <a:latin typeface="맑은 고딕"/>
                <a:cs typeface="맑은 고딕"/>
              </a:rPr>
              <a:t>ve</a:t>
            </a:r>
            <a:r>
              <a:rPr dirty="0" sz="900" b="1">
                <a:latin typeface="맑은 고딕"/>
                <a:cs typeface="맑은 고딕"/>
              </a:rPr>
              <a:t>r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8507" y="4126991"/>
            <a:ext cx="4479290" cy="2155190"/>
            <a:chOff x="1778507" y="4126991"/>
            <a:chExt cx="4479290" cy="215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8507" y="4805171"/>
              <a:ext cx="864107" cy="8641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40965" y="4447666"/>
              <a:ext cx="2981960" cy="1527175"/>
            </a:xfrm>
            <a:custGeom>
              <a:avLst/>
              <a:gdLst/>
              <a:ahLst/>
              <a:cxnLst/>
              <a:rect l="l" t="t" r="r" b="b"/>
              <a:pathLst>
                <a:path w="2981960" h="1527175">
                  <a:moveTo>
                    <a:pt x="2974848" y="953643"/>
                  </a:moveTo>
                  <a:lnTo>
                    <a:pt x="2917825" y="953643"/>
                  </a:lnTo>
                  <a:lnTo>
                    <a:pt x="2905125" y="953643"/>
                  </a:lnTo>
                  <a:lnTo>
                    <a:pt x="2903474" y="984631"/>
                  </a:lnTo>
                  <a:lnTo>
                    <a:pt x="2974848" y="953643"/>
                  </a:lnTo>
                  <a:close/>
                </a:path>
                <a:path w="2981960" h="1527175">
                  <a:moveTo>
                    <a:pt x="2981579" y="441325"/>
                  </a:moveTo>
                  <a:lnTo>
                    <a:pt x="2901442" y="412369"/>
                  </a:lnTo>
                  <a:lnTo>
                    <a:pt x="2905125" y="443826"/>
                  </a:lnTo>
                  <a:lnTo>
                    <a:pt x="88303" y="772769"/>
                  </a:lnTo>
                  <a:lnTo>
                    <a:pt x="2697149" y="42811"/>
                  </a:lnTo>
                  <a:lnTo>
                    <a:pt x="2705735" y="73406"/>
                  </a:lnTo>
                  <a:lnTo>
                    <a:pt x="2756674" y="27178"/>
                  </a:lnTo>
                  <a:lnTo>
                    <a:pt x="2768854" y="16129"/>
                  </a:lnTo>
                  <a:lnTo>
                    <a:pt x="2685161" y="0"/>
                  </a:lnTo>
                  <a:lnTo>
                    <a:pt x="2693733" y="30607"/>
                  </a:lnTo>
                  <a:lnTo>
                    <a:pt x="7848" y="782154"/>
                  </a:lnTo>
                  <a:lnTo>
                    <a:pt x="889" y="782967"/>
                  </a:lnTo>
                  <a:lnTo>
                    <a:pt x="1016" y="784072"/>
                  </a:lnTo>
                  <a:lnTo>
                    <a:pt x="0" y="784352"/>
                  </a:lnTo>
                  <a:lnTo>
                    <a:pt x="1625" y="790422"/>
                  </a:lnTo>
                  <a:lnTo>
                    <a:pt x="127" y="796544"/>
                  </a:lnTo>
                  <a:lnTo>
                    <a:pt x="2884513" y="1495920"/>
                  </a:lnTo>
                  <a:lnTo>
                    <a:pt x="2877058" y="1526768"/>
                  </a:lnTo>
                  <a:lnTo>
                    <a:pt x="2960116" y="1507693"/>
                  </a:lnTo>
                  <a:lnTo>
                    <a:pt x="2949689" y="1498904"/>
                  </a:lnTo>
                  <a:lnTo>
                    <a:pt x="2894965" y="1452714"/>
                  </a:lnTo>
                  <a:lnTo>
                    <a:pt x="2887497" y="1483588"/>
                  </a:lnTo>
                  <a:lnTo>
                    <a:pt x="70345" y="800392"/>
                  </a:lnTo>
                  <a:lnTo>
                    <a:pt x="2905163" y="952969"/>
                  </a:lnTo>
                  <a:lnTo>
                    <a:pt x="2917863" y="952969"/>
                  </a:lnTo>
                  <a:lnTo>
                    <a:pt x="2976410" y="952969"/>
                  </a:lnTo>
                  <a:lnTo>
                    <a:pt x="2981579" y="950722"/>
                  </a:lnTo>
                  <a:lnTo>
                    <a:pt x="2907538" y="908558"/>
                  </a:lnTo>
                  <a:lnTo>
                    <a:pt x="2905836" y="940257"/>
                  </a:lnTo>
                  <a:lnTo>
                    <a:pt x="70065" y="787641"/>
                  </a:lnTo>
                  <a:lnTo>
                    <a:pt x="2906623" y="456514"/>
                  </a:lnTo>
                  <a:lnTo>
                    <a:pt x="2910332" y="488061"/>
                  </a:lnTo>
                  <a:lnTo>
                    <a:pt x="2980029" y="442341"/>
                  </a:lnTo>
                  <a:lnTo>
                    <a:pt x="2981579" y="44132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03476" y="4460747"/>
              <a:ext cx="440690" cy="433070"/>
            </a:xfrm>
            <a:custGeom>
              <a:avLst/>
              <a:gdLst/>
              <a:ahLst/>
              <a:cxnLst/>
              <a:rect l="l" t="t" r="r" b="b"/>
              <a:pathLst>
                <a:path w="440689" h="433070">
                  <a:moveTo>
                    <a:pt x="71615" y="115824"/>
                  </a:moveTo>
                  <a:lnTo>
                    <a:pt x="0" y="115824"/>
                  </a:lnTo>
                  <a:lnTo>
                    <a:pt x="0" y="187452"/>
                  </a:lnTo>
                  <a:lnTo>
                    <a:pt x="71615" y="187452"/>
                  </a:lnTo>
                  <a:lnTo>
                    <a:pt x="71615" y="115824"/>
                  </a:lnTo>
                  <a:close/>
                </a:path>
                <a:path w="440689" h="433070">
                  <a:moveTo>
                    <a:pt x="144780" y="231660"/>
                  </a:moveTo>
                  <a:lnTo>
                    <a:pt x="71628" y="231660"/>
                  </a:lnTo>
                  <a:lnTo>
                    <a:pt x="71628" y="304800"/>
                  </a:lnTo>
                  <a:lnTo>
                    <a:pt x="144780" y="304800"/>
                  </a:lnTo>
                  <a:lnTo>
                    <a:pt x="144780" y="231660"/>
                  </a:lnTo>
                  <a:close/>
                </a:path>
                <a:path w="440689" h="433070">
                  <a:moveTo>
                    <a:pt x="251447" y="141732"/>
                  </a:moveTo>
                  <a:lnTo>
                    <a:pt x="179832" y="141732"/>
                  </a:lnTo>
                  <a:lnTo>
                    <a:pt x="179832" y="214884"/>
                  </a:lnTo>
                  <a:lnTo>
                    <a:pt x="251447" y="214884"/>
                  </a:lnTo>
                  <a:lnTo>
                    <a:pt x="251447" y="141732"/>
                  </a:lnTo>
                  <a:close/>
                </a:path>
                <a:path w="440689" h="433070">
                  <a:moveTo>
                    <a:pt x="260591" y="361188"/>
                  </a:moveTo>
                  <a:lnTo>
                    <a:pt x="188976" y="361188"/>
                  </a:lnTo>
                  <a:lnTo>
                    <a:pt x="188976" y="432816"/>
                  </a:lnTo>
                  <a:lnTo>
                    <a:pt x="260591" y="432816"/>
                  </a:lnTo>
                  <a:lnTo>
                    <a:pt x="260591" y="361188"/>
                  </a:lnTo>
                  <a:close/>
                </a:path>
                <a:path w="440689" h="433070">
                  <a:moveTo>
                    <a:pt x="288023" y="0"/>
                  </a:moveTo>
                  <a:lnTo>
                    <a:pt x="216408" y="0"/>
                  </a:lnTo>
                  <a:lnTo>
                    <a:pt x="216408" y="71628"/>
                  </a:lnTo>
                  <a:lnTo>
                    <a:pt x="288023" y="71628"/>
                  </a:lnTo>
                  <a:lnTo>
                    <a:pt x="288023" y="0"/>
                  </a:lnTo>
                  <a:close/>
                </a:path>
                <a:path w="440689" h="433070">
                  <a:moveTo>
                    <a:pt x="387083" y="323088"/>
                  </a:moveTo>
                  <a:lnTo>
                    <a:pt x="315468" y="323088"/>
                  </a:lnTo>
                  <a:lnTo>
                    <a:pt x="315468" y="394716"/>
                  </a:lnTo>
                  <a:lnTo>
                    <a:pt x="387083" y="394716"/>
                  </a:lnTo>
                  <a:lnTo>
                    <a:pt x="387083" y="323088"/>
                  </a:lnTo>
                  <a:close/>
                </a:path>
                <a:path w="440689" h="433070">
                  <a:moveTo>
                    <a:pt x="440423" y="152400"/>
                  </a:moveTo>
                  <a:lnTo>
                    <a:pt x="368808" y="152400"/>
                  </a:lnTo>
                  <a:lnTo>
                    <a:pt x="368808" y="224028"/>
                  </a:lnTo>
                  <a:lnTo>
                    <a:pt x="440423" y="224028"/>
                  </a:lnTo>
                  <a:lnTo>
                    <a:pt x="440423" y="152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1472" y="4126991"/>
              <a:ext cx="576072" cy="21549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7451" y="423798"/>
            <a:ext cx="30359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01</a:t>
            </a:r>
            <a:r>
              <a:rPr dirty="0" sz="1300" spc="-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제안 배경ㅣ서버</a:t>
            </a:r>
            <a:r>
              <a:rPr dirty="0" sz="1300" spc="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보안의 필요성</a:t>
            </a:r>
            <a:endParaRPr sz="13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9338" y="840485"/>
            <a:ext cx="51968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P</a:t>
            </a:r>
            <a:r>
              <a:rPr dirty="0" sz="2400">
                <a:solidFill>
                  <a:srgbClr val="1CC95D"/>
                </a:solidFill>
              </a:rPr>
              <a:t>C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환경</a:t>
            </a:r>
            <a:r>
              <a:rPr dirty="0" sz="2400">
                <a:solidFill>
                  <a:srgbClr val="1CC95D"/>
                </a:solidFill>
              </a:rPr>
              <a:t>과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달</a:t>
            </a:r>
            <a:r>
              <a:rPr dirty="0" sz="2400">
                <a:solidFill>
                  <a:srgbClr val="1CC95D"/>
                </a:solidFill>
              </a:rPr>
              <a:t>리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막대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규모</a:t>
            </a:r>
            <a:r>
              <a:rPr dirty="0" sz="2400">
                <a:solidFill>
                  <a:srgbClr val="1CC95D"/>
                </a:solidFill>
              </a:rPr>
              <a:t>의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피</a:t>
            </a:r>
            <a:r>
              <a:rPr dirty="0" sz="2400">
                <a:solidFill>
                  <a:srgbClr val="1CC95D"/>
                </a:solidFill>
              </a:rPr>
              <a:t>해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발생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35835" y="4419980"/>
            <a:ext cx="889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5050"/>
                </a:solidFill>
                <a:latin typeface="맑은 고딕"/>
                <a:cs typeface="맑은 고딕"/>
              </a:rPr>
              <a:t>Virus</a:t>
            </a:r>
            <a:r>
              <a:rPr dirty="0" sz="900" spc="-55" b="1">
                <a:solidFill>
                  <a:srgbClr val="FF505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FF5050"/>
                </a:solidFill>
                <a:latin typeface="맑은 고딕"/>
                <a:cs typeface="맑은 고딕"/>
              </a:rPr>
              <a:t>/</a:t>
            </a:r>
            <a:r>
              <a:rPr dirty="0" sz="900" spc="-20" b="1">
                <a:solidFill>
                  <a:srgbClr val="FF505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FF5050"/>
                </a:solidFill>
                <a:latin typeface="맑은 고딕"/>
                <a:cs typeface="맑은 고딕"/>
              </a:rPr>
              <a:t>Spyware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4416" y="4408932"/>
            <a:ext cx="504825" cy="1911350"/>
          </a:xfrm>
          <a:custGeom>
            <a:avLst/>
            <a:gdLst/>
            <a:ahLst/>
            <a:cxnLst/>
            <a:rect l="l" t="t" r="r" b="b"/>
            <a:pathLst>
              <a:path w="504825" h="1911350">
                <a:moveTo>
                  <a:pt x="71615" y="144780"/>
                </a:moveTo>
                <a:lnTo>
                  <a:pt x="0" y="144780"/>
                </a:lnTo>
                <a:lnTo>
                  <a:pt x="0" y="216408"/>
                </a:lnTo>
                <a:lnTo>
                  <a:pt x="71615" y="216408"/>
                </a:lnTo>
                <a:lnTo>
                  <a:pt x="71615" y="144780"/>
                </a:lnTo>
                <a:close/>
              </a:path>
              <a:path w="504825" h="1911350">
                <a:moveTo>
                  <a:pt x="144767" y="649224"/>
                </a:moveTo>
                <a:lnTo>
                  <a:pt x="73152" y="649224"/>
                </a:lnTo>
                <a:lnTo>
                  <a:pt x="73152" y="720852"/>
                </a:lnTo>
                <a:lnTo>
                  <a:pt x="144767" y="720852"/>
                </a:lnTo>
                <a:lnTo>
                  <a:pt x="144767" y="649224"/>
                </a:lnTo>
                <a:close/>
              </a:path>
              <a:path w="504825" h="1911350">
                <a:moveTo>
                  <a:pt x="146291" y="1225296"/>
                </a:moveTo>
                <a:lnTo>
                  <a:pt x="74676" y="1225296"/>
                </a:lnTo>
                <a:lnTo>
                  <a:pt x="74676" y="1296924"/>
                </a:lnTo>
                <a:lnTo>
                  <a:pt x="146291" y="1296924"/>
                </a:lnTo>
                <a:lnTo>
                  <a:pt x="146291" y="1225296"/>
                </a:lnTo>
                <a:close/>
              </a:path>
              <a:path w="504825" h="1911350">
                <a:moveTo>
                  <a:pt x="196596" y="182880"/>
                </a:moveTo>
                <a:lnTo>
                  <a:pt x="124968" y="182880"/>
                </a:lnTo>
                <a:lnTo>
                  <a:pt x="124968" y="254508"/>
                </a:lnTo>
                <a:lnTo>
                  <a:pt x="196596" y="254508"/>
                </a:lnTo>
                <a:lnTo>
                  <a:pt x="196596" y="182880"/>
                </a:lnTo>
                <a:close/>
              </a:path>
              <a:path w="504825" h="1911350">
                <a:moveTo>
                  <a:pt x="216408" y="1766316"/>
                </a:moveTo>
                <a:lnTo>
                  <a:pt x="144780" y="1766316"/>
                </a:lnTo>
                <a:lnTo>
                  <a:pt x="144780" y="1839468"/>
                </a:lnTo>
                <a:lnTo>
                  <a:pt x="216408" y="1839468"/>
                </a:lnTo>
                <a:lnTo>
                  <a:pt x="216408" y="1766316"/>
                </a:lnTo>
                <a:close/>
              </a:path>
              <a:path w="504825" h="1911350">
                <a:moveTo>
                  <a:pt x="216408" y="0"/>
                </a:moveTo>
                <a:lnTo>
                  <a:pt x="143256" y="0"/>
                </a:lnTo>
                <a:lnTo>
                  <a:pt x="143256" y="73152"/>
                </a:lnTo>
                <a:lnTo>
                  <a:pt x="216408" y="73152"/>
                </a:lnTo>
                <a:lnTo>
                  <a:pt x="216408" y="0"/>
                </a:lnTo>
                <a:close/>
              </a:path>
              <a:path w="504825" h="1911350">
                <a:moveTo>
                  <a:pt x="269748" y="687324"/>
                </a:moveTo>
                <a:lnTo>
                  <a:pt x="198120" y="687324"/>
                </a:lnTo>
                <a:lnTo>
                  <a:pt x="198120" y="758952"/>
                </a:lnTo>
                <a:lnTo>
                  <a:pt x="269748" y="758952"/>
                </a:lnTo>
                <a:lnTo>
                  <a:pt x="269748" y="687324"/>
                </a:lnTo>
                <a:close/>
              </a:path>
              <a:path w="504825" h="1911350">
                <a:moveTo>
                  <a:pt x="271272" y="1263396"/>
                </a:moveTo>
                <a:lnTo>
                  <a:pt x="199644" y="1263396"/>
                </a:lnTo>
                <a:lnTo>
                  <a:pt x="199644" y="1335024"/>
                </a:lnTo>
                <a:lnTo>
                  <a:pt x="271272" y="1335024"/>
                </a:lnTo>
                <a:lnTo>
                  <a:pt x="271272" y="1263396"/>
                </a:lnTo>
                <a:close/>
              </a:path>
              <a:path w="504825" h="1911350">
                <a:moveTo>
                  <a:pt x="289560" y="1080516"/>
                </a:moveTo>
                <a:lnTo>
                  <a:pt x="217932" y="1080516"/>
                </a:lnTo>
                <a:lnTo>
                  <a:pt x="217932" y="1152144"/>
                </a:lnTo>
                <a:lnTo>
                  <a:pt x="289560" y="1152144"/>
                </a:lnTo>
                <a:lnTo>
                  <a:pt x="289560" y="1080516"/>
                </a:lnTo>
                <a:close/>
              </a:path>
              <a:path w="504825" h="1911350">
                <a:moveTo>
                  <a:pt x="289560" y="504456"/>
                </a:moveTo>
                <a:lnTo>
                  <a:pt x="216408" y="504456"/>
                </a:lnTo>
                <a:lnTo>
                  <a:pt x="216408" y="576072"/>
                </a:lnTo>
                <a:lnTo>
                  <a:pt x="289560" y="576072"/>
                </a:lnTo>
                <a:lnTo>
                  <a:pt x="289560" y="504456"/>
                </a:lnTo>
                <a:close/>
              </a:path>
              <a:path w="504825" h="1911350">
                <a:moveTo>
                  <a:pt x="341376" y="1839468"/>
                </a:moveTo>
                <a:lnTo>
                  <a:pt x="269748" y="1839468"/>
                </a:lnTo>
                <a:lnTo>
                  <a:pt x="269748" y="1911096"/>
                </a:lnTo>
                <a:lnTo>
                  <a:pt x="341376" y="1911096"/>
                </a:lnTo>
                <a:lnTo>
                  <a:pt x="341376" y="1839468"/>
                </a:lnTo>
                <a:close/>
              </a:path>
              <a:path w="504825" h="1911350">
                <a:moveTo>
                  <a:pt x="358140" y="124968"/>
                </a:moveTo>
                <a:lnTo>
                  <a:pt x="286512" y="124968"/>
                </a:lnTo>
                <a:lnTo>
                  <a:pt x="286512" y="196596"/>
                </a:lnTo>
                <a:lnTo>
                  <a:pt x="358140" y="196596"/>
                </a:lnTo>
                <a:lnTo>
                  <a:pt x="358140" y="124968"/>
                </a:lnTo>
                <a:close/>
              </a:path>
              <a:path w="504825" h="1911350">
                <a:moveTo>
                  <a:pt x="361188" y="1623072"/>
                </a:moveTo>
                <a:lnTo>
                  <a:pt x="289560" y="1623072"/>
                </a:lnTo>
                <a:lnTo>
                  <a:pt x="289560" y="1694688"/>
                </a:lnTo>
                <a:lnTo>
                  <a:pt x="361188" y="1694688"/>
                </a:lnTo>
                <a:lnTo>
                  <a:pt x="361188" y="1623072"/>
                </a:lnTo>
                <a:close/>
              </a:path>
              <a:path w="504825" h="1911350">
                <a:moveTo>
                  <a:pt x="431279" y="627900"/>
                </a:moveTo>
                <a:lnTo>
                  <a:pt x="359664" y="627900"/>
                </a:lnTo>
                <a:lnTo>
                  <a:pt x="359664" y="701040"/>
                </a:lnTo>
                <a:lnTo>
                  <a:pt x="431279" y="701040"/>
                </a:lnTo>
                <a:lnTo>
                  <a:pt x="431279" y="627900"/>
                </a:lnTo>
                <a:close/>
              </a:path>
              <a:path w="504825" h="1911350">
                <a:moveTo>
                  <a:pt x="432803" y="1203960"/>
                </a:moveTo>
                <a:lnTo>
                  <a:pt x="361188" y="1203960"/>
                </a:lnTo>
                <a:lnTo>
                  <a:pt x="361188" y="1277112"/>
                </a:lnTo>
                <a:lnTo>
                  <a:pt x="432803" y="1277112"/>
                </a:lnTo>
                <a:lnTo>
                  <a:pt x="432803" y="1203960"/>
                </a:lnTo>
                <a:close/>
              </a:path>
              <a:path w="504825" h="1911350">
                <a:moveTo>
                  <a:pt x="504444" y="1746504"/>
                </a:moveTo>
                <a:lnTo>
                  <a:pt x="431292" y="1746504"/>
                </a:lnTo>
                <a:lnTo>
                  <a:pt x="431292" y="1818132"/>
                </a:lnTo>
                <a:lnTo>
                  <a:pt x="504444" y="1818132"/>
                </a:lnTo>
                <a:lnTo>
                  <a:pt x="504444" y="17465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33617" y="4010025"/>
            <a:ext cx="889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0000"/>
                </a:solidFill>
                <a:latin typeface="맑은 고딕"/>
                <a:cs typeface="맑은 고딕"/>
              </a:rPr>
              <a:t>Virus</a:t>
            </a:r>
            <a:r>
              <a:rPr dirty="0" sz="900" spc="-5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b="1">
                <a:solidFill>
                  <a:srgbClr val="FF0000"/>
                </a:solidFill>
                <a:latin typeface="맑은 고딕"/>
                <a:cs typeface="맑은 고딕"/>
              </a:rPr>
              <a:t>/</a:t>
            </a:r>
            <a:r>
              <a:rPr dirty="0" sz="900" spc="-2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900" spc="-5" b="1">
                <a:solidFill>
                  <a:srgbClr val="FF0000"/>
                </a:solidFill>
                <a:latin typeface="맑은 고딕"/>
                <a:cs typeface="맑은 고딕"/>
              </a:rPr>
              <a:t>Spyware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65220" y="525780"/>
            <a:ext cx="4993640" cy="45720"/>
            <a:chOff x="3665220" y="525780"/>
            <a:chExt cx="4993640" cy="45720"/>
          </a:xfrm>
        </p:grpSpPr>
        <p:sp>
          <p:nvSpPr>
            <p:cNvPr id="15" name="object 15"/>
            <p:cNvSpPr/>
            <p:nvPr/>
          </p:nvSpPr>
          <p:spPr>
            <a:xfrm>
              <a:off x="3665220" y="548640"/>
              <a:ext cx="4993640" cy="0"/>
            </a:xfrm>
            <a:custGeom>
              <a:avLst/>
              <a:gdLst/>
              <a:ahLst/>
              <a:cxnLst/>
              <a:rect l="l" t="t" r="r" b="b"/>
              <a:pathLst>
                <a:path w="4993640" h="0">
                  <a:moveTo>
                    <a:pt x="0" y="0"/>
                  </a:moveTo>
                  <a:lnTo>
                    <a:pt x="499338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65220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522475" y="3480815"/>
            <a:ext cx="6056630" cy="4191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573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990"/>
              </a:spcBef>
            </a:pP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기업의 정보자산</a:t>
            </a:r>
            <a:r>
              <a:rPr dirty="0" sz="1200" spc="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보호 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및</a:t>
            </a:r>
            <a:r>
              <a:rPr dirty="0" sz="1200" spc="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효율적인 업무환경을</a:t>
            </a:r>
            <a:r>
              <a:rPr dirty="0" sz="1200" spc="15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위해 서버</a:t>
            </a:r>
            <a:r>
              <a:rPr dirty="0" sz="120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전용</a:t>
            </a:r>
            <a:r>
              <a:rPr dirty="0" sz="1200" spc="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백신을 통한</a:t>
            </a:r>
            <a:r>
              <a:rPr dirty="0" sz="1200" spc="10" b="1">
                <a:solidFill>
                  <a:srgbClr val="C00000"/>
                </a:solidFill>
                <a:latin typeface="맑은 고딕"/>
                <a:cs typeface="맑은 고딕"/>
              </a:rPr>
              <a:t> </a:t>
            </a:r>
            <a:r>
              <a:rPr dirty="0" sz="1200" spc="-5" b="1">
                <a:solidFill>
                  <a:srgbClr val="C00000"/>
                </a:solidFill>
                <a:latin typeface="맑은 고딕"/>
                <a:cs typeface="맑은 고딕"/>
              </a:rPr>
              <a:t>보호 필요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595" y="1414119"/>
            <a:ext cx="6534150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marR="5080" indent="-178435">
              <a:lnSpc>
                <a:spcPct val="136400"/>
              </a:lnSpc>
              <a:spcBef>
                <a:spcPts val="95"/>
              </a:spcBef>
              <a:buFont typeface="Arial"/>
              <a:buChar char="•"/>
              <a:tabLst>
                <a:tab pos="190500" algn="l"/>
                <a:tab pos="191135" algn="l"/>
              </a:tabLst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클라이언트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PC와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달리 악성코드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및 스파이웨어에</a:t>
            </a:r>
            <a:r>
              <a:rPr dirty="0" sz="110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감염될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경우,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네트워크를</a:t>
            </a:r>
            <a:r>
              <a:rPr dirty="0" sz="1100" spc="-2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통해 전사적으로</a:t>
            </a:r>
            <a:r>
              <a:rPr dirty="0" sz="1100" spc="-1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확산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되어 </a:t>
            </a:r>
            <a:r>
              <a:rPr dirty="0" sz="1100" spc="-37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중요</a:t>
            </a:r>
            <a:r>
              <a:rPr dirty="0" sz="1100" spc="-1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정보자산의</a:t>
            </a:r>
            <a:r>
              <a:rPr dirty="0" sz="1100" spc="-30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유실</a:t>
            </a:r>
            <a:r>
              <a:rPr dirty="0" sz="1100" spc="-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업무</a:t>
            </a:r>
            <a:r>
              <a:rPr dirty="0" sz="1100" spc="-1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b="1">
                <a:solidFill>
                  <a:srgbClr val="3A3838"/>
                </a:solidFill>
                <a:latin typeface="맑은 고딕"/>
                <a:cs typeface="맑은 고딕"/>
              </a:rPr>
              <a:t>마비</a:t>
            </a:r>
            <a:r>
              <a:rPr dirty="0" sz="1100" spc="-5" b="1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등의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치명적인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문제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초래</a:t>
            </a:r>
            <a:endParaRPr sz="11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A3838"/>
              </a:buClr>
              <a:buFont typeface="Arial"/>
              <a:buChar char="•"/>
            </a:pPr>
            <a:endParaRPr sz="1250">
              <a:latin typeface="맑은 고딕"/>
              <a:cs typeface="맑은 고딕"/>
            </a:endParaRPr>
          </a:p>
          <a:p>
            <a:pPr marL="190500" indent="-178435">
              <a:lnSpc>
                <a:spcPct val="100000"/>
              </a:lnSpc>
              <a:buFont typeface="Arial"/>
              <a:buChar char="•"/>
              <a:tabLst>
                <a:tab pos="190500" algn="l"/>
                <a:tab pos="191135" algn="l"/>
              </a:tabLst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국내외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해커조직의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주요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공격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타깃이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되어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꾸준한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피해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사례가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발생되고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있는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기업 서버</a:t>
            </a:r>
            <a:endParaRPr sz="1100">
              <a:latin typeface="맑은 고딕"/>
              <a:cs typeface="맑은 고딕"/>
            </a:endParaRPr>
          </a:p>
          <a:p>
            <a:pPr lvl="1" marL="297180" indent="-107314">
              <a:lnSpc>
                <a:spcPct val="100000"/>
              </a:lnSpc>
              <a:spcBef>
                <a:spcPts val="480"/>
              </a:spcBef>
              <a:buChar char="-"/>
              <a:tabLst>
                <a:tab pos="297815" algn="l"/>
              </a:tabLst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7.7</a:t>
            </a:r>
            <a:r>
              <a:rPr dirty="0" sz="110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DDoS,</a:t>
            </a:r>
            <a:r>
              <a:rPr dirty="0" sz="110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3.3</a:t>
            </a:r>
            <a:r>
              <a:rPr dirty="0" sz="110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DDoS</a:t>
            </a:r>
            <a:r>
              <a:rPr dirty="0" sz="110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공격</a:t>
            </a:r>
            <a:endParaRPr sz="1100">
              <a:latin typeface="맑은 고딕"/>
              <a:cs typeface="맑은 고딕"/>
            </a:endParaRPr>
          </a:p>
          <a:p>
            <a:pPr lvl="1" marL="297180" indent="-107314">
              <a:lnSpc>
                <a:spcPct val="100000"/>
              </a:lnSpc>
              <a:spcBef>
                <a:spcPts val="480"/>
              </a:spcBef>
              <a:buChar char="-"/>
              <a:tabLst>
                <a:tab pos="297815" algn="l"/>
              </a:tabLst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2011년</a:t>
            </a:r>
            <a:r>
              <a:rPr dirty="0" sz="110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금융업체</a:t>
            </a:r>
            <a:r>
              <a:rPr dirty="0" sz="110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N사</a:t>
            </a:r>
            <a:r>
              <a:rPr dirty="0" sz="1100" spc="-5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전산망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마비</a:t>
            </a:r>
            <a:r>
              <a:rPr dirty="0" sz="110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사태</a:t>
            </a:r>
            <a:endParaRPr sz="1100">
              <a:latin typeface="맑은 고딕"/>
              <a:cs typeface="맑은 고딕"/>
            </a:endParaRPr>
          </a:p>
          <a:p>
            <a:pPr marL="190500">
              <a:lnSpc>
                <a:spcPct val="100000"/>
              </a:lnSpc>
              <a:spcBef>
                <a:spcPts val="480"/>
              </a:spcBef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-</a:t>
            </a:r>
            <a:r>
              <a:rPr dirty="0" sz="110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2013년</a:t>
            </a:r>
            <a:r>
              <a:rPr dirty="0" sz="110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 spc="-5">
                <a:solidFill>
                  <a:srgbClr val="3A3838"/>
                </a:solidFill>
                <a:latin typeface="맑은 고딕"/>
                <a:cs typeface="맑은 고딕"/>
              </a:rPr>
              <a:t>3.20</a:t>
            </a:r>
            <a:r>
              <a:rPr dirty="0" sz="1100" spc="-6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전산대란</a:t>
            </a:r>
            <a:endParaRPr sz="1100">
              <a:latin typeface="맑은 고딕"/>
              <a:cs typeface="맑은 고딕"/>
            </a:endParaRPr>
          </a:p>
          <a:p>
            <a:pPr lvl="1" marL="297180" indent="-107314">
              <a:lnSpc>
                <a:spcPct val="100000"/>
              </a:lnSpc>
              <a:spcBef>
                <a:spcPts val="480"/>
              </a:spcBef>
              <a:buChar char="-"/>
              <a:tabLst>
                <a:tab pos="297815" algn="l"/>
              </a:tabLst>
            </a:pP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2017년</a:t>
            </a:r>
            <a:r>
              <a:rPr dirty="0" sz="110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웹호스팅</a:t>
            </a:r>
            <a:r>
              <a:rPr dirty="0" sz="110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업체</a:t>
            </a:r>
            <a:r>
              <a:rPr dirty="0" sz="1100" spc="-4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N사</a:t>
            </a:r>
            <a:r>
              <a:rPr dirty="0" sz="110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랜섬웨어</a:t>
            </a:r>
            <a:r>
              <a:rPr dirty="0" sz="110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100">
                <a:solidFill>
                  <a:srgbClr val="3A3838"/>
                </a:solidFill>
                <a:latin typeface="맑은 고딕"/>
                <a:cs typeface="맑은 고딕"/>
              </a:rPr>
              <a:t>피해</a:t>
            </a:r>
            <a:endParaRPr sz="11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38" y="840485"/>
            <a:ext cx="73748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서</a:t>
            </a:r>
            <a:r>
              <a:rPr dirty="0" sz="2400">
                <a:solidFill>
                  <a:srgbClr val="1CC95D"/>
                </a:solidFill>
              </a:rPr>
              <a:t>버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환경</a:t>
            </a:r>
            <a:r>
              <a:rPr dirty="0" sz="2400">
                <a:solidFill>
                  <a:srgbClr val="1CC95D"/>
                </a:solidFill>
              </a:rPr>
              <a:t>에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최적화</a:t>
            </a:r>
            <a:r>
              <a:rPr dirty="0" sz="2400">
                <a:solidFill>
                  <a:srgbClr val="1CC95D"/>
                </a:solidFill>
              </a:rPr>
              <a:t>된</a:t>
            </a:r>
            <a:r>
              <a:rPr dirty="0" sz="2400" spc="-27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강력</a:t>
            </a:r>
            <a:r>
              <a:rPr dirty="0" sz="2400">
                <a:solidFill>
                  <a:srgbClr val="1CC95D"/>
                </a:solidFill>
              </a:rPr>
              <a:t>한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서</a:t>
            </a:r>
            <a:r>
              <a:rPr dirty="0" sz="2400">
                <a:solidFill>
                  <a:srgbClr val="1CC95D"/>
                </a:solidFill>
              </a:rPr>
              <a:t>버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전</a:t>
            </a:r>
            <a:r>
              <a:rPr dirty="0" sz="2400">
                <a:solidFill>
                  <a:srgbClr val="1CC95D"/>
                </a:solidFill>
              </a:rPr>
              <a:t>용</a:t>
            </a:r>
            <a:r>
              <a:rPr dirty="0" sz="2400" spc="-290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백신</a:t>
            </a:r>
            <a:r>
              <a:rPr dirty="0" sz="2400">
                <a:solidFill>
                  <a:srgbClr val="1CC95D"/>
                </a:solidFill>
              </a:rPr>
              <a:t>,</a:t>
            </a:r>
            <a:r>
              <a:rPr dirty="0" sz="2400" spc="-28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알</a:t>
            </a:r>
            <a:r>
              <a:rPr dirty="0" sz="2400">
                <a:solidFill>
                  <a:srgbClr val="1CC95D"/>
                </a:solidFill>
              </a:rPr>
              <a:t>약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서버용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451" y="423798"/>
            <a:ext cx="23183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01</a:t>
            </a:r>
            <a:r>
              <a:rPr dirty="0" sz="1300" spc="-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제안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배경ㅣ도입</a:t>
            </a:r>
            <a:r>
              <a:rPr dirty="0" sz="1300" spc="15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효과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50464" y="525780"/>
            <a:ext cx="5735955" cy="45720"/>
            <a:chOff x="2950464" y="525780"/>
            <a:chExt cx="5735955" cy="45720"/>
          </a:xfrm>
        </p:grpSpPr>
        <p:sp>
          <p:nvSpPr>
            <p:cNvPr id="6" name="object 6"/>
            <p:cNvSpPr/>
            <p:nvPr/>
          </p:nvSpPr>
          <p:spPr>
            <a:xfrm>
              <a:off x="2953512" y="548640"/>
              <a:ext cx="5730240" cy="635"/>
            </a:xfrm>
            <a:custGeom>
              <a:avLst/>
              <a:gdLst/>
              <a:ahLst/>
              <a:cxnLst/>
              <a:rect l="l" t="t" r="r" b="b"/>
              <a:pathLst>
                <a:path w="5730240" h="634">
                  <a:moveTo>
                    <a:pt x="0" y="635"/>
                  </a:moveTo>
                  <a:lnTo>
                    <a:pt x="5729859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53512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696211" y="4059935"/>
            <a:ext cx="832485" cy="692150"/>
          </a:xfrm>
          <a:prstGeom prst="rect">
            <a:avLst/>
          </a:prstGeom>
          <a:ln w="3175">
            <a:solidFill>
              <a:srgbClr val="24C2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</a:pPr>
            <a:r>
              <a:rPr dirty="0" sz="900" b="1">
                <a:latin typeface="맑은 고딕"/>
                <a:cs typeface="맑은 고딕"/>
              </a:rPr>
              <a:t>매체제어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798" y="4182214"/>
            <a:ext cx="230930" cy="2309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28316" y="4059935"/>
            <a:ext cx="822960" cy="692150"/>
          </a:xfrm>
          <a:prstGeom prst="rect">
            <a:avLst/>
          </a:prstGeom>
          <a:ln w="3175">
            <a:solidFill>
              <a:srgbClr val="24C2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dirty="0" sz="900" b="1">
                <a:latin typeface="맑은 고딕"/>
                <a:cs typeface="맑은 고딕"/>
              </a:rPr>
              <a:t>파일</a:t>
            </a:r>
            <a:r>
              <a:rPr dirty="0" sz="900" spc="-114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완전</a:t>
            </a:r>
            <a:r>
              <a:rPr dirty="0" sz="900" spc="-12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삭제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8902" y="4182214"/>
            <a:ext cx="230930" cy="2309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51276" y="4059935"/>
            <a:ext cx="842010" cy="692150"/>
          </a:xfrm>
          <a:prstGeom prst="rect">
            <a:avLst/>
          </a:prstGeom>
          <a:ln w="4572">
            <a:solidFill>
              <a:srgbClr val="24C2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</a:pPr>
            <a:r>
              <a:rPr dirty="0" sz="900" b="1">
                <a:latin typeface="맑은 고딕"/>
                <a:cs typeface="맑은 고딕"/>
              </a:rPr>
              <a:t>실시간</a:t>
            </a:r>
            <a:r>
              <a:rPr dirty="0" sz="900" spc="-114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감시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1140" y="4182214"/>
            <a:ext cx="232185" cy="23093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193285" y="4059935"/>
            <a:ext cx="833119" cy="692150"/>
          </a:xfrm>
          <a:prstGeom prst="rect">
            <a:avLst/>
          </a:prstGeom>
          <a:ln w="3175">
            <a:solidFill>
              <a:srgbClr val="24C2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</a:pPr>
            <a:r>
              <a:rPr dirty="0" sz="900" b="1">
                <a:latin typeface="맑은 고딕"/>
                <a:cs typeface="맑은 고딕"/>
              </a:rPr>
              <a:t>방화벽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4769" y="4182214"/>
            <a:ext cx="232185" cy="23093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861303" y="4059935"/>
            <a:ext cx="832485" cy="692150"/>
          </a:xfrm>
          <a:custGeom>
            <a:avLst/>
            <a:gdLst/>
            <a:ahLst/>
            <a:cxnLst/>
            <a:rect l="l" t="t" r="r" b="b"/>
            <a:pathLst>
              <a:path w="832484" h="692150">
                <a:moveTo>
                  <a:pt x="0" y="691895"/>
                </a:moveTo>
                <a:lnTo>
                  <a:pt x="832103" y="691895"/>
                </a:lnTo>
                <a:lnTo>
                  <a:pt x="832103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ln w="3175">
            <a:solidFill>
              <a:srgbClr val="24C2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62446" y="4466335"/>
            <a:ext cx="828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맑은 고딕"/>
                <a:cs typeface="맑은 고딕"/>
              </a:rPr>
              <a:t>랜섬웨어</a:t>
            </a:r>
            <a:r>
              <a:rPr dirty="0" sz="900" spc="-114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차단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890" y="4182214"/>
            <a:ext cx="230930" cy="23093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692645" y="4059935"/>
            <a:ext cx="831850" cy="692150"/>
          </a:xfrm>
          <a:prstGeom prst="rect">
            <a:avLst/>
          </a:prstGeom>
          <a:ln w="3175">
            <a:solidFill>
              <a:srgbClr val="24C2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</a:pPr>
            <a:r>
              <a:rPr dirty="0" sz="900" b="1">
                <a:latin typeface="맑은 고딕"/>
                <a:cs typeface="맑은 고딕"/>
              </a:rPr>
              <a:t>자가보호</a:t>
            </a:r>
            <a:endParaRPr sz="900">
              <a:latin typeface="맑은 고딕"/>
              <a:cs typeface="맑은 고딕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24564" y="4061396"/>
            <a:ext cx="2199005" cy="695325"/>
            <a:chOff x="5024564" y="4061396"/>
            <a:chExt cx="2199005" cy="695325"/>
          </a:xfrm>
        </p:grpSpPr>
        <p:sp>
          <p:nvSpPr>
            <p:cNvPr id="21" name="object 21"/>
            <p:cNvSpPr/>
            <p:nvPr/>
          </p:nvSpPr>
          <p:spPr>
            <a:xfrm>
              <a:off x="5026152" y="4062984"/>
              <a:ext cx="830580" cy="692150"/>
            </a:xfrm>
            <a:custGeom>
              <a:avLst/>
              <a:gdLst/>
              <a:ahLst/>
              <a:cxnLst/>
              <a:rect l="l" t="t" r="r" b="b"/>
              <a:pathLst>
                <a:path w="830579" h="692150">
                  <a:moveTo>
                    <a:pt x="0" y="691895"/>
                  </a:moveTo>
                  <a:lnTo>
                    <a:pt x="830579" y="691895"/>
                  </a:lnTo>
                  <a:lnTo>
                    <a:pt x="830579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3175">
              <a:solidFill>
                <a:srgbClr val="24C2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470" y="4185397"/>
              <a:ext cx="230930" cy="23218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027676" y="4470019"/>
            <a:ext cx="831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맑은 고딕"/>
                <a:cs typeface="맑은 고딕"/>
              </a:rPr>
              <a:t>행위</a:t>
            </a:r>
            <a:r>
              <a:rPr dirty="0" sz="900" spc="-110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기반</a:t>
            </a:r>
            <a:r>
              <a:rPr dirty="0" sz="900" spc="-12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차단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5348" y="4185397"/>
            <a:ext cx="232185" cy="23218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208276" y="5515355"/>
            <a:ext cx="672465" cy="673735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222250" marR="213995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맑은 고딕"/>
                <a:cs typeface="맑은 고딕"/>
              </a:rPr>
              <a:t>자료  유출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639" y="5643606"/>
            <a:ext cx="182880" cy="16412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441191" y="5515355"/>
            <a:ext cx="672465" cy="673735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220979" marR="100965" indent="-11430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맑은 고딕"/>
                <a:cs typeface="맑은 고딕"/>
              </a:rPr>
              <a:t>악성코드  </a:t>
            </a:r>
            <a:r>
              <a:rPr dirty="0" sz="900" b="1">
                <a:latin typeface="맑은 고딕"/>
                <a:cs typeface="맑은 고딕"/>
              </a:rPr>
              <a:t>감염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6555" y="5643606"/>
            <a:ext cx="181355" cy="16412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270247" y="5515355"/>
            <a:ext cx="672465" cy="673735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222250" marR="99060" indent="-11430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맑은 고딕"/>
                <a:cs typeface="맑은 고딕"/>
              </a:rPr>
              <a:t>네트워크  </a:t>
            </a:r>
            <a:r>
              <a:rPr dirty="0" sz="900" b="1">
                <a:latin typeface="맑은 고딕"/>
                <a:cs typeface="맑은 고딕"/>
              </a:rPr>
              <a:t>공격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5611" y="5643606"/>
            <a:ext cx="182879" cy="16412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100828" y="5515355"/>
            <a:ext cx="672465" cy="673735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222250" marR="156845" indent="-58419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맑은 고딕"/>
                <a:cs typeface="맑은 고딕"/>
              </a:rPr>
              <a:t>취약점  </a:t>
            </a:r>
            <a:r>
              <a:rPr dirty="0" sz="900" b="1">
                <a:latin typeface="맑은 고딕"/>
                <a:cs typeface="맑은 고딕"/>
              </a:rPr>
              <a:t>공격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6191" y="5643606"/>
            <a:ext cx="181355" cy="16412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946647" y="5515355"/>
            <a:ext cx="673735" cy="673735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222250" marR="100330" indent="-11430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맑은 고딕"/>
                <a:cs typeface="맑은 고딕"/>
              </a:rPr>
              <a:t>랜섬웨어  </a:t>
            </a:r>
            <a:r>
              <a:rPr dirty="0" sz="900" b="1">
                <a:latin typeface="맑은 고딕"/>
                <a:cs typeface="맑은 고딕"/>
              </a:rPr>
              <a:t>감염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2011" y="5643606"/>
            <a:ext cx="182879" cy="164123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769607" y="5515355"/>
            <a:ext cx="672465" cy="673735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64465" marR="156210" indent="57785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latin typeface="맑은 고딕"/>
                <a:cs typeface="맑은 고딕"/>
              </a:rPr>
              <a:t>백신 </a:t>
            </a:r>
            <a:r>
              <a:rPr dirty="0" sz="900" spc="5" b="1">
                <a:latin typeface="맑은 고딕"/>
                <a:cs typeface="맑은 고딕"/>
              </a:rPr>
              <a:t> </a:t>
            </a:r>
            <a:r>
              <a:rPr dirty="0" sz="900" b="1">
                <a:latin typeface="맑은 고딕"/>
                <a:cs typeface="맑은 고딕"/>
              </a:rPr>
              <a:t>무력화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4971" y="5643606"/>
            <a:ext cx="181355" cy="164123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074164" y="4751832"/>
            <a:ext cx="909319" cy="764540"/>
          </a:xfrm>
          <a:custGeom>
            <a:avLst/>
            <a:gdLst/>
            <a:ahLst/>
            <a:cxnLst/>
            <a:rect l="l" t="t" r="r" b="b"/>
            <a:pathLst>
              <a:path w="909319" h="764539">
                <a:moveTo>
                  <a:pt x="908812" y="76200"/>
                </a:moveTo>
                <a:lnTo>
                  <a:pt x="902462" y="63500"/>
                </a:lnTo>
                <a:lnTo>
                  <a:pt x="870712" y="0"/>
                </a:lnTo>
                <a:lnTo>
                  <a:pt x="832612" y="76200"/>
                </a:lnTo>
                <a:lnTo>
                  <a:pt x="864362" y="76200"/>
                </a:lnTo>
                <a:lnTo>
                  <a:pt x="864362" y="375920"/>
                </a:lnTo>
                <a:lnTo>
                  <a:pt x="477012" y="375920"/>
                </a:lnTo>
                <a:lnTo>
                  <a:pt x="464566" y="375920"/>
                </a:lnTo>
                <a:lnTo>
                  <a:pt x="44450" y="37592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388620"/>
                </a:lnTo>
                <a:lnTo>
                  <a:pt x="464312" y="388620"/>
                </a:lnTo>
                <a:lnTo>
                  <a:pt x="464312" y="764540"/>
                </a:lnTo>
                <a:lnTo>
                  <a:pt x="464566" y="764540"/>
                </a:lnTo>
                <a:lnTo>
                  <a:pt x="477012" y="764540"/>
                </a:lnTo>
                <a:lnTo>
                  <a:pt x="477266" y="764540"/>
                </a:lnTo>
                <a:lnTo>
                  <a:pt x="477266" y="388620"/>
                </a:lnTo>
                <a:lnTo>
                  <a:pt x="877062" y="388620"/>
                </a:lnTo>
                <a:lnTo>
                  <a:pt x="877062" y="375920"/>
                </a:lnTo>
                <a:lnTo>
                  <a:pt x="877062" y="76200"/>
                </a:lnTo>
                <a:lnTo>
                  <a:pt x="908812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38371" y="4751832"/>
            <a:ext cx="76200" cy="764540"/>
          </a:xfrm>
          <a:custGeom>
            <a:avLst/>
            <a:gdLst/>
            <a:ahLst/>
            <a:cxnLst/>
            <a:rect l="l" t="t" r="r" b="b"/>
            <a:pathLst>
              <a:path w="76200" h="764539">
                <a:moveTo>
                  <a:pt x="44450" y="63500"/>
                </a:moveTo>
                <a:lnTo>
                  <a:pt x="31750" y="63500"/>
                </a:lnTo>
                <a:lnTo>
                  <a:pt x="31750" y="764540"/>
                </a:lnTo>
                <a:lnTo>
                  <a:pt x="44450" y="764540"/>
                </a:lnTo>
                <a:lnTo>
                  <a:pt x="44450" y="63500"/>
                </a:lnTo>
                <a:close/>
              </a:path>
              <a:path w="76200" h="76453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76453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72508" y="4751832"/>
            <a:ext cx="76200" cy="764540"/>
          </a:xfrm>
          <a:custGeom>
            <a:avLst/>
            <a:gdLst/>
            <a:ahLst/>
            <a:cxnLst/>
            <a:rect l="l" t="t" r="r" b="b"/>
            <a:pathLst>
              <a:path w="76200" h="764539">
                <a:moveTo>
                  <a:pt x="31685" y="76157"/>
                </a:moveTo>
                <a:lnTo>
                  <a:pt x="28193" y="764540"/>
                </a:lnTo>
                <a:lnTo>
                  <a:pt x="40893" y="764540"/>
                </a:lnTo>
                <a:lnTo>
                  <a:pt x="44385" y="76241"/>
                </a:lnTo>
                <a:lnTo>
                  <a:pt x="31685" y="76157"/>
                </a:lnTo>
                <a:close/>
              </a:path>
              <a:path w="76200" h="764539">
                <a:moveTo>
                  <a:pt x="69809" y="63500"/>
                </a:moveTo>
                <a:lnTo>
                  <a:pt x="44450" y="63500"/>
                </a:lnTo>
                <a:lnTo>
                  <a:pt x="44385" y="76241"/>
                </a:lnTo>
                <a:lnTo>
                  <a:pt x="76200" y="76454"/>
                </a:lnTo>
                <a:lnTo>
                  <a:pt x="69809" y="63500"/>
                </a:lnTo>
                <a:close/>
              </a:path>
              <a:path w="76200" h="764539">
                <a:moveTo>
                  <a:pt x="44450" y="63500"/>
                </a:moveTo>
                <a:lnTo>
                  <a:pt x="31750" y="63500"/>
                </a:lnTo>
                <a:lnTo>
                  <a:pt x="31685" y="76157"/>
                </a:lnTo>
                <a:lnTo>
                  <a:pt x="44385" y="76241"/>
                </a:lnTo>
                <a:lnTo>
                  <a:pt x="44450" y="63500"/>
                </a:lnTo>
                <a:close/>
              </a:path>
              <a:path w="76200" h="764539">
                <a:moveTo>
                  <a:pt x="38480" y="0"/>
                </a:moveTo>
                <a:lnTo>
                  <a:pt x="0" y="75946"/>
                </a:lnTo>
                <a:lnTo>
                  <a:pt x="31685" y="76157"/>
                </a:lnTo>
                <a:lnTo>
                  <a:pt x="31750" y="63500"/>
                </a:lnTo>
                <a:lnTo>
                  <a:pt x="69809" y="63500"/>
                </a:lnTo>
                <a:lnTo>
                  <a:pt x="38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69963" y="4754879"/>
            <a:ext cx="76200" cy="761365"/>
          </a:xfrm>
          <a:custGeom>
            <a:avLst/>
            <a:gdLst/>
            <a:ahLst/>
            <a:cxnLst/>
            <a:rect l="l" t="t" r="r" b="b"/>
            <a:pathLst>
              <a:path w="76200" h="761364">
                <a:moveTo>
                  <a:pt x="31844" y="76179"/>
                </a:moveTo>
                <a:lnTo>
                  <a:pt x="30098" y="760984"/>
                </a:lnTo>
                <a:lnTo>
                  <a:pt x="42798" y="760984"/>
                </a:lnTo>
                <a:lnTo>
                  <a:pt x="44544" y="76221"/>
                </a:lnTo>
                <a:lnTo>
                  <a:pt x="31844" y="76179"/>
                </a:lnTo>
                <a:close/>
              </a:path>
              <a:path w="76200" h="761364">
                <a:moveTo>
                  <a:pt x="69839" y="63500"/>
                </a:moveTo>
                <a:lnTo>
                  <a:pt x="44576" y="63500"/>
                </a:lnTo>
                <a:lnTo>
                  <a:pt x="44544" y="76221"/>
                </a:lnTo>
                <a:lnTo>
                  <a:pt x="76200" y="76327"/>
                </a:lnTo>
                <a:lnTo>
                  <a:pt x="69839" y="63500"/>
                </a:lnTo>
                <a:close/>
              </a:path>
              <a:path w="76200" h="761364">
                <a:moveTo>
                  <a:pt x="44576" y="63500"/>
                </a:moveTo>
                <a:lnTo>
                  <a:pt x="31876" y="63500"/>
                </a:lnTo>
                <a:lnTo>
                  <a:pt x="31844" y="76179"/>
                </a:lnTo>
                <a:lnTo>
                  <a:pt x="44544" y="76221"/>
                </a:lnTo>
                <a:lnTo>
                  <a:pt x="44576" y="63500"/>
                </a:lnTo>
                <a:close/>
              </a:path>
              <a:path w="76200" h="761364">
                <a:moveTo>
                  <a:pt x="38353" y="0"/>
                </a:moveTo>
                <a:lnTo>
                  <a:pt x="0" y="76073"/>
                </a:lnTo>
                <a:lnTo>
                  <a:pt x="31844" y="76179"/>
                </a:lnTo>
                <a:lnTo>
                  <a:pt x="31876" y="63500"/>
                </a:lnTo>
                <a:lnTo>
                  <a:pt x="69839" y="63500"/>
                </a:lnTo>
                <a:lnTo>
                  <a:pt x="38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1464563" y="1703832"/>
            <a:ext cx="6290945" cy="3812540"/>
            <a:chOff x="1464563" y="1703832"/>
            <a:chExt cx="6290945" cy="3812540"/>
          </a:xfrm>
        </p:grpSpPr>
        <p:sp>
          <p:nvSpPr>
            <p:cNvPr id="42" name="object 42"/>
            <p:cNvSpPr/>
            <p:nvPr/>
          </p:nvSpPr>
          <p:spPr>
            <a:xfrm>
              <a:off x="1467611" y="2545080"/>
              <a:ext cx="1875789" cy="1861185"/>
            </a:xfrm>
            <a:custGeom>
              <a:avLst/>
              <a:gdLst/>
              <a:ahLst/>
              <a:cxnLst/>
              <a:rect l="l" t="t" r="r" b="b"/>
              <a:pathLst>
                <a:path w="1875789" h="1861185">
                  <a:moveTo>
                    <a:pt x="228600" y="1860677"/>
                  </a:moveTo>
                  <a:lnTo>
                    <a:pt x="0" y="1860677"/>
                  </a:lnTo>
                  <a:lnTo>
                    <a:pt x="0" y="0"/>
                  </a:lnTo>
                  <a:lnTo>
                    <a:pt x="1875409" y="0"/>
                  </a:lnTo>
                </a:path>
              </a:pathLst>
            </a:custGeom>
            <a:ln w="6096">
              <a:solidFill>
                <a:srgbClr val="24C2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409184" y="4751831"/>
              <a:ext cx="907415" cy="764540"/>
            </a:xfrm>
            <a:custGeom>
              <a:avLst/>
              <a:gdLst/>
              <a:ahLst/>
              <a:cxnLst/>
              <a:rect l="l" t="t" r="r" b="b"/>
              <a:pathLst>
                <a:path w="907414" h="764539">
                  <a:moveTo>
                    <a:pt x="76200" y="76454"/>
                  </a:moveTo>
                  <a:lnTo>
                    <a:pt x="69799" y="63500"/>
                  </a:lnTo>
                  <a:lnTo>
                    <a:pt x="38481" y="0"/>
                  </a:lnTo>
                  <a:lnTo>
                    <a:pt x="0" y="75946"/>
                  </a:lnTo>
                  <a:lnTo>
                    <a:pt x="31673" y="76161"/>
                  </a:lnTo>
                  <a:lnTo>
                    <a:pt x="28194" y="764540"/>
                  </a:lnTo>
                  <a:lnTo>
                    <a:pt x="40894" y="764540"/>
                  </a:lnTo>
                  <a:lnTo>
                    <a:pt x="44373" y="76250"/>
                  </a:lnTo>
                  <a:lnTo>
                    <a:pt x="76200" y="76454"/>
                  </a:lnTo>
                  <a:close/>
                </a:path>
                <a:path w="907414" h="764539">
                  <a:moveTo>
                    <a:pt x="906907" y="75946"/>
                  </a:moveTo>
                  <a:lnTo>
                    <a:pt x="900557" y="63500"/>
                  </a:lnTo>
                  <a:lnTo>
                    <a:pt x="868172" y="0"/>
                  </a:lnTo>
                  <a:lnTo>
                    <a:pt x="830707" y="76454"/>
                  </a:lnTo>
                  <a:lnTo>
                    <a:pt x="862431" y="76250"/>
                  </a:lnTo>
                  <a:lnTo>
                    <a:pt x="868045" y="764540"/>
                  </a:lnTo>
                  <a:lnTo>
                    <a:pt x="880745" y="764413"/>
                  </a:lnTo>
                  <a:lnTo>
                    <a:pt x="875131" y="76161"/>
                  </a:lnTo>
                  <a:lnTo>
                    <a:pt x="906907" y="759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861304" y="2545080"/>
              <a:ext cx="1891030" cy="1864360"/>
            </a:xfrm>
            <a:custGeom>
              <a:avLst/>
              <a:gdLst/>
              <a:ahLst/>
              <a:cxnLst/>
              <a:rect l="l" t="t" r="r" b="b"/>
              <a:pathLst>
                <a:path w="1891029" h="1864360">
                  <a:moveTo>
                    <a:pt x="1662429" y="1864233"/>
                  </a:moveTo>
                  <a:lnTo>
                    <a:pt x="1891029" y="1864233"/>
                  </a:lnTo>
                  <a:lnTo>
                    <a:pt x="1891029" y="0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24C2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3656" y="1706880"/>
              <a:ext cx="2517648" cy="16748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342131" y="1705356"/>
              <a:ext cx="2520950" cy="1678305"/>
            </a:xfrm>
            <a:custGeom>
              <a:avLst/>
              <a:gdLst/>
              <a:ahLst/>
              <a:cxnLst/>
              <a:rect l="l" t="t" r="r" b="b"/>
              <a:pathLst>
                <a:path w="2520950" h="1678304">
                  <a:moveTo>
                    <a:pt x="0" y="1677924"/>
                  </a:moveTo>
                  <a:lnTo>
                    <a:pt x="2520695" y="1677924"/>
                  </a:lnTo>
                  <a:lnTo>
                    <a:pt x="2520695" y="0"/>
                  </a:lnTo>
                  <a:lnTo>
                    <a:pt x="0" y="0"/>
                  </a:lnTo>
                  <a:lnTo>
                    <a:pt x="0" y="16779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837" y="2682559"/>
            <a:ext cx="2701925" cy="126936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500"/>
              </a:spcBef>
            </a:pPr>
            <a:r>
              <a:rPr dirty="0" sz="2000" spc="-15"/>
              <a:t>PART</a:t>
            </a:r>
            <a:r>
              <a:rPr dirty="0" sz="2000" spc="-100"/>
              <a:t> </a:t>
            </a:r>
            <a:r>
              <a:rPr dirty="0" sz="2000" spc="-10"/>
              <a:t>02</a:t>
            </a:r>
            <a:endParaRPr sz="2000"/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155"/>
              <a:t>제</a:t>
            </a:r>
            <a:r>
              <a:rPr dirty="0" spc="5"/>
              <a:t>품</a:t>
            </a:r>
            <a:r>
              <a:rPr dirty="0" spc="-300"/>
              <a:t> </a:t>
            </a:r>
            <a:r>
              <a:rPr dirty="0" spc="-155"/>
              <a:t>소개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512" y="4215460"/>
            <a:ext cx="2901315" cy="1094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알약</a:t>
            </a:r>
            <a:r>
              <a:rPr dirty="0" sz="1400" spc="-2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5.0</a:t>
            </a:r>
            <a:r>
              <a:rPr dirty="0" sz="1400" spc="-3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spc="5" b="1">
                <a:solidFill>
                  <a:srgbClr val="404040"/>
                </a:solidFill>
                <a:latin typeface="맑은 고딕"/>
                <a:cs typeface="맑은 고딕"/>
              </a:rPr>
              <a:t>Server</a:t>
            </a:r>
            <a:r>
              <a:rPr dirty="0" sz="1400" spc="-1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spc="-5" b="1">
                <a:solidFill>
                  <a:srgbClr val="404040"/>
                </a:solidFill>
                <a:latin typeface="맑은 고딕"/>
                <a:cs typeface="맑은 고딕"/>
              </a:rPr>
              <a:t>Edition제품</a:t>
            </a:r>
            <a:r>
              <a:rPr dirty="0" sz="1400" spc="-40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spc="5" b="1">
                <a:solidFill>
                  <a:srgbClr val="404040"/>
                </a:solidFill>
                <a:latin typeface="맑은 고딕"/>
                <a:cs typeface="맑은 고딕"/>
              </a:rPr>
              <a:t>특장점</a:t>
            </a:r>
            <a:endParaRPr sz="1400">
              <a:latin typeface="맑은 고딕"/>
              <a:cs typeface="맑은 고딕"/>
            </a:endParaRPr>
          </a:p>
          <a:p>
            <a:pPr marL="12700" marR="1866264">
              <a:lnSpc>
                <a:spcPct val="200000"/>
              </a:lnSpc>
              <a:spcBef>
                <a:spcPts val="5"/>
              </a:spcBef>
            </a:pP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주요 기능 </a:t>
            </a:r>
            <a:r>
              <a:rPr dirty="0" sz="1400" spc="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기능</a:t>
            </a:r>
            <a:r>
              <a:rPr dirty="0" sz="1400" spc="-5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비교</a:t>
            </a:r>
            <a:r>
              <a:rPr dirty="0" sz="1400" spc="-55" b="1">
                <a:solidFill>
                  <a:srgbClr val="404040"/>
                </a:solidFill>
                <a:latin typeface="맑은 고딕"/>
                <a:cs typeface="맑은 고딕"/>
              </a:rPr>
              <a:t> </a:t>
            </a:r>
            <a:r>
              <a:rPr dirty="0" sz="1400" b="1">
                <a:solidFill>
                  <a:srgbClr val="404040"/>
                </a:solidFill>
                <a:latin typeface="맑은 고딕"/>
                <a:cs typeface="맑은 고딕"/>
              </a:rPr>
              <a:t>표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4211" y="4256532"/>
            <a:ext cx="0" cy="1024890"/>
          </a:xfrm>
          <a:custGeom>
            <a:avLst/>
            <a:gdLst/>
            <a:ahLst/>
            <a:cxnLst/>
            <a:rect l="l" t="t" r="r" b="b"/>
            <a:pathLst>
              <a:path w="0" h="1024889">
                <a:moveTo>
                  <a:pt x="0" y="0"/>
                </a:moveTo>
                <a:lnTo>
                  <a:pt x="0" y="1024382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840485"/>
            <a:ext cx="45326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1CC95D"/>
                </a:solidFill>
              </a:rPr>
              <a:t>알</a:t>
            </a:r>
            <a:r>
              <a:rPr dirty="0" sz="2400">
                <a:solidFill>
                  <a:srgbClr val="1CC95D"/>
                </a:solidFill>
              </a:rPr>
              <a:t>약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5</a:t>
            </a:r>
            <a:r>
              <a:rPr dirty="0" sz="2400" spc="-165">
                <a:solidFill>
                  <a:srgbClr val="1CC95D"/>
                </a:solidFill>
              </a:rPr>
              <a:t>.</a:t>
            </a:r>
            <a:r>
              <a:rPr dirty="0" sz="2400">
                <a:solidFill>
                  <a:srgbClr val="1CC95D"/>
                </a:solidFill>
              </a:rPr>
              <a:t>0</a:t>
            </a:r>
            <a:r>
              <a:rPr dirty="0" sz="2400" spc="-29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Se</a:t>
            </a:r>
            <a:r>
              <a:rPr dirty="0" sz="2400" spc="-155">
                <a:solidFill>
                  <a:srgbClr val="1CC95D"/>
                </a:solidFill>
              </a:rPr>
              <a:t>r</a:t>
            </a:r>
            <a:r>
              <a:rPr dirty="0" sz="2400" spc="-160">
                <a:solidFill>
                  <a:srgbClr val="1CC95D"/>
                </a:solidFill>
              </a:rPr>
              <a:t>v</a:t>
            </a:r>
            <a:r>
              <a:rPr dirty="0" sz="2400" spc="-145">
                <a:solidFill>
                  <a:srgbClr val="1CC95D"/>
                </a:solidFill>
              </a:rPr>
              <a:t>e</a:t>
            </a:r>
            <a:r>
              <a:rPr dirty="0" sz="2400">
                <a:solidFill>
                  <a:srgbClr val="1CC95D"/>
                </a:solidFill>
              </a:rPr>
              <a:t>r</a:t>
            </a:r>
            <a:r>
              <a:rPr dirty="0" sz="2400" spc="-245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E</a:t>
            </a:r>
            <a:r>
              <a:rPr dirty="0" sz="2400" spc="-160">
                <a:solidFill>
                  <a:srgbClr val="1CC95D"/>
                </a:solidFill>
              </a:rPr>
              <a:t>d</a:t>
            </a:r>
            <a:r>
              <a:rPr dirty="0" sz="2400" spc="-155">
                <a:solidFill>
                  <a:srgbClr val="1CC95D"/>
                </a:solidFill>
              </a:rPr>
              <a:t>iti</a:t>
            </a:r>
            <a:r>
              <a:rPr dirty="0" sz="2400" spc="-160">
                <a:solidFill>
                  <a:srgbClr val="1CC95D"/>
                </a:solidFill>
              </a:rPr>
              <a:t>o</a:t>
            </a:r>
            <a:r>
              <a:rPr dirty="0" sz="2400">
                <a:solidFill>
                  <a:srgbClr val="1CC95D"/>
                </a:solidFill>
              </a:rPr>
              <a:t>n</a:t>
            </a:r>
            <a:r>
              <a:rPr dirty="0" sz="2400" spc="-265">
                <a:solidFill>
                  <a:srgbClr val="1CC95D"/>
                </a:solidFill>
              </a:rPr>
              <a:t> </a:t>
            </a:r>
            <a:r>
              <a:rPr dirty="0" sz="2400" spc="-160">
                <a:solidFill>
                  <a:srgbClr val="1CC95D"/>
                </a:solidFill>
              </a:rPr>
              <a:t>제</a:t>
            </a:r>
            <a:r>
              <a:rPr dirty="0" sz="2400">
                <a:solidFill>
                  <a:srgbClr val="1CC95D"/>
                </a:solidFill>
              </a:rPr>
              <a:t>품</a:t>
            </a:r>
            <a:r>
              <a:rPr dirty="0" sz="2400" spc="-280">
                <a:solidFill>
                  <a:srgbClr val="1CC95D"/>
                </a:solidFill>
              </a:rPr>
              <a:t> </a:t>
            </a:r>
            <a:r>
              <a:rPr dirty="0" sz="2400" spc="-155">
                <a:solidFill>
                  <a:srgbClr val="1CC95D"/>
                </a:solidFill>
              </a:rPr>
              <a:t>특장점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87451" y="423798"/>
            <a:ext cx="14325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PART</a:t>
            </a:r>
            <a:r>
              <a:rPr dirty="0" sz="1300" spc="-3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10">
                <a:solidFill>
                  <a:srgbClr val="08CC64"/>
                </a:solidFill>
                <a:latin typeface="맑은 고딕"/>
                <a:cs typeface="맑은 고딕"/>
              </a:rPr>
              <a:t>02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제품</a:t>
            </a:r>
            <a:r>
              <a:rPr dirty="0" sz="1300" spc="-20">
                <a:solidFill>
                  <a:srgbClr val="08CC64"/>
                </a:solidFill>
                <a:latin typeface="맑은 고딕"/>
                <a:cs typeface="맑은 고딕"/>
              </a:rPr>
              <a:t> </a:t>
            </a:r>
            <a:r>
              <a:rPr dirty="0" sz="1300" spc="-5">
                <a:solidFill>
                  <a:srgbClr val="08CC64"/>
                </a:solidFill>
                <a:latin typeface="맑은 고딕"/>
                <a:cs typeface="맑은 고딕"/>
              </a:rPr>
              <a:t>소개</a:t>
            </a:r>
            <a:endParaRPr sz="1300">
              <a:latin typeface="맑은 고딕"/>
              <a:cs typeface="맑은 고딕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1304" y="525780"/>
            <a:ext cx="6487795" cy="45720"/>
            <a:chOff x="2051304" y="525780"/>
            <a:chExt cx="6487795" cy="45720"/>
          </a:xfrm>
        </p:grpSpPr>
        <p:sp>
          <p:nvSpPr>
            <p:cNvPr id="5" name="object 5"/>
            <p:cNvSpPr/>
            <p:nvPr/>
          </p:nvSpPr>
          <p:spPr>
            <a:xfrm>
              <a:off x="2051304" y="548640"/>
              <a:ext cx="6487795" cy="0"/>
            </a:xfrm>
            <a:custGeom>
              <a:avLst/>
              <a:gdLst/>
              <a:ahLst/>
              <a:cxnLst/>
              <a:rect l="l" t="t" r="r" b="b"/>
              <a:pathLst>
                <a:path w="6487795" h="0">
                  <a:moveTo>
                    <a:pt x="0" y="0"/>
                  </a:moveTo>
                  <a:lnTo>
                    <a:pt x="6487795" y="0"/>
                  </a:lnTo>
                </a:path>
              </a:pathLst>
            </a:custGeom>
            <a:ln w="6096">
              <a:solidFill>
                <a:srgbClr val="1CC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1304" y="525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1CC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96595" y="1412900"/>
            <a:ext cx="774319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95"/>
              </a:spcBef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알약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5.0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 Server Edition은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서버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환경에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최적화된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서버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전용 통합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보안프로그램으로</a:t>
            </a:r>
            <a:r>
              <a:rPr dirty="0" sz="105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실시간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감시,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방화벽,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매체제어,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랜섬웨어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차단, </a:t>
            </a:r>
            <a:r>
              <a:rPr dirty="0" sz="1050" spc="-35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행위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기반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차단,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AI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분석,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예약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검사,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자동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치료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등의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기능을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지원하여</a:t>
            </a:r>
            <a:r>
              <a:rPr dirty="0" sz="105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기업의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정보자산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보호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효율적인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업무환경을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보장합니다.</a:t>
            </a:r>
            <a:endParaRPr sz="105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992" y="6380988"/>
            <a:ext cx="601979" cy="12496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82624" y="2244851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3221" y="0"/>
                </a:moveTo>
                <a:lnTo>
                  <a:pt x="585959" y="1736"/>
                </a:lnTo>
                <a:lnTo>
                  <a:pt x="539640" y="6864"/>
                </a:lnTo>
                <a:lnTo>
                  <a:pt x="494388" y="15262"/>
                </a:lnTo>
                <a:lnTo>
                  <a:pt x="450324" y="26806"/>
                </a:lnTo>
                <a:lnTo>
                  <a:pt x="407572" y="41375"/>
                </a:lnTo>
                <a:lnTo>
                  <a:pt x="366254" y="58846"/>
                </a:lnTo>
                <a:lnTo>
                  <a:pt x="326492" y="79097"/>
                </a:lnTo>
                <a:lnTo>
                  <a:pt x="288408" y="102006"/>
                </a:lnTo>
                <a:lnTo>
                  <a:pt x="252125" y="127449"/>
                </a:lnTo>
                <a:lnTo>
                  <a:pt x="217765" y="155305"/>
                </a:lnTo>
                <a:lnTo>
                  <a:pt x="185451" y="185451"/>
                </a:lnTo>
                <a:lnTo>
                  <a:pt x="155305" y="217765"/>
                </a:lnTo>
                <a:lnTo>
                  <a:pt x="127449" y="252125"/>
                </a:lnTo>
                <a:lnTo>
                  <a:pt x="102006" y="288408"/>
                </a:lnTo>
                <a:lnTo>
                  <a:pt x="79097" y="326492"/>
                </a:lnTo>
                <a:lnTo>
                  <a:pt x="58846" y="366254"/>
                </a:lnTo>
                <a:lnTo>
                  <a:pt x="41375" y="407572"/>
                </a:lnTo>
                <a:lnTo>
                  <a:pt x="26806" y="450324"/>
                </a:lnTo>
                <a:lnTo>
                  <a:pt x="15262" y="494388"/>
                </a:lnTo>
                <a:lnTo>
                  <a:pt x="6864" y="539640"/>
                </a:lnTo>
                <a:lnTo>
                  <a:pt x="1736" y="585959"/>
                </a:lnTo>
                <a:lnTo>
                  <a:pt x="0" y="633222"/>
                </a:lnTo>
                <a:lnTo>
                  <a:pt x="1736" y="680484"/>
                </a:lnTo>
                <a:lnTo>
                  <a:pt x="6864" y="726803"/>
                </a:lnTo>
                <a:lnTo>
                  <a:pt x="15262" y="772055"/>
                </a:lnTo>
                <a:lnTo>
                  <a:pt x="26806" y="816119"/>
                </a:lnTo>
                <a:lnTo>
                  <a:pt x="41375" y="858871"/>
                </a:lnTo>
                <a:lnTo>
                  <a:pt x="58846" y="900189"/>
                </a:lnTo>
                <a:lnTo>
                  <a:pt x="79097" y="939951"/>
                </a:lnTo>
                <a:lnTo>
                  <a:pt x="102006" y="978035"/>
                </a:lnTo>
                <a:lnTo>
                  <a:pt x="127449" y="1014318"/>
                </a:lnTo>
                <a:lnTo>
                  <a:pt x="155305" y="1048678"/>
                </a:lnTo>
                <a:lnTo>
                  <a:pt x="185451" y="1080992"/>
                </a:lnTo>
                <a:lnTo>
                  <a:pt x="217765" y="1111138"/>
                </a:lnTo>
                <a:lnTo>
                  <a:pt x="252125" y="1138994"/>
                </a:lnTo>
                <a:lnTo>
                  <a:pt x="288408" y="1164437"/>
                </a:lnTo>
                <a:lnTo>
                  <a:pt x="326492" y="1187346"/>
                </a:lnTo>
                <a:lnTo>
                  <a:pt x="366254" y="1207597"/>
                </a:lnTo>
                <a:lnTo>
                  <a:pt x="407572" y="1225068"/>
                </a:lnTo>
                <a:lnTo>
                  <a:pt x="450324" y="1239637"/>
                </a:lnTo>
                <a:lnTo>
                  <a:pt x="494388" y="1251181"/>
                </a:lnTo>
                <a:lnTo>
                  <a:pt x="539640" y="1259579"/>
                </a:lnTo>
                <a:lnTo>
                  <a:pt x="585959" y="1264707"/>
                </a:lnTo>
                <a:lnTo>
                  <a:pt x="633221" y="1266444"/>
                </a:lnTo>
                <a:lnTo>
                  <a:pt x="680484" y="1264707"/>
                </a:lnTo>
                <a:lnTo>
                  <a:pt x="726803" y="1259579"/>
                </a:lnTo>
                <a:lnTo>
                  <a:pt x="772055" y="1251181"/>
                </a:lnTo>
                <a:lnTo>
                  <a:pt x="816119" y="1239637"/>
                </a:lnTo>
                <a:lnTo>
                  <a:pt x="858871" y="1225068"/>
                </a:lnTo>
                <a:lnTo>
                  <a:pt x="900189" y="1207597"/>
                </a:lnTo>
                <a:lnTo>
                  <a:pt x="939951" y="1187346"/>
                </a:lnTo>
                <a:lnTo>
                  <a:pt x="978035" y="1164437"/>
                </a:lnTo>
                <a:lnTo>
                  <a:pt x="1014318" y="1138994"/>
                </a:lnTo>
                <a:lnTo>
                  <a:pt x="1048678" y="1111138"/>
                </a:lnTo>
                <a:lnTo>
                  <a:pt x="1080992" y="1080992"/>
                </a:lnTo>
                <a:lnTo>
                  <a:pt x="1111138" y="1048678"/>
                </a:lnTo>
                <a:lnTo>
                  <a:pt x="1138994" y="1014318"/>
                </a:lnTo>
                <a:lnTo>
                  <a:pt x="1164437" y="978035"/>
                </a:lnTo>
                <a:lnTo>
                  <a:pt x="1187346" y="939951"/>
                </a:lnTo>
                <a:lnTo>
                  <a:pt x="1207597" y="900189"/>
                </a:lnTo>
                <a:lnTo>
                  <a:pt x="1225068" y="858871"/>
                </a:lnTo>
                <a:lnTo>
                  <a:pt x="1239637" y="816119"/>
                </a:lnTo>
                <a:lnTo>
                  <a:pt x="1251181" y="772055"/>
                </a:lnTo>
                <a:lnTo>
                  <a:pt x="1259579" y="726803"/>
                </a:lnTo>
                <a:lnTo>
                  <a:pt x="1264707" y="680484"/>
                </a:lnTo>
                <a:lnTo>
                  <a:pt x="1266444" y="633222"/>
                </a:lnTo>
                <a:lnTo>
                  <a:pt x="1264707" y="585959"/>
                </a:lnTo>
                <a:lnTo>
                  <a:pt x="1259579" y="539640"/>
                </a:lnTo>
                <a:lnTo>
                  <a:pt x="1251181" y="494388"/>
                </a:lnTo>
                <a:lnTo>
                  <a:pt x="1239637" y="450324"/>
                </a:lnTo>
                <a:lnTo>
                  <a:pt x="1225068" y="407572"/>
                </a:lnTo>
                <a:lnTo>
                  <a:pt x="1207597" y="366254"/>
                </a:lnTo>
                <a:lnTo>
                  <a:pt x="1187346" y="326492"/>
                </a:lnTo>
                <a:lnTo>
                  <a:pt x="1164437" y="288408"/>
                </a:lnTo>
                <a:lnTo>
                  <a:pt x="1138994" y="252125"/>
                </a:lnTo>
                <a:lnTo>
                  <a:pt x="1111138" y="217765"/>
                </a:lnTo>
                <a:lnTo>
                  <a:pt x="1080992" y="185451"/>
                </a:lnTo>
                <a:lnTo>
                  <a:pt x="1048678" y="155305"/>
                </a:lnTo>
                <a:lnTo>
                  <a:pt x="1014318" y="127449"/>
                </a:lnTo>
                <a:lnTo>
                  <a:pt x="978035" y="102006"/>
                </a:lnTo>
                <a:lnTo>
                  <a:pt x="939951" y="79097"/>
                </a:lnTo>
                <a:lnTo>
                  <a:pt x="900189" y="58846"/>
                </a:lnTo>
                <a:lnTo>
                  <a:pt x="858871" y="41375"/>
                </a:lnTo>
                <a:lnTo>
                  <a:pt x="816119" y="26806"/>
                </a:lnTo>
                <a:lnTo>
                  <a:pt x="772055" y="15262"/>
                </a:lnTo>
                <a:lnTo>
                  <a:pt x="726803" y="6864"/>
                </a:lnTo>
                <a:lnTo>
                  <a:pt x="680484" y="1736"/>
                </a:lnTo>
                <a:lnTo>
                  <a:pt x="63322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99108" y="2680208"/>
            <a:ext cx="6350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빈틈없는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맑은 고딕"/>
                <a:cs typeface="맑은 고딕"/>
              </a:rPr>
              <a:t>사전방역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2624" y="3587496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3221" y="0"/>
                </a:moveTo>
                <a:lnTo>
                  <a:pt x="585959" y="1736"/>
                </a:lnTo>
                <a:lnTo>
                  <a:pt x="539640" y="6864"/>
                </a:lnTo>
                <a:lnTo>
                  <a:pt x="494388" y="15262"/>
                </a:lnTo>
                <a:lnTo>
                  <a:pt x="450324" y="26806"/>
                </a:lnTo>
                <a:lnTo>
                  <a:pt x="407572" y="41375"/>
                </a:lnTo>
                <a:lnTo>
                  <a:pt x="366254" y="58846"/>
                </a:lnTo>
                <a:lnTo>
                  <a:pt x="326492" y="79097"/>
                </a:lnTo>
                <a:lnTo>
                  <a:pt x="288408" y="102006"/>
                </a:lnTo>
                <a:lnTo>
                  <a:pt x="252125" y="127449"/>
                </a:lnTo>
                <a:lnTo>
                  <a:pt x="217765" y="155305"/>
                </a:lnTo>
                <a:lnTo>
                  <a:pt x="185451" y="185451"/>
                </a:lnTo>
                <a:lnTo>
                  <a:pt x="155305" y="217765"/>
                </a:lnTo>
                <a:lnTo>
                  <a:pt x="127449" y="252125"/>
                </a:lnTo>
                <a:lnTo>
                  <a:pt x="102006" y="288408"/>
                </a:lnTo>
                <a:lnTo>
                  <a:pt x="79097" y="326492"/>
                </a:lnTo>
                <a:lnTo>
                  <a:pt x="58846" y="366254"/>
                </a:lnTo>
                <a:lnTo>
                  <a:pt x="41375" y="407572"/>
                </a:lnTo>
                <a:lnTo>
                  <a:pt x="26806" y="450324"/>
                </a:lnTo>
                <a:lnTo>
                  <a:pt x="15262" y="494388"/>
                </a:lnTo>
                <a:lnTo>
                  <a:pt x="6864" y="539640"/>
                </a:lnTo>
                <a:lnTo>
                  <a:pt x="1736" y="585959"/>
                </a:lnTo>
                <a:lnTo>
                  <a:pt x="0" y="633221"/>
                </a:lnTo>
                <a:lnTo>
                  <a:pt x="1736" y="680484"/>
                </a:lnTo>
                <a:lnTo>
                  <a:pt x="6864" y="726803"/>
                </a:lnTo>
                <a:lnTo>
                  <a:pt x="15262" y="772055"/>
                </a:lnTo>
                <a:lnTo>
                  <a:pt x="26806" y="816119"/>
                </a:lnTo>
                <a:lnTo>
                  <a:pt x="41375" y="858871"/>
                </a:lnTo>
                <a:lnTo>
                  <a:pt x="58846" y="900189"/>
                </a:lnTo>
                <a:lnTo>
                  <a:pt x="79097" y="939951"/>
                </a:lnTo>
                <a:lnTo>
                  <a:pt x="102006" y="978035"/>
                </a:lnTo>
                <a:lnTo>
                  <a:pt x="127449" y="1014318"/>
                </a:lnTo>
                <a:lnTo>
                  <a:pt x="155305" y="1048678"/>
                </a:lnTo>
                <a:lnTo>
                  <a:pt x="185451" y="1080992"/>
                </a:lnTo>
                <a:lnTo>
                  <a:pt x="217765" y="1111138"/>
                </a:lnTo>
                <a:lnTo>
                  <a:pt x="252125" y="1138994"/>
                </a:lnTo>
                <a:lnTo>
                  <a:pt x="288408" y="1164437"/>
                </a:lnTo>
                <a:lnTo>
                  <a:pt x="326492" y="1187346"/>
                </a:lnTo>
                <a:lnTo>
                  <a:pt x="366254" y="1207597"/>
                </a:lnTo>
                <a:lnTo>
                  <a:pt x="407572" y="1225068"/>
                </a:lnTo>
                <a:lnTo>
                  <a:pt x="450324" y="1239637"/>
                </a:lnTo>
                <a:lnTo>
                  <a:pt x="494388" y="1251181"/>
                </a:lnTo>
                <a:lnTo>
                  <a:pt x="539640" y="1259579"/>
                </a:lnTo>
                <a:lnTo>
                  <a:pt x="585959" y="1264707"/>
                </a:lnTo>
                <a:lnTo>
                  <a:pt x="633221" y="1266443"/>
                </a:lnTo>
                <a:lnTo>
                  <a:pt x="680484" y="1264707"/>
                </a:lnTo>
                <a:lnTo>
                  <a:pt x="726803" y="1259579"/>
                </a:lnTo>
                <a:lnTo>
                  <a:pt x="772055" y="1251181"/>
                </a:lnTo>
                <a:lnTo>
                  <a:pt x="816119" y="1239637"/>
                </a:lnTo>
                <a:lnTo>
                  <a:pt x="858871" y="1225068"/>
                </a:lnTo>
                <a:lnTo>
                  <a:pt x="900189" y="1207597"/>
                </a:lnTo>
                <a:lnTo>
                  <a:pt x="939951" y="1187346"/>
                </a:lnTo>
                <a:lnTo>
                  <a:pt x="978035" y="1164437"/>
                </a:lnTo>
                <a:lnTo>
                  <a:pt x="1014318" y="1138994"/>
                </a:lnTo>
                <a:lnTo>
                  <a:pt x="1048678" y="1111138"/>
                </a:lnTo>
                <a:lnTo>
                  <a:pt x="1080992" y="1080992"/>
                </a:lnTo>
                <a:lnTo>
                  <a:pt x="1111138" y="1048678"/>
                </a:lnTo>
                <a:lnTo>
                  <a:pt x="1138994" y="1014318"/>
                </a:lnTo>
                <a:lnTo>
                  <a:pt x="1164437" y="978035"/>
                </a:lnTo>
                <a:lnTo>
                  <a:pt x="1187346" y="939951"/>
                </a:lnTo>
                <a:lnTo>
                  <a:pt x="1207597" y="900189"/>
                </a:lnTo>
                <a:lnTo>
                  <a:pt x="1225068" y="858871"/>
                </a:lnTo>
                <a:lnTo>
                  <a:pt x="1239637" y="816119"/>
                </a:lnTo>
                <a:lnTo>
                  <a:pt x="1251181" y="772055"/>
                </a:lnTo>
                <a:lnTo>
                  <a:pt x="1259579" y="726803"/>
                </a:lnTo>
                <a:lnTo>
                  <a:pt x="1264707" y="680484"/>
                </a:lnTo>
                <a:lnTo>
                  <a:pt x="1266444" y="633221"/>
                </a:lnTo>
                <a:lnTo>
                  <a:pt x="1264707" y="585959"/>
                </a:lnTo>
                <a:lnTo>
                  <a:pt x="1259579" y="539640"/>
                </a:lnTo>
                <a:lnTo>
                  <a:pt x="1251181" y="494388"/>
                </a:lnTo>
                <a:lnTo>
                  <a:pt x="1239637" y="450324"/>
                </a:lnTo>
                <a:lnTo>
                  <a:pt x="1225068" y="407572"/>
                </a:lnTo>
                <a:lnTo>
                  <a:pt x="1207597" y="366254"/>
                </a:lnTo>
                <a:lnTo>
                  <a:pt x="1187346" y="326492"/>
                </a:lnTo>
                <a:lnTo>
                  <a:pt x="1164437" y="288408"/>
                </a:lnTo>
                <a:lnTo>
                  <a:pt x="1138994" y="252125"/>
                </a:lnTo>
                <a:lnTo>
                  <a:pt x="1111138" y="217765"/>
                </a:lnTo>
                <a:lnTo>
                  <a:pt x="1080992" y="185451"/>
                </a:lnTo>
                <a:lnTo>
                  <a:pt x="1048678" y="155305"/>
                </a:lnTo>
                <a:lnTo>
                  <a:pt x="1014318" y="127449"/>
                </a:lnTo>
                <a:lnTo>
                  <a:pt x="978035" y="102006"/>
                </a:lnTo>
                <a:lnTo>
                  <a:pt x="939951" y="79097"/>
                </a:lnTo>
                <a:lnTo>
                  <a:pt x="900189" y="58846"/>
                </a:lnTo>
                <a:lnTo>
                  <a:pt x="858871" y="41375"/>
                </a:lnTo>
                <a:lnTo>
                  <a:pt x="816119" y="26806"/>
                </a:lnTo>
                <a:lnTo>
                  <a:pt x="772055" y="15262"/>
                </a:lnTo>
                <a:lnTo>
                  <a:pt x="726803" y="6864"/>
                </a:lnTo>
                <a:lnTo>
                  <a:pt x="680484" y="1736"/>
                </a:lnTo>
                <a:lnTo>
                  <a:pt x="633221" y="0"/>
                </a:lnTo>
                <a:close/>
              </a:path>
            </a:pathLst>
          </a:custGeom>
          <a:solidFill>
            <a:srgbClr val="1CCD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71675" y="4023486"/>
            <a:ext cx="688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강력한 </a:t>
            </a:r>
            <a:r>
              <a:rPr dirty="0" sz="1200" spc="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백신</a:t>
            </a:r>
            <a:r>
              <a:rPr dirty="0" sz="1200" spc="-10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엔진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2624" y="4956047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3221" y="0"/>
                </a:moveTo>
                <a:lnTo>
                  <a:pt x="585959" y="1736"/>
                </a:lnTo>
                <a:lnTo>
                  <a:pt x="539640" y="6864"/>
                </a:lnTo>
                <a:lnTo>
                  <a:pt x="494388" y="15262"/>
                </a:lnTo>
                <a:lnTo>
                  <a:pt x="450324" y="26806"/>
                </a:lnTo>
                <a:lnTo>
                  <a:pt x="407572" y="41375"/>
                </a:lnTo>
                <a:lnTo>
                  <a:pt x="366254" y="58846"/>
                </a:lnTo>
                <a:lnTo>
                  <a:pt x="326492" y="79097"/>
                </a:lnTo>
                <a:lnTo>
                  <a:pt x="288408" y="102006"/>
                </a:lnTo>
                <a:lnTo>
                  <a:pt x="252125" y="127449"/>
                </a:lnTo>
                <a:lnTo>
                  <a:pt x="217765" y="155305"/>
                </a:lnTo>
                <a:lnTo>
                  <a:pt x="185451" y="185451"/>
                </a:lnTo>
                <a:lnTo>
                  <a:pt x="155305" y="217765"/>
                </a:lnTo>
                <a:lnTo>
                  <a:pt x="127449" y="252125"/>
                </a:lnTo>
                <a:lnTo>
                  <a:pt x="102006" y="288408"/>
                </a:lnTo>
                <a:lnTo>
                  <a:pt x="79097" y="326492"/>
                </a:lnTo>
                <a:lnTo>
                  <a:pt x="58846" y="366254"/>
                </a:lnTo>
                <a:lnTo>
                  <a:pt x="41375" y="407572"/>
                </a:lnTo>
                <a:lnTo>
                  <a:pt x="26806" y="450324"/>
                </a:lnTo>
                <a:lnTo>
                  <a:pt x="15262" y="494388"/>
                </a:lnTo>
                <a:lnTo>
                  <a:pt x="6864" y="539640"/>
                </a:lnTo>
                <a:lnTo>
                  <a:pt x="1736" y="585959"/>
                </a:lnTo>
                <a:lnTo>
                  <a:pt x="0" y="633221"/>
                </a:lnTo>
                <a:lnTo>
                  <a:pt x="1736" y="680480"/>
                </a:lnTo>
                <a:lnTo>
                  <a:pt x="6864" y="726795"/>
                </a:lnTo>
                <a:lnTo>
                  <a:pt x="15262" y="772044"/>
                </a:lnTo>
                <a:lnTo>
                  <a:pt x="26806" y="816105"/>
                </a:lnTo>
                <a:lnTo>
                  <a:pt x="41375" y="858855"/>
                </a:lnTo>
                <a:lnTo>
                  <a:pt x="58846" y="900172"/>
                </a:lnTo>
                <a:lnTo>
                  <a:pt x="79097" y="939934"/>
                </a:lnTo>
                <a:lnTo>
                  <a:pt x="102006" y="978018"/>
                </a:lnTo>
                <a:lnTo>
                  <a:pt x="127449" y="1014301"/>
                </a:lnTo>
                <a:lnTo>
                  <a:pt x="155305" y="1048662"/>
                </a:lnTo>
                <a:lnTo>
                  <a:pt x="185451" y="1080977"/>
                </a:lnTo>
                <a:lnTo>
                  <a:pt x="217765" y="1111125"/>
                </a:lnTo>
                <a:lnTo>
                  <a:pt x="252125" y="1138983"/>
                </a:lnTo>
                <a:lnTo>
                  <a:pt x="288408" y="1164428"/>
                </a:lnTo>
                <a:lnTo>
                  <a:pt x="326492" y="1187338"/>
                </a:lnTo>
                <a:lnTo>
                  <a:pt x="366254" y="1207590"/>
                </a:lnTo>
                <a:lnTo>
                  <a:pt x="407572" y="1225063"/>
                </a:lnTo>
                <a:lnTo>
                  <a:pt x="450324" y="1239634"/>
                </a:lnTo>
                <a:lnTo>
                  <a:pt x="494388" y="1251179"/>
                </a:lnTo>
                <a:lnTo>
                  <a:pt x="539640" y="1259578"/>
                </a:lnTo>
                <a:lnTo>
                  <a:pt x="585959" y="1264707"/>
                </a:lnTo>
                <a:lnTo>
                  <a:pt x="633221" y="1266444"/>
                </a:lnTo>
                <a:lnTo>
                  <a:pt x="680484" y="1264707"/>
                </a:lnTo>
                <a:lnTo>
                  <a:pt x="726803" y="1259578"/>
                </a:lnTo>
                <a:lnTo>
                  <a:pt x="772055" y="1251179"/>
                </a:lnTo>
                <a:lnTo>
                  <a:pt x="816119" y="1239634"/>
                </a:lnTo>
                <a:lnTo>
                  <a:pt x="858871" y="1225063"/>
                </a:lnTo>
                <a:lnTo>
                  <a:pt x="900189" y="1207590"/>
                </a:lnTo>
                <a:lnTo>
                  <a:pt x="939951" y="1187338"/>
                </a:lnTo>
                <a:lnTo>
                  <a:pt x="978035" y="1164428"/>
                </a:lnTo>
                <a:lnTo>
                  <a:pt x="1014318" y="1138983"/>
                </a:lnTo>
                <a:lnTo>
                  <a:pt x="1048678" y="1111125"/>
                </a:lnTo>
                <a:lnTo>
                  <a:pt x="1080992" y="1080977"/>
                </a:lnTo>
                <a:lnTo>
                  <a:pt x="1111138" y="1048662"/>
                </a:lnTo>
                <a:lnTo>
                  <a:pt x="1138994" y="1014301"/>
                </a:lnTo>
                <a:lnTo>
                  <a:pt x="1164437" y="978018"/>
                </a:lnTo>
                <a:lnTo>
                  <a:pt x="1187346" y="939934"/>
                </a:lnTo>
                <a:lnTo>
                  <a:pt x="1207597" y="900172"/>
                </a:lnTo>
                <a:lnTo>
                  <a:pt x="1225068" y="858855"/>
                </a:lnTo>
                <a:lnTo>
                  <a:pt x="1239637" y="816105"/>
                </a:lnTo>
                <a:lnTo>
                  <a:pt x="1251181" y="772044"/>
                </a:lnTo>
                <a:lnTo>
                  <a:pt x="1259579" y="726795"/>
                </a:lnTo>
                <a:lnTo>
                  <a:pt x="1264707" y="680480"/>
                </a:lnTo>
                <a:lnTo>
                  <a:pt x="1266444" y="633221"/>
                </a:lnTo>
                <a:lnTo>
                  <a:pt x="1264707" y="585959"/>
                </a:lnTo>
                <a:lnTo>
                  <a:pt x="1259579" y="539640"/>
                </a:lnTo>
                <a:lnTo>
                  <a:pt x="1251181" y="494388"/>
                </a:lnTo>
                <a:lnTo>
                  <a:pt x="1239637" y="450324"/>
                </a:lnTo>
                <a:lnTo>
                  <a:pt x="1225068" y="407572"/>
                </a:lnTo>
                <a:lnTo>
                  <a:pt x="1207597" y="366254"/>
                </a:lnTo>
                <a:lnTo>
                  <a:pt x="1187346" y="326492"/>
                </a:lnTo>
                <a:lnTo>
                  <a:pt x="1164437" y="288408"/>
                </a:lnTo>
                <a:lnTo>
                  <a:pt x="1138994" y="252125"/>
                </a:lnTo>
                <a:lnTo>
                  <a:pt x="1111138" y="217765"/>
                </a:lnTo>
                <a:lnTo>
                  <a:pt x="1080992" y="185451"/>
                </a:lnTo>
                <a:lnTo>
                  <a:pt x="1048678" y="155305"/>
                </a:lnTo>
                <a:lnTo>
                  <a:pt x="1014318" y="127449"/>
                </a:lnTo>
                <a:lnTo>
                  <a:pt x="978035" y="102006"/>
                </a:lnTo>
                <a:lnTo>
                  <a:pt x="939951" y="79097"/>
                </a:lnTo>
                <a:lnTo>
                  <a:pt x="900189" y="58846"/>
                </a:lnTo>
                <a:lnTo>
                  <a:pt x="858871" y="41375"/>
                </a:lnTo>
                <a:lnTo>
                  <a:pt x="816119" y="26806"/>
                </a:lnTo>
                <a:lnTo>
                  <a:pt x="772055" y="15262"/>
                </a:lnTo>
                <a:lnTo>
                  <a:pt x="726803" y="6864"/>
                </a:lnTo>
                <a:lnTo>
                  <a:pt x="680484" y="1736"/>
                </a:lnTo>
                <a:lnTo>
                  <a:pt x="633221" y="0"/>
                </a:lnTo>
                <a:close/>
              </a:path>
            </a:pathLst>
          </a:custGeom>
          <a:solidFill>
            <a:srgbClr val="2A2E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71675" y="5392039"/>
            <a:ext cx="688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효율적인 </a:t>
            </a:r>
            <a:r>
              <a:rPr dirty="0" sz="1200" spc="-409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통합</a:t>
            </a:r>
            <a:r>
              <a:rPr dirty="0" sz="1200" spc="-10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200" b="1">
                <a:solidFill>
                  <a:srgbClr val="FFFFFF"/>
                </a:solidFill>
                <a:latin typeface="맑은 고딕"/>
                <a:cs typeface="맑은 고딕"/>
              </a:rPr>
              <a:t>관리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1492" y="3815232"/>
            <a:ext cx="5567680" cy="74676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국제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인증을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통해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검증된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듀얼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엔진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구조의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높은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탐지력</a:t>
            </a:r>
            <a:endParaRPr sz="10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악성코드의</a:t>
            </a:r>
            <a:r>
              <a:rPr dirty="0" sz="1050" spc="-4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침입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실시간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탐지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방어</a:t>
            </a:r>
            <a:endParaRPr sz="10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클라우드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스캔과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연동한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AI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분석으로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신/변종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공격과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지능형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보안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위협에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효과적으로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대응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1492" y="5183225"/>
            <a:ext cx="3959860" cy="747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507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ASM,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엔드포인트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제품과의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연동을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통해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악성코드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방역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치료 </a:t>
            </a:r>
            <a:r>
              <a:rPr dirty="0" sz="1050" spc="-35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보안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업데이트와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패치,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보안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정책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적용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가능</a:t>
            </a:r>
            <a:endParaRPr sz="10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기업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상황에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맞는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엔드포인트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통합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솔루션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라인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구축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가능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1492" y="2351938"/>
            <a:ext cx="4628515" cy="98742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매체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제어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기능을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통한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자료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유출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악성코드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침투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사전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endParaRPr sz="10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파일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암호화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사전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차단,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랜섬웨어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기능</a:t>
            </a:r>
            <a:endParaRPr sz="10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행위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기반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엔진으로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의심스러운</a:t>
            </a:r>
            <a:r>
              <a:rPr dirty="0" sz="105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행위를</a:t>
            </a:r>
            <a:r>
              <a:rPr dirty="0" sz="1050" spc="-2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탐지하여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알려지지</a:t>
            </a:r>
            <a:r>
              <a:rPr dirty="0" sz="1050" spc="-3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않은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위협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차단</a:t>
            </a:r>
            <a:endParaRPr sz="1050">
              <a:latin typeface="맑은 고딕"/>
              <a:cs typeface="맑은 고딕"/>
            </a:endParaRPr>
          </a:p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스마트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>
                <a:solidFill>
                  <a:srgbClr val="3A3838"/>
                </a:solidFill>
                <a:latin typeface="맑은 고딕"/>
                <a:cs typeface="맑은 고딕"/>
              </a:rPr>
              <a:t>DB</a:t>
            </a:r>
            <a:r>
              <a:rPr dirty="0" sz="1050" spc="-1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기능을</a:t>
            </a:r>
            <a:r>
              <a:rPr dirty="0" sz="1050" spc="-3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통한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엔진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경량화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및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검사</a:t>
            </a:r>
            <a:r>
              <a:rPr dirty="0" sz="1050" spc="-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속도</a:t>
            </a:r>
            <a:r>
              <a:rPr dirty="0" sz="1050" spc="-20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성능</a:t>
            </a:r>
            <a:r>
              <a:rPr dirty="0" sz="1050" spc="-15">
                <a:solidFill>
                  <a:srgbClr val="3A3838"/>
                </a:solidFill>
                <a:latin typeface="맑은 고딕"/>
                <a:cs typeface="맑은 고딕"/>
              </a:rPr>
              <a:t> </a:t>
            </a:r>
            <a:r>
              <a:rPr dirty="0" sz="1050" spc="5">
                <a:solidFill>
                  <a:srgbClr val="3A3838"/>
                </a:solidFill>
                <a:latin typeface="맑은 고딕"/>
                <a:cs typeface="맑은 고딕"/>
              </a:rPr>
              <a:t>최적화</a:t>
            </a:r>
            <a:endParaRPr sz="105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coco</dc:creator>
  <dc:title>PowerPoint 프레젠테이션</dc:title>
  <dcterms:created xsi:type="dcterms:W3CDTF">2022-01-14T05:51:35Z</dcterms:created>
  <dcterms:modified xsi:type="dcterms:W3CDTF">2022-01-14T05:51:35Z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2022-01-14T00:00:00Z</vt:filetime>
  </property>
</Properties>
</file>